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4" r:id="rId2"/>
    <p:sldId id="294" r:id="rId3"/>
    <p:sldId id="285" r:id="rId4"/>
    <p:sldId id="256" r:id="rId5"/>
    <p:sldId id="257" r:id="rId6"/>
    <p:sldId id="258" r:id="rId7"/>
    <p:sldId id="296" r:id="rId8"/>
    <p:sldId id="295" r:id="rId9"/>
    <p:sldId id="259" r:id="rId10"/>
    <p:sldId id="260" r:id="rId11"/>
    <p:sldId id="261" r:id="rId12"/>
    <p:sldId id="293" r:id="rId13"/>
    <p:sldId id="266" r:id="rId14"/>
    <p:sldId id="263" r:id="rId15"/>
    <p:sldId id="264" r:id="rId16"/>
    <p:sldId id="267" r:id="rId17"/>
    <p:sldId id="265" r:id="rId18"/>
    <p:sldId id="269" r:id="rId19"/>
    <p:sldId id="268" r:id="rId20"/>
    <p:sldId id="287" r:id="rId21"/>
    <p:sldId id="298" r:id="rId22"/>
    <p:sldId id="272" r:id="rId23"/>
    <p:sldId id="288" r:id="rId24"/>
    <p:sldId id="289" r:id="rId25"/>
    <p:sldId id="290" r:id="rId26"/>
    <p:sldId id="291" r:id="rId27"/>
    <p:sldId id="275" r:id="rId28"/>
    <p:sldId id="276" r:id="rId29"/>
    <p:sldId id="278" r:id="rId30"/>
    <p:sldId id="279" r:id="rId31"/>
    <p:sldId id="283" r:id="rId32"/>
    <p:sldId id="297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44"/>
    <p:restoredTop sz="94584"/>
  </p:normalViewPr>
  <p:slideViewPr>
    <p:cSldViewPr snapToGrid="0" snapToObjects="1">
      <p:cViewPr varScale="1">
        <p:scale>
          <a:sx n="104" d="100"/>
          <a:sy n="104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DF2B6-F287-4567-8581-1AD5AB3FD4C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3956B5-49F9-4797-9097-E4C3919728D5}">
      <dgm:prSet/>
      <dgm:spPr/>
      <dgm:t>
        <a:bodyPr/>
        <a:lstStyle/>
        <a:p>
          <a:r>
            <a:rPr lang="en-US"/>
            <a:t>Diminished access to affordable food as a result of droughts and water shortages</a:t>
          </a:r>
        </a:p>
      </dgm:t>
    </dgm:pt>
    <dgm:pt modelId="{E0D064CA-8459-4A14-8C9F-D28A7D49B5CB}" type="parTrans" cxnId="{E4A9662A-825E-47B3-91E8-0455C6724DEA}">
      <dgm:prSet/>
      <dgm:spPr/>
      <dgm:t>
        <a:bodyPr/>
        <a:lstStyle/>
        <a:p>
          <a:endParaRPr lang="en-US"/>
        </a:p>
      </dgm:t>
    </dgm:pt>
    <dgm:pt modelId="{FCF3904B-DDDC-448A-8C21-B2FD69D026C2}" type="sibTrans" cxnId="{E4A9662A-825E-47B3-91E8-0455C6724DEA}">
      <dgm:prSet/>
      <dgm:spPr/>
      <dgm:t>
        <a:bodyPr/>
        <a:lstStyle/>
        <a:p>
          <a:endParaRPr lang="en-US"/>
        </a:p>
      </dgm:t>
    </dgm:pt>
    <dgm:pt modelId="{79F79A44-D273-49DC-9CAF-EE795934B8B6}">
      <dgm:prSet/>
      <dgm:spPr/>
      <dgm:t>
        <a:bodyPr/>
        <a:lstStyle/>
        <a:p>
          <a:r>
            <a:rPr lang="en-US"/>
            <a:t>Influx of climate refugees</a:t>
          </a:r>
        </a:p>
      </dgm:t>
    </dgm:pt>
    <dgm:pt modelId="{B47238C2-1202-4471-A022-21399E9CD8CE}" type="parTrans" cxnId="{ABF6255A-FE1B-4F00-B395-5EE28E7496BE}">
      <dgm:prSet/>
      <dgm:spPr/>
      <dgm:t>
        <a:bodyPr/>
        <a:lstStyle/>
        <a:p>
          <a:endParaRPr lang="en-US"/>
        </a:p>
      </dgm:t>
    </dgm:pt>
    <dgm:pt modelId="{A163DEBF-9529-4A33-94A4-0620E360AFC9}" type="sibTrans" cxnId="{ABF6255A-FE1B-4F00-B395-5EE28E7496BE}">
      <dgm:prSet/>
      <dgm:spPr/>
      <dgm:t>
        <a:bodyPr/>
        <a:lstStyle/>
        <a:p>
          <a:endParaRPr lang="en-US"/>
        </a:p>
      </dgm:t>
    </dgm:pt>
    <dgm:pt modelId="{6A12068E-F5E7-4823-9BA6-933FA5C0A964}">
      <dgm:prSet/>
      <dgm:spPr/>
      <dgm:t>
        <a:bodyPr/>
        <a:lstStyle/>
        <a:p>
          <a:r>
            <a:rPr lang="en-US"/>
            <a:t>More expensive energy sources</a:t>
          </a:r>
        </a:p>
      </dgm:t>
    </dgm:pt>
    <dgm:pt modelId="{5F6E9EA4-E5BA-4A5C-AC09-77601E38A755}" type="parTrans" cxnId="{B1C4FA7E-5AAC-47E1-99CA-BB0671488B67}">
      <dgm:prSet/>
      <dgm:spPr/>
      <dgm:t>
        <a:bodyPr/>
        <a:lstStyle/>
        <a:p>
          <a:endParaRPr lang="en-US"/>
        </a:p>
      </dgm:t>
    </dgm:pt>
    <dgm:pt modelId="{F6C9AFC9-E679-4FAF-BD9F-33F99F504ECE}" type="sibTrans" cxnId="{B1C4FA7E-5AAC-47E1-99CA-BB0671488B67}">
      <dgm:prSet/>
      <dgm:spPr/>
      <dgm:t>
        <a:bodyPr/>
        <a:lstStyle/>
        <a:p>
          <a:endParaRPr lang="en-US"/>
        </a:p>
      </dgm:t>
    </dgm:pt>
    <dgm:pt modelId="{20514F9A-6901-4343-8DA3-5590E9BEA481}">
      <dgm:prSet/>
      <dgm:spPr/>
      <dgm:t>
        <a:bodyPr/>
        <a:lstStyle/>
        <a:p>
          <a:r>
            <a:rPr lang="en-US"/>
            <a:t>Continued wildfires and extreme weather events </a:t>
          </a:r>
        </a:p>
      </dgm:t>
    </dgm:pt>
    <dgm:pt modelId="{1D924186-8AB9-4750-9501-3CA490240A79}" type="parTrans" cxnId="{C7F2882C-C1B8-4FA3-B3E4-2995ADED0819}">
      <dgm:prSet/>
      <dgm:spPr/>
      <dgm:t>
        <a:bodyPr/>
        <a:lstStyle/>
        <a:p>
          <a:endParaRPr lang="en-US"/>
        </a:p>
      </dgm:t>
    </dgm:pt>
    <dgm:pt modelId="{5890302A-3145-4A53-BE83-ADA88EAEABDE}" type="sibTrans" cxnId="{C7F2882C-C1B8-4FA3-B3E4-2995ADED0819}">
      <dgm:prSet/>
      <dgm:spPr/>
      <dgm:t>
        <a:bodyPr/>
        <a:lstStyle/>
        <a:p>
          <a:endParaRPr lang="en-US"/>
        </a:p>
      </dgm:t>
    </dgm:pt>
    <dgm:pt modelId="{65C00F49-66EC-4185-8F31-50322D1CFCCF}">
      <dgm:prSet/>
      <dgm:spPr/>
      <dgm:t>
        <a:bodyPr/>
        <a:lstStyle/>
        <a:p>
          <a:r>
            <a:rPr lang="en-US"/>
            <a:t>Economic instability</a:t>
          </a:r>
        </a:p>
      </dgm:t>
    </dgm:pt>
    <dgm:pt modelId="{D299EA7F-738D-4C68-8764-F59D0AA7C115}" type="parTrans" cxnId="{B7ED841D-14C0-42BB-9236-1B7EC4EC736E}">
      <dgm:prSet/>
      <dgm:spPr/>
      <dgm:t>
        <a:bodyPr/>
        <a:lstStyle/>
        <a:p>
          <a:endParaRPr lang="en-US"/>
        </a:p>
      </dgm:t>
    </dgm:pt>
    <dgm:pt modelId="{21FDB3F3-BFED-42A0-8D3C-E38645A113A7}" type="sibTrans" cxnId="{B7ED841D-14C0-42BB-9236-1B7EC4EC736E}">
      <dgm:prSet/>
      <dgm:spPr/>
      <dgm:t>
        <a:bodyPr/>
        <a:lstStyle/>
        <a:p>
          <a:endParaRPr lang="en-US"/>
        </a:p>
      </dgm:t>
    </dgm:pt>
    <dgm:pt modelId="{30A55FB6-D5E2-CA4C-BACF-ABB02421F1C7}" type="pres">
      <dgm:prSet presAssocID="{8B0DF2B6-F287-4567-8581-1AD5AB3FD4C5}" presName="linear" presStyleCnt="0">
        <dgm:presLayoutVars>
          <dgm:animLvl val="lvl"/>
          <dgm:resizeHandles val="exact"/>
        </dgm:presLayoutVars>
      </dgm:prSet>
      <dgm:spPr/>
    </dgm:pt>
    <dgm:pt modelId="{E2DA0D50-89FB-5347-B8C9-D9F8944C6479}" type="pres">
      <dgm:prSet presAssocID="{283956B5-49F9-4797-9097-E4C3919728D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950101A-34E6-2147-A097-E420026A0F44}" type="pres">
      <dgm:prSet presAssocID="{FCF3904B-DDDC-448A-8C21-B2FD69D026C2}" presName="spacer" presStyleCnt="0"/>
      <dgm:spPr/>
    </dgm:pt>
    <dgm:pt modelId="{2EDF140F-4F12-C544-BE61-48034751D0A6}" type="pres">
      <dgm:prSet presAssocID="{79F79A44-D273-49DC-9CAF-EE795934B8B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F42A8EB-FC75-1F43-95BB-F8849D13C00B}" type="pres">
      <dgm:prSet presAssocID="{A163DEBF-9529-4A33-94A4-0620E360AFC9}" presName="spacer" presStyleCnt="0"/>
      <dgm:spPr/>
    </dgm:pt>
    <dgm:pt modelId="{CD145186-EED4-1449-937D-3CA27E960E66}" type="pres">
      <dgm:prSet presAssocID="{6A12068E-F5E7-4823-9BA6-933FA5C0A96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63E0579-E98A-7E48-A47B-E65B2D9E9627}" type="pres">
      <dgm:prSet presAssocID="{F6C9AFC9-E679-4FAF-BD9F-33F99F504ECE}" presName="spacer" presStyleCnt="0"/>
      <dgm:spPr/>
    </dgm:pt>
    <dgm:pt modelId="{5B540F59-8C70-3E4A-908C-766FD3ED5D91}" type="pres">
      <dgm:prSet presAssocID="{20514F9A-6901-4343-8DA3-5590E9BEA48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48E643-90D7-D04B-8632-319B90C409D8}" type="pres">
      <dgm:prSet presAssocID="{5890302A-3145-4A53-BE83-ADA88EAEABDE}" presName="spacer" presStyleCnt="0"/>
      <dgm:spPr/>
    </dgm:pt>
    <dgm:pt modelId="{0C18ECAF-6F92-4741-B8C2-0B6965A8F4B0}" type="pres">
      <dgm:prSet presAssocID="{65C00F49-66EC-4185-8F31-50322D1CFCC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0EBB402-6F84-AF48-AB2F-D3B7C652DABC}" type="presOf" srcId="{8B0DF2B6-F287-4567-8581-1AD5AB3FD4C5}" destId="{30A55FB6-D5E2-CA4C-BACF-ABB02421F1C7}" srcOrd="0" destOrd="0" presId="urn:microsoft.com/office/officeart/2005/8/layout/vList2"/>
    <dgm:cxn modelId="{B7ED841D-14C0-42BB-9236-1B7EC4EC736E}" srcId="{8B0DF2B6-F287-4567-8581-1AD5AB3FD4C5}" destId="{65C00F49-66EC-4185-8F31-50322D1CFCCF}" srcOrd="4" destOrd="0" parTransId="{D299EA7F-738D-4C68-8764-F59D0AA7C115}" sibTransId="{21FDB3F3-BFED-42A0-8D3C-E38645A113A7}"/>
    <dgm:cxn modelId="{E4A9662A-825E-47B3-91E8-0455C6724DEA}" srcId="{8B0DF2B6-F287-4567-8581-1AD5AB3FD4C5}" destId="{283956B5-49F9-4797-9097-E4C3919728D5}" srcOrd="0" destOrd="0" parTransId="{E0D064CA-8459-4A14-8C9F-D28A7D49B5CB}" sibTransId="{FCF3904B-DDDC-448A-8C21-B2FD69D026C2}"/>
    <dgm:cxn modelId="{C7F2882C-C1B8-4FA3-B3E4-2995ADED0819}" srcId="{8B0DF2B6-F287-4567-8581-1AD5AB3FD4C5}" destId="{20514F9A-6901-4343-8DA3-5590E9BEA481}" srcOrd="3" destOrd="0" parTransId="{1D924186-8AB9-4750-9501-3CA490240A79}" sibTransId="{5890302A-3145-4A53-BE83-ADA88EAEABDE}"/>
    <dgm:cxn modelId="{981C4B51-779B-454D-9C5A-3B659965D64B}" type="presOf" srcId="{79F79A44-D273-49DC-9CAF-EE795934B8B6}" destId="{2EDF140F-4F12-C544-BE61-48034751D0A6}" srcOrd="0" destOrd="0" presId="urn:microsoft.com/office/officeart/2005/8/layout/vList2"/>
    <dgm:cxn modelId="{ABF6255A-FE1B-4F00-B395-5EE28E7496BE}" srcId="{8B0DF2B6-F287-4567-8581-1AD5AB3FD4C5}" destId="{79F79A44-D273-49DC-9CAF-EE795934B8B6}" srcOrd="1" destOrd="0" parTransId="{B47238C2-1202-4471-A022-21399E9CD8CE}" sibTransId="{A163DEBF-9529-4A33-94A4-0620E360AFC9}"/>
    <dgm:cxn modelId="{BD246F60-AF2D-6B49-AFB8-FD8947404A57}" type="presOf" srcId="{20514F9A-6901-4343-8DA3-5590E9BEA481}" destId="{5B540F59-8C70-3E4A-908C-766FD3ED5D91}" srcOrd="0" destOrd="0" presId="urn:microsoft.com/office/officeart/2005/8/layout/vList2"/>
    <dgm:cxn modelId="{B1C4FA7E-5AAC-47E1-99CA-BB0671488B67}" srcId="{8B0DF2B6-F287-4567-8581-1AD5AB3FD4C5}" destId="{6A12068E-F5E7-4823-9BA6-933FA5C0A964}" srcOrd="2" destOrd="0" parTransId="{5F6E9EA4-E5BA-4A5C-AC09-77601E38A755}" sibTransId="{F6C9AFC9-E679-4FAF-BD9F-33F99F504ECE}"/>
    <dgm:cxn modelId="{2515F79F-C03A-CF47-9336-D7ACB2FA04F0}" type="presOf" srcId="{65C00F49-66EC-4185-8F31-50322D1CFCCF}" destId="{0C18ECAF-6F92-4741-B8C2-0B6965A8F4B0}" srcOrd="0" destOrd="0" presId="urn:microsoft.com/office/officeart/2005/8/layout/vList2"/>
    <dgm:cxn modelId="{9416BFC9-A95C-F44F-8DCA-F216A1108FA2}" type="presOf" srcId="{283956B5-49F9-4797-9097-E4C3919728D5}" destId="{E2DA0D50-89FB-5347-B8C9-D9F8944C6479}" srcOrd="0" destOrd="0" presId="urn:microsoft.com/office/officeart/2005/8/layout/vList2"/>
    <dgm:cxn modelId="{0CDF50DA-23BD-5947-99F8-787C08D21097}" type="presOf" srcId="{6A12068E-F5E7-4823-9BA6-933FA5C0A964}" destId="{CD145186-EED4-1449-937D-3CA27E960E66}" srcOrd="0" destOrd="0" presId="urn:microsoft.com/office/officeart/2005/8/layout/vList2"/>
    <dgm:cxn modelId="{DC207FF6-FA30-7A45-8299-BC392FD9C8F9}" type="presParOf" srcId="{30A55FB6-D5E2-CA4C-BACF-ABB02421F1C7}" destId="{E2DA0D50-89FB-5347-B8C9-D9F8944C6479}" srcOrd="0" destOrd="0" presId="urn:microsoft.com/office/officeart/2005/8/layout/vList2"/>
    <dgm:cxn modelId="{851BA69F-9699-014A-BFF8-BC606D2766D3}" type="presParOf" srcId="{30A55FB6-D5E2-CA4C-BACF-ABB02421F1C7}" destId="{3950101A-34E6-2147-A097-E420026A0F44}" srcOrd="1" destOrd="0" presId="urn:microsoft.com/office/officeart/2005/8/layout/vList2"/>
    <dgm:cxn modelId="{90F991D7-6B6A-814D-8429-377990AA420C}" type="presParOf" srcId="{30A55FB6-D5E2-CA4C-BACF-ABB02421F1C7}" destId="{2EDF140F-4F12-C544-BE61-48034751D0A6}" srcOrd="2" destOrd="0" presId="urn:microsoft.com/office/officeart/2005/8/layout/vList2"/>
    <dgm:cxn modelId="{782A9AB4-9B0A-6542-8D42-2F73BBA253A4}" type="presParOf" srcId="{30A55FB6-D5E2-CA4C-BACF-ABB02421F1C7}" destId="{CF42A8EB-FC75-1F43-95BB-F8849D13C00B}" srcOrd="3" destOrd="0" presId="urn:microsoft.com/office/officeart/2005/8/layout/vList2"/>
    <dgm:cxn modelId="{C126B7E7-7ECF-D841-9784-BCD36C4E47A7}" type="presParOf" srcId="{30A55FB6-D5E2-CA4C-BACF-ABB02421F1C7}" destId="{CD145186-EED4-1449-937D-3CA27E960E66}" srcOrd="4" destOrd="0" presId="urn:microsoft.com/office/officeart/2005/8/layout/vList2"/>
    <dgm:cxn modelId="{E07FFB54-1DBC-EB4E-ABF2-EA2C543F4897}" type="presParOf" srcId="{30A55FB6-D5E2-CA4C-BACF-ABB02421F1C7}" destId="{163E0579-E98A-7E48-A47B-E65B2D9E9627}" srcOrd="5" destOrd="0" presId="urn:microsoft.com/office/officeart/2005/8/layout/vList2"/>
    <dgm:cxn modelId="{C1D05B90-9732-5544-96A2-3BCF969DF72A}" type="presParOf" srcId="{30A55FB6-D5E2-CA4C-BACF-ABB02421F1C7}" destId="{5B540F59-8C70-3E4A-908C-766FD3ED5D91}" srcOrd="6" destOrd="0" presId="urn:microsoft.com/office/officeart/2005/8/layout/vList2"/>
    <dgm:cxn modelId="{07A7D3F2-ADA6-9148-BEED-4C0E1123E570}" type="presParOf" srcId="{30A55FB6-D5E2-CA4C-BACF-ABB02421F1C7}" destId="{C248E643-90D7-D04B-8632-319B90C409D8}" srcOrd="7" destOrd="0" presId="urn:microsoft.com/office/officeart/2005/8/layout/vList2"/>
    <dgm:cxn modelId="{6700F4C4-C5AD-3F4B-ADCE-6285D6372AFF}" type="presParOf" srcId="{30A55FB6-D5E2-CA4C-BACF-ABB02421F1C7}" destId="{0C18ECAF-6F92-4741-B8C2-0B6965A8F4B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A0D50-89FB-5347-B8C9-D9F8944C6479}">
      <dsp:nvSpPr>
        <dsp:cNvPr id="0" name=""/>
        <dsp:cNvSpPr/>
      </dsp:nvSpPr>
      <dsp:spPr>
        <a:xfrm>
          <a:off x="0" y="1688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Diminished access to affordable food as a result of droughts and water shortages</a:t>
          </a:r>
        </a:p>
      </dsp:txBody>
      <dsp:txXfrm>
        <a:off x="50489" y="67372"/>
        <a:ext cx="6162662" cy="933302"/>
      </dsp:txXfrm>
    </dsp:sp>
    <dsp:sp modelId="{2EDF140F-4F12-C544-BE61-48034751D0A6}">
      <dsp:nvSpPr>
        <dsp:cNvPr id="0" name=""/>
        <dsp:cNvSpPr/>
      </dsp:nvSpPr>
      <dsp:spPr>
        <a:xfrm>
          <a:off x="0" y="1126043"/>
          <a:ext cx="6263640" cy="10342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Influx of climate refugees</a:t>
          </a:r>
        </a:p>
      </dsp:txBody>
      <dsp:txXfrm>
        <a:off x="50489" y="1176532"/>
        <a:ext cx="6162662" cy="933302"/>
      </dsp:txXfrm>
    </dsp:sp>
    <dsp:sp modelId="{CD145186-EED4-1449-937D-3CA27E960E66}">
      <dsp:nvSpPr>
        <dsp:cNvPr id="0" name=""/>
        <dsp:cNvSpPr/>
      </dsp:nvSpPr>
      <dsp:spPr>
        <a:xfrm>
          <a:off x="0" y="2235203"/>
          <a:ext cx="6263640" cy="10342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More expensive energy sources</a:t>
          </a:r>
        </a:p>
      </dsp:txBody>
      <dsp:txXfrm>
        <a:off x="50489" y="2285692"/>
        <a:ext cx="6162662" cy="933302"/>
      </dsp:txXfrm>
    </dsp:sp>
    <dsp:sp modelId="{5B540F59-8C70-3E4A-908C-766FD3ED5D91}">
      <dsp:nvSpPr>
        <dsp:cNvPr id="0" name=""/>
        <dsp:cNvSpPr/>
      </dsp:nvSpPr>
      <dsp:spPr>
        <a:xfrm>
          <a:off x="0" y="3344363"/>
          <a:ext cx="6263640" cy="10342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Continued wildfires and extreme weather events </a:t>
          </a:r>
        </a:p>
      </dsp:txBody>
      <dsp:txXfrm>
        <a:off x="50489" y="3394852"/>
        <a:ext cx="6162662" cy="933302"/>
      </dsp:txXfrm>
    </dsp:sp>
    <dsp:sp modelId="{0C18ECAF-6F92-4741-B8C2-0B6965A8F4B0}">
      <dsp:nvSpPr>
        <dsp:cNvPr id="0" name=""/>
        <dsp:cNvSpPr/>
      </dsp:nvSpPr>
      <dsp:spPr>
        <a:xfrm>
          <a:off x="0" y="4453523"/>
          <a:ext cx="6263640" cy="1034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Economic instability</a:t>
          </a:r>
        </a:p>
      </dsp:txBody>
      <dsp:txXfrm>
        <a:off x="50489" y="4504012"/>
        <a:ext cx="6162662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1T19:19:06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659 516 24575,'-17'7'0,"-3"-3"0,-20 9 0,-10 13 0,-8 21 0,-1 18 0,7 5 0,8 0 0,1-5 0,5-3 0,4-1 0,0-3 0,7-8 0,4-10 0,8-14 0,6-12 0,2-1 0,4-7 0,-6 21 0,-2 19 0,-6 34 0,6-26 0,1 4 0,2 5 0,1 2 0,2 1 0,1 0 0,1-4 0,3-3 0,1-7 0,3-4 0,9 31 0,12-17 0,12-14 0,6-4 0,2-4 0,-5-3 0,-5-2 0,-5-5 0,-8-6 0,-5-6 0,0-1 0,2 1 0,7 6 0,3 3 0,-1-2 0,-3-5 0,0-5 0,0-5 0,6 1 0,12-4 0,8 2 0,4-1 0,-5-4 0,-5-1 0,-3-3 0,1 0 0,5 0 0,0 0 0,4-3 0,-1-7 0,-1-6 0,-1-6 0,-2-1 0,2 1 0,-1 0 0,1 3 0,3-3 0,2-2 0,7-7 0,6-5 0,6-15 0,-34 20 0,0-4 0,6-9 0,-1-4 0,1-5 0,-1-1 0,-1 0 0,-2-1 0,-2 1 0,-3 0 0,-6 4 0,-2 1 0,-3 4 0,-1 1 0,9-31 0,-11 14 0,-11 8 0,-7-7 0,-1-11 0,-3-15 0,0-7 0,0 7 0,0 6 0,0 13 0,0 2 0,0 0 0,0 3 0,0 4 0,0 11 0,0 6 0,0 3 0,-9 1 0,-10-3 0,-10-2 0,-11-3 0,0 1 0,-5 2 0,2 3 0,1 2 0,1 6 0,3 2 0,-4 5 0,-5 3 0,-4 0 0,-3 5 0,0 3 0,-2 5 0,-5 4 0,-6 3 0,-7 1 0,-5 0 0,3 0 0,0 0 0,9 0 0,14 0 0,14 0 0,17 1 0,11 3 0,-1 3 0,-8 7 0,-12 8 0,-22 13 0,-13 9 0,-8 5 0,-3 2 0,10-6 0,9-4 0,15-11 0,19-9 0,13-9 0,10-4 0,2 5 0,0 5 0,0 10 0,0 12 0,0 2 0,0-2 0,0-4 0,0-11 0,0-4 0,12-1 0,-8-12 0,8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B2F7C-0C27-EA43-8A22-E7D8E58FA424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DE0A-FD1D-7942-890A-6C3CF7D4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1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0DE0A-FD1D-7942-890A-6C3CF7D41C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1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8DF7-EB10-F74A-ABF1-20540D917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86F70-DBE8-F64C-AF49-02F8AD551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60BEF-5DF7-DB41-AF02-432AFD1B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F2F69-4D7B-9643-AB11-72FF7FFF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88426-D53A-BA4B-B544-92AA37F6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8BC2-2A61-1242-B1A4-68F0322A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E128A-B7EA-1043-9099-375A7A8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EBC60-5EDC-F145-8703-3B9797F7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49767-633B-F047-B8C7-8B6969F3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D21B-3367-9B49-AC5F-6E86C36C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0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FCC7A-0C20-1642-BC74-08CA64FA2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300A3-7E34-2148-A1A9-14B10CB01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F2E93-5654-1443-A2A9-70C8C198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E12F-D8C3-F943-B9EB-D502BF1F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67A6-4ADF-2349-A072-AD13DD64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CF32-57CB-984F-99D3-1C2C0D90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36EC-3BF8-8048-8A51-4FE200E0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B5C4-EBFD-714B-9735-0B003875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8D13-4CB7-BF45-9007-C7A54D51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17D9-42F3-2949-8E54-C48BE87F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8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E765D-63D0-6B46-AA31-52588479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61C88-CE2C-BC45-9072-A7C25EDA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58B0E-3365-4C4D-AF75-2508872E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B22F-3B36-DA48-A50E-D93AA9B0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ABFE9-A590-714A-B34C-11CAC811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E98E-C96D-E544-84CA-7D5E578C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416C6-5D70-D144-B32C-1E84E1BC8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B73BA-E833-E64A-8D1B-66218C8F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7BB5F-ACF1-3B4E-8A28-05621DB8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BE96E-946F-EA49-86C4-7F220306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121FE-1504-0E4D-8051-CDD91B7A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7996-538D-DB45-AE1C-F280323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512F6-E169-F049-AE44-02A671D9D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91043-8172-A446-A0AA-CB3943DDC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193B8-6204-A14F-8FC1-42B659250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F4A9D-D9E9-3E4E-A57D-0399A7E85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41DF0-82F1-8744-8ABA-8C79ED22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DDFD5-532B-EF48-911F-D56704C8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8B1CD-7443-D54E-AC1D-63419212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8297-1294-DA4A-A40C-B89A30E4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101B-CF57-A34E-8F61-FA9E5D7E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FC283-19A9-3742-80A2-9A6FCC3E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33CE3-3E2C-A243-80C3-CAA35ACC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2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29CE60-D05D-444A-80E3-0B6C1E60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19E9C-67FA-344A-BCE0-B2EA2583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C2022-457B-0144-83A7-E08EA965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26C2-2C64-CE40-96D5-1C36C0C1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AF97-14BF-534A-9A9D-C9DB3CAE7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E2BB1-58D0-1142-9F91-59CDAB7A6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DC4E5-7D9C-224E-A151-1E670A4F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F9C7F-93D7-4B43-A7C6-D2916698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BD525-597F-A14D-97EA-B53D2EBC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1CE4-D240-B749-BB55-1B8397E9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111709-57FD-774D-A383-8FD46492F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B2C09-9BC2-3948-865A-01BA559C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12488-BE40-6B48-996D-7F81212A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9F314-3280-1E42-B9BC-FA59D019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2D91A-24C5-6948-93A9-C57DDADE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5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11AE3-694F-1549-8455-9E73F4FF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CA341-B260-4744-A00F-39D17ABE1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A2D5-27E6-D346-9938-1E01439BB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B93DD-F586-7544-8879-995BB87668F2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DE1E6-CB95-7545-9542-8ACD27B3F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12CF-214D-434E-BC2C-C22251E03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B6B1D-CA91-304E-9690-89FD80FD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89740-FDD4-7945-B295-027F6FB2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6" y="1188637"/>
            <a:ext cx="3534313" cy="4480726"/>
          </a:xfrm>
        </p:spPr>
        <p:txBody>
          <a:bodyPr>
            <a:noAutofit/>
          </a:bodyPr>
          <a:lstStyle/>
          <a:p>
            <a:pPr algn="r"/>
            <a:r>
              <a:rPr lang="en-US" sz="4000" b="1" dirty="0"/>
              <a:t>Neighborhood Resilience Teams:</a:t>
            </a:r>
            <a:br>
              <a:rPr lang="en-US" sz="4000" b="1" dirty="0"/>
            </a:br>
            <a:r>
              <a:rPr lang="en-US" sz="4000" b="1" dirty="0"/>
              <a:t>Getting Ready for an Uncertain Future</a:t>
            </a:r>
            <a:br>
              <a:rPr lang="en-US" sz="4000" b="1" dirty="0"/>
            </a:br>
            <a:endParaRPr lang="en-US" sz="40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5A2C93BF-5EAC-E44D-9DB9-C364899B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Greg Smith, </a:t>
            </a:r>
          </a:p>
          <a:p>
            <a:pPr marL="0" indent="0">
              <a:buNone/>
            </a:pPr>
            <a:r>
              <a:rPr lang="en-US" sz="2400" b="1" dirty="0"/>
              <a:t>Sustainability Advisory Board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 err="1"/>
              <a:t>gasmith@lclark.edu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974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8065881C-0D0D-8D4F-851D-2A9999B9C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94" r="5417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4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53E03-38F8-6748-AA1A-214D621C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Earthquake damage in Lyttelton - 2011</a:t>
            </a:r>
          </a:p>
        </p:txBody>
      </p:sp>
      <p:pic>
        <p:nvPicPr>
          <p:cNvPr id="11" name="Picture 10" descr="A picture containing building, outdoor, road, old&#10;&#10;Description automatically generated">
            <a:extLst>
              <a:ext uri="{FF2B5EF4-FFF2-40B4-BE49-F238E27FC236}">
                <a16:creationId xmlns:a16="http://schemas.microsoft.com/office/drawing/2014/main" id="{823EEBF1-FC2B-F24E-B959-303BC4274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9" r="1" b="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Content Placeholder 4" descr="A house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B7A350D0-9675-9541-A275-3CF58ABDE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97" r="15667" b="-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picture containing boat, water, outdoor&#10;&#10;Description automatically generated">
            <a:extLst>
              <a:ext uri="{FF2B5EF4-FFF2-40B4-BE49-F238E27FC236}">
                <a16:creationId xmlns:a16="http://schemas.microsoft.com/office/drawing/2014/main" id="{8C47CBD0-EC55-F24A-AE2F-8B56BE426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2" b="1022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utdoor, ground, street&#10;&#10;Description automatically generated">
            <a:extLst>
              <a:ext uri="{FF2B5EF4-FFF2-40B4-BE49-F238E27FC236}">
                <a16:creationId xmlns:a16="http://schemas.microsoft.com/office/drawing/2014/main" id="{8D5F4C82-B8C8-9040-B254-08380B4619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12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D7C2FA0-47D4-7D49-B043-229A1E1EF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840" y="0"/>
            <a:ext cx="709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D69CED-1BF3-9044-B642-E2485C343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1" r="-1" b="683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78EFC27A-56B4-1833-9DE2-17250640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30" y="636814"/>
            <a:ext cx="3766437" cy="5584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Volunteers offer their skills and labor to other members of the time bank through an organized process of non-monetized exchange.  For one hour of labor you become eligible for an hour of labor provided by someone else.  For example, if someone drives a person to the doctor, they can request an equivalent amount of service-–like help with taking a load of trash to the dump—from another willing volunteer.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6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cene, store, shop&#10;&#10;Description automatically generated">
            <a:extLst>
              <a:ext uri="{FF2B5EF4-FFF2-40B4-BE49-F238E27FC236}">
                <a16:creationId xmlns:a16="http://schemas.microsoft.com/office/drawing/2014/main" id="{08CEE9D7-5740-6E4D-94C7-337C506E2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884522"/>
            <a:ext cx="5372100" cy="30889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C9CDE6C3-FE42-754D-8AF8-121C10012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496"/>
          <a:stretch/>
        </p:blipFill>
        <p:spPr>
          <a:xfrm>
            <a:off x="643466" y="2013378"/>
            <a:ext cx="5372099" cy="28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3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playing instruments under a tent&#10;&#10;Description automatically generated with medium confidence">
            <a:extLst>
              <a:ext uri="{FF2B5EF4-FFF2-40B4-BE49-F238E27FC236}">
                <a16:creationId xmlns:a16="http://schemas.microsoft.com/office/drawing/2014/main" id="{4F29B9FE-8697-814B-8C92-B8C8FEB21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3" r="-1" b="-1"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9" name="Picture 8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B6EA0BF2-C5C3-E744-A951-9A6A033C5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14" r="-5" b="1469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5" name="Content Placeholder 4" descr="A person selling food on the street&#10;&#10;Description automatically generated with low confidence">
            <a:extLst>
              <a:ext uri="{FF2B5EF4-FFF2-40B4-BE49-F238E27FC236}">
                <a16:creationId xmlns:a16="http://schemas.microsoft.com/office/drawing/2014/main" id="{6ABD057B-653E-9942-A6C9-206FDD842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8" b="-1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86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485E-3E08-7E43-9FE4-4CB80D59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Lyttelton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Garage Sale</a:t>
            </a:r>
            <a:br>
              <a:rPr lang="en-US" sz="5400" dirty="0"/>
            </a:br>
            <a:r>
              <a:rPr lang="en-US" sz="5400" dirty="0"/>
              <a:t>Mending Day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604869C-54D4-3D4C-BA96-CA635700C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01" r="-2" b="93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9186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DF9A7CED-9E85-6549-8E6C-B600737D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91" y="643467"/>
            <a:ext cx="5195018" cy="5571066"/>
          </a:xfrm>
          <a:prstGeom prst="rect">
            <a:avLst/>
          </a:prstGeom>
        </p:spPr>
      </p:pic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B4E73D06-9E8D-CC47-A27B-8A75F977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5" y="1047751"/>
            <a:ext cx="5291667" cy="47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9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0E729-27DA-2E4C-A87C-D1A8CD5C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LIFT Library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A5EE56-DB27-4C1E-966C-A1C355B8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631161"/>
            <a:ext cx="6692827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LIFT library is a diverse collection of resources to inform and empower change.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indoor, shelf&#10;&#10;Description automatically generated">
            <a:extLst>
              <a:ext uri="{FF2B5EF4-FFF2-40B4-BE49-F238E27FC236}">
                <a16:creationId xmlns:a16="http://schemas.microsoft.com/office/drawing/2014/main" id="{E0A3E0AD-A257-6A46-AED6-30B2455F3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49" r="-1" b="26558"/>
          <a:stretch/>
        </p:blipFill>
        <p:spPr>
          <a:xfrm>
            <a:off x="7781544" y="1316674"/>
            <a:ext cx="4087368" cy="39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3"/>
    </mc:Choice>
    <mc:Fallback xmlns="">
      <p:transition spd="slow" advTm="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6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C5D4947-BC98-384C-A39E-380A72ABA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2145" y="671183"/>
            <a:ext cx="5129784" cy="52884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E3EB6F9-0807-B349-AF50-BE5F5F05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9" y="1050063"/>
            <a:ext cx="5129784" cy="47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sky, sunset&#10;&#10;Description automatically generated">
            <a:extLst>
              <a:ext uri="{FF2B5EF4-FFF2-40B4-BE49-F238E27FC236}">
                <a16:creationId xmlns:a16="http://schemas.microsoft.com/office/drawing/2014/main" id="{F6686640-AF6B-D547-AFA1-EDB3BBBA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69" r="14152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91D8265B-4866-E048-920A-415AB18E2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4" r="15237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29AACB5-CCF8-2445-8D4E-67D366C91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4" r="3" b="569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287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A picture containing text, indoor, several, crowd&#10;&#10;Description automatically generated">
            <a:extLst>
              <a:ext uri="{FF2B5EF4-FFF2-40B4-BE49-F238E27FC236}">
                <a16:creationId xmlns:a16="http://schemas.microsoft.com/office/drawing/2014/main" id="{D5BD777D-ECCB-4349-9F74-45F0B24DB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463" y="1165225"/>
            <a:ext cx="4359275" cy="2465388"/>
          </a:xfrm>
          <a:prstGeom prst="rect">
            <a:avLst/>
          </a:prstGeom>
        </p:spPr>
      </p:pic>
      <p:pic>
        <p:nvPicPr>
          <p:cNvPr id="9" name="Content Placeholder 8" descr="A collage of food&#10;&#10;Description automatically generated with low confidence">
            <a:extLst>
              <a:ext uri="{FF2B5EF4-FFF2-40B4-BE49-F238E27FC236}">
                <a16:creationId xmlns:a16="http://schemas.microsoft.com/office/drawing/2014/main" id="{FDF8CE6E-806B-A949-B6C0-90C905E1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1463" y="3686175"/>
            <a:ext cx="4359275" cy="2003425"/>
          </a:xfrm>
          <a:prstGeom prst="rect">
            <a:avLst/>
          </a:prstGeom>
        </p:spPr>
      </p:pic>
      <p:pic>
        <p:nvPicPr>
          <p:cNvPr id="7" name="Picture 6" descr="A picture containing indoor, plant, salad, dish&#10;&#10;Description automatically generated">
            <a:extLst>
              <a:ext uri="{FF2B5EF4-FFF2-40B4-BE49-F238E27FC236}">
                <a16:creationId xmlns:a16="http://schemas.microsoft.com/office/drawing/2014/main" id="{B3FD5DFD-8A7A-D247-974C-99F08FB8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713" y="1165225"/>
            <a:ext cx="2814638" cy="706438"/>
          </a:xfrm>
          <a:prstGeom prst="rect">
            <a:avLst/>
          </a:prstGeom>
        </p:spPr>
      </p:pic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42A88D0-F4C1-1D4B-A07E-DB33F4E52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713" y="1927225"/>
            <a:ext cx="2814638" cy="1065213"/>
          </a:xfrm>
          <a:prstGeom prst="rect">
            <a:avLst/>
          </a:prstGeom>
        </p:spPr>
      </p:pic>
      <p:pic>
        <p:nvPicPr>
          <p:cNvPr id="13" name="Picture 12" descr="A picture containing text, person, person, people&#10;&#10;Description automatically generated">
            <a:extLst>
              <a:ext uri="{FF2B5EF4-FFF2-40B4-BE49-F238E27FC236}">
                <a16:creationId xmlns:a16="http://schemas.microsoft.com/office/drawing/2014/main" id="{D5478EFD-7C6A-9844-9C91-A4B75EEE7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713" y="3048000"/>
            <a:ext cx="2814638" cy="2643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ED38C-0438-FC41-ACDC-212690E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West Linn parallels to Lyttelton</a:t>
            </a:r>
          </a:p>
        </p:txBody>
      </p:sp>
    </p:spTree>
    <p:extLst>
      <p:ext uri="{BB962C8B-B14F-4D97-AF65-F5344CB8AC3E}">
        <p14:creationId xmlns:p14="http://schemas.microsoft.com/office/powerpoint/2010/main" val="334856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ECB4-E542-C0C8-5F02-2EBD2CAB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3600"/>
              <a:t>Oregon City/Beaver Creek parallels</a:t>
            </a:r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A7FCC880-9E56-4ED9-4078-5B9806D9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r>
              <a:rPr lang="en-US" sz="1800" dirty="0"/>
              <a:t>Food pantry</a:t>
            </a:r>
          </a:p>
          <a:p>
            <a:r>
              <a:rPr lang="en-US" sz="1800" dirty="0"/>
              <a:t>Backpack Buddy Program</a:t>
            </a:r>
          </a:p>
          <a:p>
            <a:r>
              <a:rPr lang="en-US" sz="1800" dirty="0"/>
              <a:t>Oregon City Farmers’ Market</a:t>
            </a:r>
          </a:p>
          <a:p>
            <a:r>
              <a:rPr lang="en-US" sz="1800" dirty="0"/>
              <a:t>UCC Disaster Hub</a:t>
            </a:r>
          </a:p>
          <a:p>
            <a:endParaRPr lang="en-US" sz="18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large white building with a green roof&#10;&#10;Description automatically generated with low confidence">
            <a:extLst>
              <a:ext uri="{FF2B5EF4-FFF2-40B4-BE49-F238E27FC236}">
                <a16:creationId xmlns:a16="http://schemas.microsoft.com/office/drawing/2014/main" id="{2E6CE676-0444-7507-7F55-62B6A23E6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r="1" b="1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food, fruit, vegetable, marketplace&#10;&#10;Description automatically generated">
            <a:extLst>
              <a:ext uri="{FF2B5EF4-FFF2-40B4-BE49-F238E27FC236}">
                <a16:creationId xmlns:a16="http://schemas.microsoft.com/office/drawing/2014/main" id="{B1C6AFE9-3ECE-F7D3-64CD-3956738BB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9" r="15814" b="5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, items, open, cluttered&#10;&#10;Description automatically generated">
            <a:extLst>
              <a:ext uri="{FF2B5EF4-FFF2-40B4-BE49-F238E27FC236}">
                <a16:creationId xmlns:a16="http://schemas.microsoft.com/office/drawing/2014/main" id="{68B8CA32-9A19-13F4-A224-9A3C18260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4" r="-1" b="1379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indoor, shelf, closet&#10;&#10;Description automatically generated">
            <a:extLst>
              <a:ext uri="{FF2B5EF4-FFF2-40B4-BE49-F238E27FC236}">
                <a16:creationId xmlns:a16="http://schemas.microsoft.com/office/drawing/2014/main" id="{7B18AC9D-005B-BE1F-C351-C57F7C296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64" r="5" b="7952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62A335C-A6D5-B85F-94C8-EAC6CA213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" r="2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4667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Content Placeholder 2" descr="Logo, company name&#10;&#10;Description automatically generated">
            <a:extLst>
              <a:ext uri="{FF2B5EF4-FFF2-40B4-BE49-F238E27FC236}">
                <a16:creationId xmlns:a16="http://schemas.microsoft.com/office/drawing/2014/main" id="{BED61EF6-9720-0842-AF5C-6BBD53FD1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538" y="983891"/>
            <a:ext cx="2974877" cy="399312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tree, outdoor, nature&#10;&#10;Description automatically generated">
            <a:extLst>
              <a:ext uri="{FF2B5EF4-FFF2-40B4-BE49-F238E27FC236}">
                <a16:creationId xmlns:a16="http://schemas.microsoft.com/office/drawing/2014/main" id="{3BE928A6-3F3B-6DCA-50E6-C03FA6E27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291241"/>
            <a:ext cx="6020730" cy="28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B1113EDB-BA0B-464E-B90C-4BB611BB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810429"/>
            <a:ext cx="6579910" cy="31254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633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A7F7D4-B296-0018-C072-E57AA702B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IDENTIFY 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Skills (practical, medical, technical)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Equipment (portable generators, chain saws)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 People with special needs (elderly, children, differently abled)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Location of gas, electricity, and water shut-offs for each home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Hazards specific to neighborhood (trees, river, creeks)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COLLECT 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Contact information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EDUCATE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- About creating an emergency kit and storing food and water for two-weeks or more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44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D9E58-E030-9844-B70D-6DAD8A94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Deepening mutual support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43CD84-83D6-2B4A-BCDB-13A5679D0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Encourage more local gardening and food sharing or yard sharing as happens through the Yarducopia program in Anchorage</a:t>
            </a:r>
          </a:p>
          <a:p>
            <a:r>
              <a:rPr lang="en-US" sz="2000"/>
              <a:t>Invite neighbors to cider making or other harvest parties</a:t>
            </a:r>
          </a:p>
          <a:p>
            <a:r>
              <a:rPr lang="en-US" sz="2000"/>
              <a:t>Hold annual or more frequent block parties, holiday get togethers/picnics, or regular potlucks</a:t>
            </a:r>
          </a:p>
          <a:p>
            <a:r>
              <a:rPr lang="en-US" sz="2000"/>
              <a:t>Collect e-mail addresses of neighbors so that when things come up you believe other people should know about, you can contact – like Nextdoor but more local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1590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9A7E7-9B28-B596-71F4-F8B53A1F3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01038"/>
            <a:ext cx="4180426" cy="5699761"/>
          </a:xfrm>
        </p:spPr>
        <p:txBody>
          <a:bodyPr>
            <a:normAutofit/>
          </a:bodyPr>
          <a:lstStyle/>
          <a:p>
            <a:r>
              <a:rPr lang="en-US" dirty="0"/>
              <a:t>Neighborhood work parties</a:t>
            </a:r>
          </a:p>
          <a:p>
            <a:r>
              <a:rPr lang="en-US" dirty="0"/>
              <a:t>Crops swaps</a:t>
            </a:r>
          </a:p>
          <a:p>
            <a:r>
              <a:rPr lang="en-US" dirty="0"/>
              <a:t>Bulk buying programs</a:t>
            </a:r>
          </a:p>
          <a:p>
            <a:r>
              <a:rPr lang="en-US" dirty="0"/>
              <a:t>Planting fruit trees in parking strips</a:t>
            </a:r>
          </a:p>
          <a:p>
            <a:r>
              <a:rPr lang="en-US" dirty="0"/>
              <a:t>Form neighborhood book and tool libraries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2C22A-3819-8D41-931A-2BFD07F6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5" r="2" b="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25247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60EF2-6B5B-414A-801E-9D08C466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Oakland Ecoblock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Project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FAF37ED-1534-964D-BE64-A811B3672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567"/>
          <a:stretch/>
        </p:blipFill>
        <p:spPr>
          <a:xfrm>
            <a:off x="320040" y="477812"/>
            <a:ext cx="5455917" cy="3657474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E6AB89B-08D7-874E-B983-76D07E305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605" r="4861" b="2"/>
          <a:stretch/>
        </p:blipFill>
        <p:spPr>
          <a:xfrm>
            <a:off x="6416043" y="477803"/>
            <a:ext cx="5455917" cy="365749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781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4AA310F0-35B1-3EBA-BF31-FED5F1F4A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806705"/>
            <a:ext cx="4282984" cy="47363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LIVE WELL WHILE USING LESS FOSSIL FUEL: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Conserve water</a:t>
            </a:r>
          </a:p>
          <a:p>
            <a:pPr>
              <a:buFontTx/>
              <a:buChar char="-"/>
            </a:pPr>
            <a:r>
              <a:rPr lang="en-US" sz="2400" dirty="0"/>
              <a:t>Cut energy use and waste</a:t>
            </a:r>
          </a:p>
          <a:p>
            <a:pPr>
              <a:buFontTx/>
              <a:buChar char="-"/>
            </a:pPr>
            <a:r>
              <a:rPr lang="en-US" sz="2400" dirty="0"/>
              <a:t>Make less carbon-intensive food choices</a:t>
            </a:r>
          </a:p>
          <a:p>
            <a:pPr>
              <a:buFontTx/>
              <a:buChar char="-"/>
            </a:pPr>
            <a:r>
              <a:rPr lang="en-US" sz="2400" dirty="0"/>
              <a:t>Select non-fossil fuel transportation options </a:t>
            </a:r>
          </a:p>
          <a:p>
            <a:pPr>
              <a:buFontTx/>
              <a:buChar char="-"/>
            </a:pPr>
            <a:endParaRPr lang="en-US" sz="1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0596EAA6-28FB-6E45-AF44-D3BE1357F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3" r="4340" b="1"/>
          <a:stretch/>
        </p:blipFill>
        <p:spPr>
          <a:xfrm>
            <a:off x="5987738" y="1090448"/>
            <a:ext cx="5628018" cy="44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2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8BB5-1F9F-9548-BCD3-58019171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1396289"/>
            <a:ext cx="5277333" cy="2637233"/>
          </a:xfrm>
        </p:spPr>
        <p:txBody>
          <a:bodyPr>
            <a:normAutofit/>
          </a:bodyPr>
          <a:lstStyle/>
          <a:p>
            <a:r>
              <a:rPr lang="en-US" sz="3600" dirty="0"/>
              <a:t>10 million pounds of carbon kept from being released into the atmosphere </a:t>
            </a:r>
          </a:p>
        </p:txBody>
      </p:sp>
      <p:sp>
        <p:nvSpPr>
          <p:cNvPr id="47" name="Freeform: Shape 43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D21EAD8-46A4-5A45-A721-F5AB15ACA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8" r="-4" b="18024"/>
          <a:stretch/>
        </p:blipFill>
        <p:spPr>
          <a:xfrm>
            <a:off x="1516648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6F67E43-808F-1943-8968-111140A5F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2" r="9202" b="-2"/>
          <a:stretch/>
        </p:blipFill>
        <p:spPr>
          <a:xfrm>
            <a:off x="20" y="3075259"/>
            <a:ext cx="480106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405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F4EEBCD-8BCC-3548-8027-DCC65E91A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7EB7-7890-F34C-95C6-E895C20E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b="1"/>
              <a:t>What do I mean by resilience?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301C9-906A-6E49-A58B-B232B763C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1920240"/>
            <a:ext cx="9367204" cy="429768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Resilient communities are those able to respond safely and effectively to disruptive events—both human and natural—in ways that sustain the well-being and health of their citizens.  </a:t>
            </a:r>
          </a:p>
        </p:txBody>
      </p:sp>
    </p:spTree>
    <p:extLst>
      <p:ext uri="{BB962C8B-B14F-4D97-AF65-F5344CB8AC3E}">
        <p14:creationId xmlns:p14="http://schemas.microsoft.com/office/powerpoint/2010/main" val="4161721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9DE368-AFE9-7F48-BF9D-1E3FC3ABD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9" r="12686" b="2"/>
          <a:stretch/>
        </p:blipFill>
        <p:spPr>
          <a:xfrm>
            <a:off x="835161" y="1343215"/>
            <a:ext cx="6215794" cy="4171569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B785513-0B29-97F3-5D0A-97099169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116" y="0"/>
            <a:ext cx="3802964" cy="61569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Encourages local action regarding</a:t>
            </a:r>
            <a:r>
              <a:rPr lang="en-US" sz="3200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food</a:t>
            </a:r>
          </a:p>
          <a:p>
            <a:pPr marL="0" indent="0">
              <a:buNone/>
            </a:pPr>
            <a:r>
              <a:rPr lang="en-US" dirty="0"/>
              <a:t>        water</a:t>
            </a:r>
          </a:p>
          <a:p>
            <a:pPr marL="0" indent="0">
              <a:buNone/>
            </a:pPr>
            <a:r>
              <a:rPr lang="en-US" dirty="0"/>
              <a:t>        energy </a:t>
            </a:r>
          </a:p>
          <a:p>
            <a:pPr marL="0" indent="0">
              <a:buNone/>
            </a:pPr>
            <a:r>
              <a:rPr lang="en-US" dirty="0"/>
              <a:t>        transportation </a:t>
            </a:r>
          </a:p>
          <a:p>
            <a:pPr marL="0" indent="0">
              <a:buNone/>
            </a:pPr>
            <a:r>
              <a:rPr lang="en-US" dirty="0"/>
              <a:t>        jobs</a:t>
            </a:r>
          </a:p>
          <a:p>
            <a:pPr marL="0" indent="0">
              <a:buNone/>
            </a:pPr>
            <a:r>
              <a:rPr lang="en-US" dirty="0"/>
              <a:t>        social support            </a:t>
            </a:r>
          </a:p>
        </p:txBody>
      </p:sp>
    </p:spTree>
    <p:extLst>
      <p:ext uri="{BB962C8B-B14F-4D97-AF65-F5344CB8AC3E}">
        <p14:creationId xmlns:p14="http://schemas.microsoft.com/office/powerpoint/2010/main" val="177159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941EB-BB94-DE47-91EE-E6898F3A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dirty="0"/>
              <a:t>Climate Emergency Hubs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EAEFE-6408-EE4B-9D53-1F203A695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2000"/>
              <a:t>Solutions focus for people and planet</a:t>
            </a:r>
          </a:p>
          <a:p>
            <a:r>
              <a:rPr lang="en-US" sz="2000"/>
              <a:t>Local and inclusive attention to community needs</a:t>
            </a:r>
          </a:p>
          <a:p>
            <a:r>
              <a:rPr lang="en-US" sz="2000"/>
              <a:t>Active part of a wider network for mutual support and cooperation</a:t>
            </a:r>
          </a:p>
          <a:p>
            <a:endParaRPr lang="en-US" sz="2000"/>
          </a:p>
        </p:txBody>
      </p:sp>
      <p:pic>
        <p:nvPicPr>
          <p:cNvPr id="9" name="Picture 8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A0148DC2-97E5-EA47-B127-2D19C7705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5" r="-3" b="-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62F17FE-D066-0346-AE1A-A8C9484C0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37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outdoor, store, shop&#10;&#10;Description automatically generated">
            <a:extLst>
              <a:ext uri="{FF2B5EF4-FFF2-40B4-BE49-F238E27FC236}">
                <a16:creationId xmlns:a16="http://schemas.microsoft.com/office/drawing/2014/main" id="{0F6FE595-4DA5-264C-A4E2-034E5B0E3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8620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3025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31B5A-B889-B840-B5A0-A413F4C8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Neighborhood Resilience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74BDE-2E51-2B46-9A84-B0B3CF806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976172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 </a:t>
            </a:r>
            <a:endParaRPr lang="en-US" sz="2400" dirty="0"/>
          </a:p>
          <a:p>
            <a:pPr lvl="0"/>
            <a:r>
              <a:rPr lang="en-US" dirty="0"/>
              <a:t>Complete community mapping exercise</a:t>
            </a:r>
          </a:p>
          <a:p>
            <a:pPr lvl="0"/>
            <a:r>
              <a:rPr lang="en-US" dirty="0"/>
              <a:t>Plan for emergencies</a:t>
            </a:r>
          </a:p>
          <a:p>
            <a:pPr lvl="0"/>
            <a:r>
              <a:rPr lang="en-US" dirty="0"/>
              <a:t>Collect neighbors’ e-mail addresses to facilitate information exchange/invitations</a:t>
            </a:r>
          </a:p>
          <a:p>
            <a:pPr lvl="0"/>
            <a:r>
              <a:rPr lang="en-US" dirty="0"/>
              <a:t>Help organize neighborhood gatherings</a:t>
            </a:r>
          </a:p>
          <a:p>
            <a:pPr lvl="0"/>
            <a:r>
              <a:rPr lang="en-US" dirty="0"/>
              <a:t>Explore ways to share garden plots and food </a:t>
            </a:r>
          </a:p>
          <a:p>
            <a:pPr lvl="0"/>
            <a:r>
              <a:rPr lang="en-US" dirty="0"/>
              <a:t>Support elders and young parents</a:t>
            </a:r>
          </a:p>
          <a:p>
            <a:pPr lvl="0"/>
            <a:r>
              <a:rPr lang="en-US" dirty="0"/>
              <a:t>Neighborhood </a:t>
            </a:r>
            <a:r>
              <a:rPr lang="en-US"/>
              <a:t>work parties</a:t>
            </a:r>
            <a:endParaRPr lang="en-US" dirty="0"/>
          </a:p>
          <a:p>
            <a:pPr lvl="0"/>
            <a:r>
              <a:rPr lang="en-US" dirty="0"/>
              <a:t>Educate one another about how to reduce our dependence on fossil fuels</a:t>
            </a:r>
          </a:p>
          <a:p>
            <a:pPr lvl="0"/>
            <a:r>
              <a:rPr lang="en-US" dirty="0"/>
              <a:t>Explore possibility of community solar </a:t>
            </a:r>
          </a:p>
          <a:p>
            <a:pPr lvl="0"/>
            <a:r>
              <a:rPr lang="en-US" dirty="0"/>
              <a:t>? ? ? ? ?  </a:t>
            </a:r>
          </a:p>
          <a:p>
            <a:pPr lvl="0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4077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3A6F-985D-8C40-B38E-0D538B507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918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4ED22-57DF-9D49-AEEC-8D0BD14DB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829"/>
            <a:ext cx="10515600" cy="607087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1800" dirty="0"/>
          </a:p>
          <a:p>
            <a:pPr marL="0" lvl="0" indent="0">
              <a:buNone/>
            </a:pPr>
            <a:r>
              <a:rPr lang="en-US" sz="1800" dirty="0"/>
              <a:t>•. Spend a minute jotting down some of your thoughts about this idea.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r>
              <a:rPr lang="en-US" sz="1800" dirty="0"/>
              <a:t>What examples of mutual support do you see happening already in your neighborhood or other neighborhoods you know about?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lvl="0"/>
            <a:r>
              <a:rPr lang="en-US" sz="1800" dirty="0"/>
              <a:t>Over and beyond the initiatives I mentioned in the talk are there other efforts or people you believe are already trying to do something similar?  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lvl="0"/>
            <a:r>
              <a:rPr lang="en-US" sz="1800" dirty="0"/>
              <a:t>Are there other things you believe Neighborhood Resilience Teams could focus on developing?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What factors do you think will make it tough to get a project like this going?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What individuals or groups should be contacted to help make this kind of plan a reality in West Linn, Oregon City, or Beaver Creek?  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1409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B631CDF-75B2-CF4F-98F3-45451F5E1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07"/>
          <a:stretch/>
        </p:blipFill>
        <p:spPr>
          <a:xfrm>
            <a:off x="2781818" y="1353256"/>
            <a:ext cx="6914523" cy="3889419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2DC11-ECB5-4E49-870C-8E8987A8D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EAF69-5829-614A-9272-26395AF59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84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B7C9E72-1B78-5B4D-BD47-23579FC60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71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19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8BA8755E-D368-564B-B025-B48E53E6F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18" r="-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2D7EB0E0-DA76-9947-B282-50D865C7F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" r="11742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855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E9686-72D8-054E-BEA5-380B17404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Causes for uncertainty looking to the future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D94462-640B-AFB1-0437-4F5C01447A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05890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17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1CDC728F-0FC4-6EA7-475B-AF29A0CF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48" y="799353"/>
            <a:ext cx="4614608" cy="32359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/>
              <a:t>New Zealand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Project Lyttleton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310ACBB-887F-1841-8396-FF879D927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-1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F09C22-211C-F649-A7D5-B96AA5B832C1}"/>
                  </a:ext>
                </a:extLst>
              </p14:cNvPr>
              <p14:cNvContentPartPr/>
              <p14:nvPr/>
            </p14:nvContentPartPr>
            <p14:xfrm>
              <a:off x="9683452" y="3009663"/>
              <a:ext cx="813600" cy="92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F09C22-211C-F649-A7D5-B96AA5B832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4812" y="3001023"/>
                <a:ext cx="831240" cy="9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5015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691</Words>
  <Application>Microsoft Macintosh PowerPoint</Application>
  <PresentationFormat>Widescreen</PresentationFormat>
  <Paragraphs>99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Neighborhood Resilience Teams: Getting Ready for an Uncertain Future </vt:lpstr>
      <vt:lpstr>PowerPoint Presentation</vt:lpstr>
      <vt:lpstr>What do I mean by resilience? </vt:lpstr>
      <vt:lpstr>PowerPoint Presentation</vt:lpstr>
      <vt:lpstr>PowerPoint Presentation</vt:lpstr>
      <vt:lpstr>PowerPoint Presentation</vt:lpstr>
      <vt:lpstr>PowerPoint Presentation</vt:lpstr>
      <vt:lpstr>Causes for uncertainty looking to the future</vt:lpstr>
      <vt:lpstr>PowerPoint Presentation</vt:lpstr>
      <vt:lpstr>PowerPoint Presentation</vt:lpstr>
      <vt:lpstr>Earthquake damage in Lyttelton - 2011</vt:lpstr>
      <vt:lpstr>PowerPoint Presentation</vt:lpstr>
      <vt:lpstr>PowerPoint Presentation</vt:lpstr>
      <vt:lpstr>PowerPoint Presentation</vt:lpstr>
      <vt:lpstr>PowerPoint Presentation</vt:lpstr>
      <vt:lpstr>Lyttelton  Garage Sale Mending Day</vt:lpstr>
      <vt:lpstr>PowerPoint Presentation</vt:lpstr>
      <vt:lpstr>LIFT Library</vt:lpstr>
      <vt:lpstr>PowerPoint Presentation</vt:lpstr>
      <vt:lpstr>West Linn parallels to Lyttelton</vt:lpstr>
      <vt:lpstr>Oregon City/Beaver Creek parallels</vt:lpstr>
      <vt:lpstr>PowerPoint Presentation</vt:lpstr>
      <vt:lpstr>PowerPoint Presentation</vt:lpstr>
      <vt:lpstr>Deepening mutual support</vt:lpstr>
      <vt:lpstr>PowerPoint Presentation</vt:lpstr>
      <vt:lpstr>Oakland Ecoblock  Project</vt:lpstr>
      <vt:lpstr>PowerPoint Presentation</vt:lpstr>
      <vt:lpstr>10 million pounds of carbon kept from being released into the atmosphere </vt:lpstr>
      <vt:lpstr>PowerPoint Presentation</vt:lpstr>
      <vt:lpstr>PowerPoint Presentation</vt:lpstr>
      <vt:lpstr>Climate Emergency Hubs</vt:lpstr>
      <vt:lpstr>Neighborhood Resilience Teams</vt:lpstr>
      <vt:lpstr>Discussion 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Reviewer 1</cp:lastModifiedBy>
  <cp:revision>37</cp:revision>
  <cp:lastPrinted>2022-04-07T18:40:11Z</cp:lastPrinted>
  <dcterms:created xsi:type="dcterms:W3CDTF">2022-03-04T18:00:40Z</dcterms:created>
  <dcterms:modified xsi:type="dcterms:W3CDTF">2022-04-22T20:49:29Z</dcterms:modified>
</cp:coreProperties>
</file>