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81" r:id="rId4"/>
    <p:sldId id="265" r:id="rId5"/>
    <p:sldId id="258" r:id="rId6"/>
    <p:sldId id="273" r:id="rId7"/>
    <p:sldId id="261" r:id="rId8"/>
    <p:sldId id="276" r:id="rId9"/>
    <p:sldId id="282" r:id="rId10"/>
    <p:sldId id="275" r:id="rId11"/>
    <p:sldId id="274" r:id="rId12"/>
    <p:sldId id="280" r:id="rId13"/>
    <p:sldId id="266" r:id="rId14"/>
    <p:sldId id="277" r:id="rId15"/>
    <p:sldId id="283" r:id="rId16"/>
    <p:sldId id="278" r:id="rId17"/>
    <p:sldId id="279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4" autoAdjust="0"/>
    <p:restoredTop sz="94660" autoAdjust="0"/>
  </p:normalViewPr>
  <p:slideViewPr>
    <p:cSldViewPr>
      <p:cViewPr varScale="1">
        <p:scale>
          <a:sx n="96" d="100"/>
          <a:sy n="96" d="100"/>
        </p:scale>
        <p:origin x="-5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5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B24F2-261A-4415-BF6F-B3F33D6E6044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Community Development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F354F-537E-4085-8694-EC9889FA1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15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 smtClean="0"/>
              <a:t>Community Development Department</a:t>
            </a:r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215063-4722-4C67-AFD0-5063589E38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0815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24BF8CA-81AB-4DA2-8EB0-477A382292FA}" type="slidenum">
              <a:rPr lang="en-US" altLang="en-US" smtClean="0"/>
              <a:pPr eaLnBrk="1" hangingPunct="1"/>
              <a:t>5</a:t>
            </a:fld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Community Development Department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13423E-8DFF-40F3-A80F-1C03222BDF7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Community Development Department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13423E-8DFF-40F3-A80F-1C03222BDF73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Community Development Department</a:t>
            </a: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2514600"/>
            <a:ext cx="9140825" cy="611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6" name="Picture 8" descr="tan_wav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2"/>
          <a:stretch>
            <a:fillRect/>
          </a:stretch>
        </p:blipFill>
        <p:spPr bwMode="auto">
          <a:xfrm>
            <a:off x="0" y="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2971800" y="4275138"/>
            <a:ext cx="563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15" descr="CWL_logostac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14636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468688"/>
            <a:ext cx="5791200" cy="784225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295775"/>
            <a:ext cx="4572000" cy="838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03988"/>
            <a:ext cx="2133600" cy="2016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503988"/>
            <a:ext cx="2895600" cy="2016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Community Development Department</a:t>
            </a:r>
            <a:endParaRPr lang="en-US" alt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503988"/>
            <a:ext cx="2133600" cy="2016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E60176E5-3316-4C76-AB97-D86ABA8392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0131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293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8526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6422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3381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372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499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149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2925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305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67879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57200" y="6503988"/>
            <a:ext cx="2133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000" dirty="0" smtClean="0">
              <a:solidFill>
                <a:schemeClr val="hlink"/>
              </a:solidFill>
            </a:endParaRP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3124200" y="6503988"/>
            <a:ext cx="2895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 smtClean="0">
                <a:solidFill>
                  <a:schemeClr val="hlink"/>
                </a:solidFill>
              </a:rPr>
              <a:t>Community Development</a:t>
            </a:r>
            <a:r>
              <a:rPr lang="en-US" altLang="en-US" sz="1000" baseline="0" dirty="0" smtClean="0">
                <a:solidFill>
                  <a:schemeClr val="hlink"/>
                </a:solidFill>
              </a:rPr>
              <a:t> Department</a:t>
            </a:r>
            <a:endParaRPr lang="en-US" altLang="en-US" sz="1000" dirty="0" smtClean="0">
              <a:solidFill>
                <a:schemeClr val="hlink"/>
              </a:solidFill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553200" y="6503988"/>
            <a:ext cx="21336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fld id="{06B75E2A-8686-45CA-92F1-3E368DD46D15}" type="slidenum">
              <a:rPr lang="en-US" altLang="en-US" sz="1000" smtClean="0">
                <a:solidFill>
                  <a:schemeClr val="hlink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000" dirty="0" smtClean="0">
              <a:solidFill>
                <a:schemeClr val="hlink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0825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31" name="Picture 8" descr="tan_wave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1034" name="Picture 15" descr="CWL_ico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58763"/>
            <a:ext cx="6556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0"/>
        </a:spcBef>
        <a:spcAft>
          <a:spcPct val="5000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5000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10000"/>
        </a:spcBef>
        <a:spcAft>
          <a:spcPct val="25000"/>
        </a:spcAft>
        <a:buChar char="•"/>
        <a:defRPr sz="1400" i="1">
          <a:solidFill>
            <a:schemeClr val="tx1"/>
          </a:solidFill>
          <a:latin typeface="Cambria" pitchFamily="18" charset="0"/>
        </a:defRPr>
      </a:lvl3pPr>
      <a:lvl4pPr marL="1600200" indent="-228600" algn="l" rtl="0" eaLnBrk="0" fontAlgn="base" hangingPunct="0">
        <a:lnSpc>
          <a:spcPct val="125000"/>
        </a:lnSpc>
        <a:spcBef>
          <a:spcPct val="10000"/>
        </a:spcBef>
        <a:spcAft>
          <a:spcPct val="2500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 Meeting July 1, 2015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43400"/>
            <a:ext cx="5715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CUP 15-02/DR 15-06/DR 15-07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Conditional Use Criteria - summarized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1. The site size and dimensions </a:t>
            </a:r>
            <a:r>
              <a:rPr lang="en-US" altLang="en-US" dirty="0" smtClean="0"/>
              <a:t>provide adequate </a:t>
            </a:r>
            <a:r>
              <a:rPr lang="en-US" altLang="en-US" dirty="0"/>
              <a:t>area for the needs of the proposed </a:t>
            </a:r>
            <a:r>
              <a:rPr lang="en-US" altLang="en-US" dirty="0" smtClean="0"/>
              <a:t>use and for </a:t>
            </a:r>
            <a:r>
              <a:rPr lang="en-US" altLang="en-US" dirty="0"/>
              <a:t>aesthetic design treatment </a:t>
            </a:r>
            <a:r>
              <a:rPr lang="en-US" altLang="en-US" dirty="0" smtClean="0"/>
              <a:t>(including area for mitigation)</a:t>
            </a:r>
            <a:endParaRPr lang="en-US" altLang="en-US" dirty="0"/>
          </a:p>
          <a:p>
            <a:r>
              <a:rPr lang="en-US" altLang="en-US" dirty="0"/>
              <a:t>2. The characteristics of the site are </a:t>
            </a:r>
            <a:r>
              <a:rPr lang="en-US" altLang="en-US" dirty="0" smtClean="0"/>
              <a:t>suitable.</a:t>
            </a:r>
          </a:p>
          <a:p>
            <a:r>
              <a:rPr lang="en-US" altLang="en-US" dirty="0"/>
              <a:t>3. The </a:t>
            </a:r>
            <a:r>
              <a:rPr lang="en-US" altLang="en-US" dirty="0" smtClean="0"/>
              <a:t>facility </a:t>
            </a:r>
            <a:r>
              <a:rPr lang="en-US" altLang="en-US" dirty="0"/>
              <a:t>that is consistent with the overall needs of the community. </a:t>
            </a:r>
            <a:endParaRPr lang="en-US" altLang="en-US" dirty="0" smtClean="0"/>
          </a:p>
          <a:p>
            <a:r>
              <a:rPr lang="en-US" altLang="en-US" dirty="0" smtClean="0"/>
              <a:t>4</a:t>
            </a:r>
            <a:r>
              <a:rPr lang="en-US" altLang="en-US" dirty="0"/>
              <a:t>. Adequate public facilities will be available </a:t>
            </a:r>
            <a:r>
              <a:rPr lang="en-US" altLang="en-US" dirty="0" smtClean="0"/>
              <a:t>at </a:t>
            </a:r>
            <a:r>
              <a:rPr lang="en-US" altLang="en-US" dirty="0"/>
              <a:t>the time of occupancy.</a:t>
            </a:r>
          </a:p>
          <a:p>
            <a:r>
              <a:rPr lang="en-US" altLang="en-US" dirty="0"/>
              <a:t>5. The applicable requirements of the zone are met, </a:t>
            </a:r>
            <a:r>
              <a:rPr lang="en-US" altLang="en-US" dirty="0" smtClean="0"/>
              <a:t>(except </a:t>
            </a:r>
            <a:r>
              <a:rPr lang="en-US" altLang="en-US" dirty="0"/>
              <a:t>as modified by </a:t>
            </a:r>
            <a:r>
              <a:rPr lang="en-US" altLang="en-US" dirty="0" smtClean="0"/>
              <a:t>CUP).</a:t>
            </a:r>
            <a:endParaRPr lang="en-US" altLang="en-US" dirty="0"/>
          </a:p>
          <a:p>
            <a:r>
              <a:rPr lang="en-US" altLang="en-US" dirty="0"/>
              <a:t>6. The </a:t>
            </a:r>
            <a:r>
              <a:rPr lang="en-US" altLang="en-US" dirty="0" smtClean="0"/>
              <a:t>applicable requirements </a:t>
            </a:r>
            <a:r>
              <a:rPr lang="en-US" altLang="en-US" dirty="0"/>
              <a:t>set forth in Chapters 52 to 55 CDC, </a:t>
            </a:r>
            <a:r>
              <a:rPr lang="en-US" altLang="en-US" dirty="0" smtClean="0"/>
              <a:t>are </a:t>
            </a:r>
            <a:r>
              <a:rPr lang="en-US" altLang="en-US" dirty="0"/>
              <a:t>met.</a:t>
            </a:r>
          </a:p>
          <a:p>
            <a:r>
              <a:rPr lang="en-US" altLang="en-US" dirty="0"/>
              <a:t>7. The use will comply with the applicable policies of the Comprehensive Plan.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8975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Design Review Criteria – major categories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sz="1400" b="1" dirty="0" smtClean="0"/>
              <a:t>Listed in code and applicable to project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Relationship to natural and physical environment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Compatibility between adjacent uses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Privacy and noise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Public </a:t>
            </a:r>
            <a:r>
              <a:rPr lang="en-US" altLang="en-US" sz="1400" dirty="0"/>
              <a:t>Facilities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Crime </a:t>
            </a:r>
            <a:r>
              <a:rPr lang="en-US" altLang="en-US" sz="1400" dirty="0"/>
              <a:t>protection and safety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Utilities</a:t>
            </a:r>
            <a:endParaRPr lang="en-US" altLang="en-US" sz="1400" dirty="0"/>
          </a:p>
          <a:p>
            <a:pPr marL="457200" lvl="1" indent="0">
              <a:buNone/>
            </a:pPr>
            <a:r>
              <a:rPr lang="en-US" altLang="en-US" sz="1400" dirty="0" smtClean="0"/>
              <a:t>&gt;  Refuse </a:t>
            </a:r>
            <a:r>
              <a:rPr lang="en-US" altLang="en-US" sz="1400" dirty="0"/>
              <a:t>and Recycling Standards</a:t>
            </a:r>
          </a:p>
          <a:p>
            <a:pPr marL="457200" lvl="1" indent="0">
              <a:buNone/>
            </a:pPr>
            <a:endParaRPr lang="en-US" altLang="en-US" sz="1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400" dirty="0"/>
              <a:t> </a:t>
            </a:r>
            <a:r>
              <a:rPr lang="en-US" sz="1400" b="1" dirty="0"/>
              <a:t>Listed in code but not applicable to project</a:t>
            </a:r>
            <a:endParaRPr lang="en-US" altLang="en-US" sz="1400" b="1" dirty="0" smtClean="0"/>
          </a:p>
          <a:p>
            <a:pPr marL="457200" lvl="1" indent="0">
              <a:buNone/>
            </a:pPr>
            <a:r>
              <a:rPr lang="en-US" altLang="en-US" sz="1400" dirty="0" smtClean="0"/>
              <a:t>&gt;  Provisions </a:t>
            </a:r>
            <a:r>
              <a:rPr lang="en-US" altLang="en-US" sz="1400" dirty="0"/>
              <a:t>for persons with </a:t>
            </a:r>
            <a:r>
              <a:rPr lang="en-US" altLang="en-US" sz="1400" dirty="0" smtClean="0"/>
              <a:t>disabilities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Signs</a:t>
            </a:r>
          </a:p>
          <a:p>
            <a:pPr marL="457200" lvl="1" indent="0">
              <a:buNone/>
            </a:pPr>
            <a:r>
              <a:rPr lang="en-US" sz="1400" dirty="0" smtClean="0"/>
              <a:t>&gt;  Wireless Communication Facilities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Private </a:t>
            </a:r>
            <a:r>
              <a:rPr lang="en-US" altLang="en-US" sz="1400" dirty="0"/>
              <a:t>outdoor area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Shared </a:t>
            </a:r>
            <a:r>
              <a:rPr lang="en-US" altLang="en-US" sz="1400" dirty="0"/>
              <a:t>outdoor recreation areas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Demarcation </a:t>
            </a:r>
            <a:r>
              <a:rPr lang="en-US" altLang="en-US" sz="1400" dirty="0"/>
              <a:t>of public, semi public and private spaces</a:t>
            </a:r>
          </a:p>
          <a:p>
            <a:pPr marL="457200" lvl="1" indent="0">
              <a:buNone/>
            </a:pPr>
            <a:r>
              <a:rPr lang="en-US" altLang="en-US" sz="1400" dirty="0" smtClean="0"/>
              <a:t>&gt;  Public </a:t>
            </a:r>
            <a:r>
              <a:rPr lang="en-US" altLang="en-US" sz="1400" dirty="0"/>
              <a:t>Transit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strike="sngStrike" dirty="0"/>
          </a:p>
        </p:txBody>
      </p:sp>
    </p:spTree>
    <p:extLst>
      <p:ext uri="{BB962C8B-B14F-4D97-AF65-F5344CB8AC3E}">
        <p14:creationId xmlns:p14="http://schemas.microsoft.com/office/powerpoint/2010/main" val="261991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Landscaping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" t="11578" r="4606" b="11960"/>
          <a:stretch/>
        </p:blipFill>
        <p:spPr>
          <a:xfrm>
            <a:off x="838200" y="1391334"/>
            <a:ext cx="7467600" cy="4898743"/>
          </a:xfrm>
        </p:spPr>
      </p:pic>
    </p:spTree>
    <p:extLst>
      <p:ext uri="{BB962C8B-B14F-4D97-AF65-F5344CB8AC3E}">
        <p14:creationId xmlns:p14="http://schemas.microsoft.com/office/powerpoint/2010/main" val="2373326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Decision Making Process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Questions or Clarifications</a:t>
            </a:r>
          </a:p>
          <a:p>
            <a:r>
              <a:rPr lang="en-US" altLang="en-US" b="1" dirty="0" smtClean="0"/>
              <a:t>Discussion of CUP 15-02 CUP</a:t>
            </a:r>
          </a:p>
          <a:p>
            <a:pPr lvl="1"/>
            <a:r>
              <a:rPr lang="en-US" altLang="en-US" dirty="0" smtClean="0"/>
              <a:t>Focus on Findings, Criteria, and Conditions of Approval</a:t>
            </a:r>
          </a:p>
          <a:p>
            <a:r>
              <a:rPr lang="en-US" altLang="en-US" b="1" dirty="0" smtClean="0"/>
              <a:t>Discussion of DR 15-06/DR 15-07</a:t>
            </a:r>
          </a:p>
          <a:p>
            <a:r>
              <a:rPr lang="en-US" altLang="en-US" b="1" dirty="0" smtClean="0"/>
              <a:t>Make a Final Decision</a:t>
            </a:r>
          </a:p>
          <a:p>
            <a:pPr lvl="1"/>
            <a:r>
              <a:rPr lang="en-US" altLang="en-US" dirty="0" smtClean="0"/>
              <a:t>Approve the CUP/Design Review  subject to conditions of approval</a:t>
            </a:r>
          </a:p>
          <a:p>
            <a:pPr lvl="1"/>
            <a:r>
              <a:rPr lang="en-US" altLang="en-US" dirty="0" smtClean="0"/>
              <a:t>Approve the CUP/Design Review subject to modified conditions of approval</a:t>
            </a:r>
          </a:p>
          <a:p>
            <a:pPr lvl="1"/>
            <a:r>
              <a:rPr lang="en-US" altLang="en-US" dirty="0" smtClean="0"/>
              <a:t>Deny the CUP</a:t>
            </a:r>
          </a:p>
          <a:p>
            <a:pPr lvl="1"/>
            <a:r>
              <a:rPr lang="en-US" altLang="en-US" dirty="0" smtClean="0"/>
              <a:t>Deny the Design Review.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606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2481"/>
            <a:ext cx="4762500" cy="3581400"/>
          </a:xfrm>
        </p:spPr>
      </p:pic>
    </p:spTree>
    <p:extLst>
      <p:ext uri="{BB962C8B-B14F-4D97-AF65-F5344CB8AC3E}">
        <p14:creationId xmlns:p14="http://schemas.microsoft.com/office/powerpoint/2010/main" val="1804861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43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Planning Commission may impose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1</a:t>
            </a:r>
            <a:r>
              <a:rPr lang="en-US" dirty="0"/>
              <a:t>. Limiting the hours, days, place, and manner of operation.</a:t>
            </a:r>
          </a:p>
          <a:p>
            <a:pPr>
              <a:lnSpc>
                <a:spcPct val="100000"/>
              </a:lnSpc>
            </a:pPr>
            <a:r>
              <a:rPr lang="en-US" dirty="0"/>
              <a:t>2. Requiring design features which minimize environmental impacts such as noise</a:t>
            </a:r>
            <a:r>
              <a:rPr lang="en-US" dirty="0" smtClean="0"/>
              <a:t>, vibration</a:t>
            </a:r>
            <a:r>
              <a:rPr lang="en-US" dirty="0"/>
              <a:t>, air pollution, glare, odor, and dust.</a:t>
            </a:r>
          </a:p>
          <a:p>
            <a:pPr>
              <a:lnSpc>
                <a:spcPct val="100000"/>
              </a:lnSpc>
            </a:pPr>
            <a:r>
              <a:rPr lang="en-US" dirty="0"/>
              <a:t>3. Requiring additional setback areas, lot area, or lot depth, or width.</a:t>
            </a:r>
          </a:p>
          <a:p>
            <a:pPr>
              <a:lnSpc>
                <a:spcPct val="100000"/>
              </a:lnSpc>
            </a:pPr>
            <a:r>
              <a:rPr lang="en-US" dirty="0"/>
              <a:t>4. Limiting the building height, size or lot coverage, or location on the site.</a:t>
            </a:r>
          </a:p>
          <a:p>
            <a:pPr>
              <a:lnSpc>
                <a:spcPct val="100000"/>
              </a:lnSpc>
            </a:pPr>
            <a:r>
              <a:rPr lang="en-US" dirty="0"/>
              <a:t>5. Designating the size, number, location and design of vehicle access points.</a:t>
            </a:r>
          </a:p>
          <a:p>
            <a:pPr>
              <a:lnSpc>
                <a:spcPct val="100000"/>
              </a:lnSpc>
            </a:pPr>
            <a:r>
              <a:rPr lang="en-US" dirty="0"/>
              <a:t>6. Requiring street right-of-way to be dedicated and the street to be improved </a:t>
            </a:r>
            <a:r>
              <a:rPr lang="en-US" dirty="0" smtClean="0"/>
              <a:t>including all </a:t>
            </a:r>
            <a:r>
              <a:rPr lang="en-US" dirty="0"/>
              <a:t>steps necessary to address future street improvements identified in the </a:t>
            </a:r>
            <a:r>
              <a:rPr lang="en-US" dirty="0" smtClean="0"/>
              <a:t>adopted Transportation </a:t>
            </a:r>
            <a:r>
              <a:rPr lang="en-US" dirty="0"/>
              <a:t>System Plan.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7</a:t>
            </a:r>
            <a:r>
              <a:rPr lang="en-US" dirty="0"/>
              <a:t>. Requiring participation in making the intersection improvement or improvements identified in the Transportation System Plan when a traffic analysis indicates the application should contribute toward.</a:t>
            </a:r>
          </a:p>
        </p:txBody>
      </p:sp>
    </p:spTree>
    <p:extLst>
      <p:ext uri="{BB962C8B-B14F-4D97-AF65-F5344CB8AC3E}">
        <p14:creationId xmlns:p14="http://schemas.microsoft.com/office/powerpoint/2010/main" val="1160013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Planning Commission may impose conditions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8</a:t>
            </a:r>
            <a:r>
              <a:rPr lang="en-US" dirty="0"/>
              <a:t>. Requiring landscaping, screening, drainage, and surfacing of parking and loading areas. 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9</a:t>
            </a:r>
            <a:r>
              <a:rPr lang="en-US" dirty="0"/>
              <a:t>. Limiting the number, size, location, height, and lighting of signs. 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10</a:t>
            </a:r>
            <a:r>
              <a:rPr lang="en-US" dirty="0"/>
              <a:t>. Limiting or setting standards for the location and intensity of outdoor lighting. 11. Requiring berming, screening, or landscaping and the establishment of standards for their installation and maintenance. 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12</a:t>
            </a:r>
            <a:r>
              <a:rPr lang="en-US" dirty="0"/>
              <a:t>. Requiring and designating the size, height, location, and materials for fences. 13. Requiring the protection and preservation of existing trees, soils, vegetation, watercourses, habitat areas, and drainage areas.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99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Project History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799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Background</a:t>
            </a:r>
            <a:endParaRPr lang="en-US" altLang="en-US" dirty="0"/>
          </a:p>
          <a:p>
            <a:r>
              <a:rPr lang="en-US" altLang="en-US" sz="1400" dirty="0"/>
              <a:t>The </a:t>
            </a:r>
            <a:r>
              <a:rPr lang="en-US" altLang="en-US" sz="1400" dirty="0" smtClean="0"/>
              <a:t>Bolton </a:t>
            </a:r>
            <a:r>
              <a:rPr lang="en-US" altLang="en-US" sz="1400" dirty="0"/>
              <a:t>Reservoir and Pump Station Site </a:t>
            </a:r>
            <a:r>
              <a:rPr lang="en-US" altLang="en-US" sz="1400" dirty="0" smtClean="0"/>
              <a:t>are located on 3.23 acres.  </a:t>
            </a:r>
          </a:p>
          <a:p>
            <a:r>
              <a:rPr lang="en-US" altLang="en-US" sz="1400" dirty="0" smtClean="0"/>
              <a:t>Existing </a:t>
            </a:r>
            <a:r>
              <a:rPr lang="en-US" altLang="en-US" sz="1400" dirty="0"/>
              <a:t>structures include the 2.5 </a:t>
            </a:r>
            <a:r>
              <a:rPr lang="en-US" altLang="en-US" sz="1400" dirty="0" smtClean="0"/>
              <a:t>MG Bolton </a:t>
            </a:r>
            <a:r>
              <a:rPr lang="en-US" altLang="en-US" sz="1400" dirty="0"/>
              <a:t>Reservoir </a:t>
            </a:r>
            <a:r>
              <a:rPr lang="en-US" altLang="en-US" sz="1400" dirty="0" smtClean="0"/>
              <a:t>and the </a:t>
            </a:r>
            <a:r>
              <a:rPr lang="en-US" altLang="en-US" sz="1400" dirty="0"/>
              <a:t>Bolton Pump Station </a:t>
            </a:r>
            <a:endParaRPr lang="en-US" altLang="en-US" sz="1400" dirty="0" smtClean="0"/>
          </a:p>
          <a:p>
            <a:pPr lvl="1"/>
            <a:r>
              <a:rPr lang="en-US" altLang="en-US" sz="1200" dirty="0" smtClean="0"/>
              <a:t>The pump station pumps </a:t>
            </a:r>
            <a:r>
              <a:rPr lang="en-US" altLang="en-US" sz="1200" dirty="0"/>
              <a:t>water to customers at higher elevations; </a:t>
            </a:r>
            <a:endParaRPr lang="en-US" altLang="en-US" sz="1200" dirty="0" smtClean="0"/>
          </a:p>
          <a:p>
            <a:pPr lvl="1"/>
            <a:r>
              <a:rPr lang="en-US" altLang="en-US" sz="1200" dirty="0" smtClean="0"/>
              <a:t>the </a:t>
            </a:r>
            <a:r>
              <a:rPr lang="en-US" altLang="en-US" sz="1200" dirty="0"/>
              <a:t>Old Bolton Pump Station </a:t>
            </a:r>
            <a:r>
              <a:rPr lang="en-US" altLang="en-US" sz="1200" dirty="0" smtClean="0"/>
              <a:t>contains piping, valving, </a:t>
            </a:r>
            <a:r>
              <a:rPr lang="en-US" altLang="en-US" sz="1200" dirty="0"/>
              <a:t>instrumentation and control equipment for the site; and </a:t>
            </a:r>
            <a:endParaRPr lang="en-US" altLang="en-US" sz="1200" dirty="0" smtClean="0"/>
          </a:p>
          <a:p>
            <a:pPr lvl="1"/>
            <a:r>
              <a:rPr lang="en-US" altLang="en-US" sz="1200" dirty="0" smtClean="0"/>
              <a:t>a storage building</a:t>
            </a:r>
            <a:r>
              <a:rPr lang="en-US" altLang="en-US" sz="1200" dirty="0"/>
              <a:t>.</a:t>
            </a:r>
            <a:r>
              <a:rPr lang="en-US" altLang="en-US" sz="1400" dirty="0"/>
              <a:t> </a:t>
            </a:r>
            <a:endParaRPr lang="en-US" altLang="en-US" sz="1400" dirty="0" smtClean="0"/>
          </a:p>
          <a:p>
            <a:r>
              <a:rPr lang="en-US" altLang="en-US" sz="1400" dirty="0" smtClean="0"/>
              <a:t>The </a:t>
            </a:r>
            <a:r>
              <a:rPr lang="en-US" altLang="en-US" sz="1400" dirty="0"/>
              <a:t>structures at the site occupy approximately 29,000 square feet (0.66 acres).</a:t>
            </a:r>
            <a:endParaRPr lang="en-US" altLang="en-US" sz="1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23925" r="10007" b="8536"/>
          <a:stretch/>
        </p:blipFill>
        <p:spPr>
          <a:xfrm>
            <a:off x="4571999" y="1447800"/>
            <a:ext cx="4238715" cy="463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55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Project History - continued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799" cy="1980488"/>
          </a:xfrm>
        </p:spPr>
        <p:txBody>
          <a:bodyPr/>
          <a:lstStyle/>
          <a:p>
            <a:r>
              <a:rPr lang="en-US" altLang="en-US" sz="1400" dirty="0" smtClean="0"/>
              <a:t>The site </a:t>
            </a:r>
            <a:r>
              <a:rPr lang="en-US" altLang="en-US" sz="1400" dirty="0"/>
              <a:t>has been a reservoir site and served as the hub of the City’s water system since </a:t>
            </a:r>
            <a:r>
              <a:rPr lang="en-US" altLang="en-US" sz="1400" dirty="0" smtClean="0"/>
              <a:t>1915</a:t>
            </a:r>
          </a:p>
          <a:p>
            <a:r>
              <a:rPr lang="en-US" altLang="en-US" sz="1400" dirty="0"/>
              <a:t>The proposed </a:t>
            </a:r>
            <a:r>
              <a:rPr lang="en-US" altLang="en-US" sz="1400" dirty="0" smtClean="0"/>
              <a:t>structure </a:t>
            </a:r>
            <a:r>
              <a:rPr lang="en-US" altLang="en-US" sz="1400" dirty="0"/>
              <a:t>will occupy </a:t>
            </a:r>
            <a:r>
              <a:rPr lang="en-US" altLang="en-US" sz="1400" dirty="0" smtClean="0"/>
              <a:t>an area </a:t>
            </a:r>
            <a:r>
              <a:rPr lang="en-US" altLang="en-US" sz="1400" dirty="0"/>
              <a:t>of approximately 0.54 acres, which is slightly smaller than the 0.64 acre footprint of </a:t>
            </a:r>
            <a:r>
              <a:rPr lang="en-US" altLang="en-US" sz="1400" dirty="0" smtClean="0"/>
              <a:t>the existing </a:t>
            </a:r>
            <a:r>
              <a:rPr lang="en-US" altLang="en-US" sz="1400" dirty="0"/>
              <a:t>reservoir.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23925" r="10007" b="44974"/>
          <a:stretch/>
        </p:blipFill>
        <p:spPr>
          <a:xfrm>
            <a:off x="4571999" y="1447801"/>
            <a:ext cx="4238715" cy="213288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1" y="3617701"/>
            <a:ext cx="8305800" cy="2554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5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5000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•"/>
              <a:defRPr sz="1400" i="1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algn="l" rtl="0" eaLnBrk="0" fontAlgn="base" hangingPunct="0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25000"/>
              </a:lnSpc>
              <a:spcBef>
                <a:spcPct val="10000"/>
              </a:spcBef>
              <a:spcAft>
                <a:spcPct val="25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/>
              <a:t>The site contains the existing 2.5 MG Bolton Reservoir, existing Bolton Pump Station, Old Bolton Pump Station and existing storage building</a:t>
            </a:r>
            <a:r>
              <a:rPr lang="en-US" sz="1400" dirty="0" smtClean="0"/>
              <a:t>.</a:t>
            </a:r>
          </a:p>
          <a:p>
            <a:pPr lvl="1"/>
            <a:r>
              <a:rPr lang="en-US" sz="1200" dirty="0" smtClean="0"/>
              <a:t>The 2.5 MG Reservoir had an interior liner installed in 1989 and a Hypalon cover placed over the reservoir in 1995.</a:t>
            </a:r>
          </a:p>
          <a:p>
            <a:pPr lvl="1"/>
            <a:r>
              <a:rPr lang="en-US" sz="1200" dirty="0" smtClean="0"/>
              <a:t>Tear holes were repaired in 2008 and 2012.</a:t>
            </a:r>
          </a:p>
          <a:p>
            <a:pPr lvl="1"/>
            <a:r>
              <a:rPr lang="en-US" sz="1200" dirty="0" smtClean="0"/>
              <a:t>The existing Bolton Pump Station was built in 1999.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4475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Purpose of Meeting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Hold Public Hearing to consider CUP 15-02 for Utility - Major (replace existing water reservoir). </a:t>
            </a:r>
          </a:p>
          <a:p>
            <a:r>
              <a:rPr lang="en-US" altLang="en-US" b="1" dirty="0" smtClean="0"/>
              <a:t>Hold Public Hearing to consider DR-15-06/DR 15-07.</a:t>
            </a:r>
            <a:endParaRPr lang="en-US" altLang="en-US" dirty="0"/>
          </a:p>
          <a:p>
            <a:pPr lvl="1"/>
            <a:r>
              <a:rPr lang="en-US" altLang="en-US" dirty="0"/>
              <a:t>Type II Design Review for Utility Major – water </a:t>
            </a:r>
            <a:r>
              <a:rPr lang="en-US" altLang="en-US" dirty="0" smtClean="0"/>
              <a:t>reservoir</a:t>
            </a:r>
            <a:endParaRPr lang="en-US" altLang="en-US" b="1" dirty="0" smtClean="0"/>
          </a:p>
          <a:p>
            <a:pPr lvl="1"/>
            <a:r>
              <a:rPr lang="en-US" altLang="en-US" dirty="0" smtClean="0"/>
              <a:t>Type I Design Review for pump house roof replacement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Bolton Reservoir – Aerial Map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" t="4844" r="4660" b="5536"/>
          <a:stretch/>
        </p:blipFill>
        <p:spPr>
          <a:xfrm>
            <a:off x="1447800" y="1364720"/>
            <a:ext cx="6540155" cy="495987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Zoning Map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8" t="4120" r="4172" b="6130"/>
          <a:stretch/>
        </p:blipFill>
        <p:spPr>
          <a:xfrm>
            <a:off x="1143001" y="1340727"/>
            <a:ext cx="6553200" cy="4954094"/>
          </a:xfrm>
        </p:spPr>
      </p:pic>
    </p:spTree>
    <p:extLst>
      <p:ext uri="{BB962C8B-B14F-4D97-AF65-F5344CB8AC3E}">
        <p14:creationId xmlns:p14="http://schemas.microsoft.com/office/powerpoint/2010/main" val="496990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Applicant’s request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</a:t>
            </a:r>
            <a:r>
              <a:rPr lang="en-US" dirty="0"/>
              <a:t>the </a:t>
            </a:r>
            <a:r>
              <a:rPr lang="en-US" dirty="0" smtClean="0"/>
              <a:t>100 </a:t>
            </a:r>
            <a:r>
              <a:rPr lang="en-US" dirty="0"/>
              <a:t>year old covered 2.5 million gallon drinking water </a:t>
            </a:r>
            <a:r>
              <a:rPr lang="en-US" dirty="0" smtClean="0"/>
              <a:t>reservoir.</a:t>
            </a:r>
          </a:p>
          <a:p>
            <a:pPr lvl="1"/>
            <a:r>
              <a:rPr lang="en-US" dirty="0" smtClean="0"/>
              <a:t>The existing reservoir will be demolished. The replacement storage facility will be a </a:t>
            </a:r>
            <a:r>
              <a:rPr lang="en-US" dirty="0"/>
              <a:t>new 4.0 million gallon partially buried pre-stressed concrete reservoir (“storage tank” or “replacement reservoir”) meeting current seismic design standards. </a:t>
            </a:r>
            <a:endParaRPr lang="en-US" dirty="0" smtClean="0"/>
          </a:p>
          <a:p>
            <a:r>
              <a:rPr lang="en-US" dirty="0" smtClean="0"/>
              <a:t>Replace </a:t>
            </a:r>
            <a:r>
              <a:rPr lang="en-US" dirty="0"/>
              <a:t>the existing pump station flat roof with a pitched roof.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new pitched roof will be in character with the adjacent residential neighborhood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old decommissioned pump station and storage building will be demolished and </a:t>
            </a:r>
            <a:r>
              <a:rPr lang="en-US" dirty="0" smtClean="0"/>
              <a:t>removed</a:t>
            </a:r>
          </a:p>
          <a:p>
            <a:r>
              <a:rPr lang="en-US" altLang="en-US" dirty="0" smtClean="0"/>
              <a:t>Landscaping </a:t>
            </a:r>
            <a:r>
              <a:rPr lang="en-US" altLang="en-US" dirty="0"/>
              <a:t>Plan </a:t>
            </a:r>
            <a:r>
              <a:rPr lang="en-US" altLang="en-US" dirty="0" smtClean="0"/>
              <a:t>shows </a:t>
            </a:r>
            <a:r>
              <a:rPr lang="en-US" altLang="en-US" dirty="0"/>
              <a:t>the perimeter fencing, and </a:t>
            </a:r>
            <a:r>
              <a:rPr lang="en-US" altLang="en-US" dirty="0" smtClean="0"/>
              <a:t>site lighting.</a:t>
            </a:r>
          </a:p>
          <a:p>
            <a:pPr lvl="1"/>
            <a:r>
              <a:rPr lang="en-US" altLang="en-US" dirty="0" smtClean="0"/>
              <a:t>The perimeter fencing will be ornamental on the road side and will  be black chain link fence on the remaining three sides.  The </a:t>
            </a:r>
            <a:r>
              <a:rPr lang="en-US" altLang="en-US" dirty="0"/>
              <a:t>directed lighting will be motion activated and photoelectric </a:t>
            </a:r>
            <a:r>
              <a:rPr lang="en-US" altLang="en-US" dirty="0" smtClean="0"/>
              <a:t>controlled.</a:t>
            </a:r>
          </a:p>
          <a:p>
            <a:pPr lvl="1"/>
            <a:r>
              <a:rPr lang="en-US" altLang="en-US" dirty="0" smtClean="0"/>
              <a:t>The plan shows the future location of the storage building along Skyline Road.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Site Plan – Existing and Proposed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2" t="3534" r="9104" b="201"/>
          <a:stretch/>
        </p:blipFill>
        <p:spPr>
          <a:xfrm rot="-5400000">
            <a:off x="2290052" y="55415"/>
            <a:ext cx="4953000" cy="7585370"/>
          </a:xfrm>
        </p:spPr>
      </p:pic>
    </p:spTree>
    <p:extLst>
      <p:ext uri="{BB962C8B-B14F-4D97-AF65-F5344CB8AC3E}">
        <p14:creationId xmlns:p14="http://schemas.microsoft.com/office/powerpoint/2010/main" val="421134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Site Plan – Proposed only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94" t="17996" r="13646" b="25479"/>
          <a:stretch/>
        </p:blipFill>
        <p:spPr>
          <a:xfrm>
            <a:off x="2438400" y="1371600"/>
            <a:ext cx="4403488" cy="4924055"/>
          </a:xfrm>
        </p:spPr>
      </p:pic>
    </p:spTree>
    <p:extLst>
      <p:ext uri="{BB962C8B-B14F-4D97-AF65-F5344CB8AC3E}">
        <p14:creationId xmlns:p14="http://schemas.microsoft.com/office/powerpoint/2010/main" val="1035981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68321F"/>
      </a:dk2>
      <a:lt2>
        <a:srgbClr val="808080"/>
      </a:lt2>
      <a:accent1>
        <a:srgbClr val="67642F"/>
      </a:accent1>
      <a:accent2>
        <a:srgbClr val="949B51"/>
      </a:accent2>
      <a:accent3>
        <a:srgbClr val="FFFFFF"/>
      </a:accent3>
      <a:accent4>
        <a:srgbClr val="000000"/>
      </a:accent4>
      <a:accent5>
        <a:srgbClr val="B8B8AD"/>
      </a:accent5>
      <a:accent6>
        <a:srgbClr val="868C49"/>
      </a:accent6>
      <a:hlink>
        <a:srgbClr val="B2AA7E"/>
      </a:hlink>
      <a:folHlink>
        <a:srgbClr val="CC00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68321F"/>
        </a:dk2>
        <a:lt2>
          <a:srgbClr val="808080"/>
        </a:lt2>
        <a:accent1>
          <a:srgbClr val="67642F"/>
        </a:accent1>
        <a:accent2>
          <a:srgbClr val="949B51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868C49"/>
        </a:accent6>
        <a:hlink>
          <a:srgbClr val="B2AA7E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973</Words>
  <Application>Microsoft Office PowerPoint</Application>
  <PresentationFormat>On-screen Show (4:3)</PresentationFormat>
  <Paragraphs>91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PC Meeting July 1, 2015</vt:lpstr>
      <vt:lpstr>Project History</vt:lpstr>
      <vt:lpstr>Project History - continued</vt:lpstr>
      <vt:lpstr>Purpose of Meeting</vt:lpstr>
      <vt:lpstr>Bolton Reservoir – Aerial Map</vt:lpstr>
      <vt:lpstr>Zoning Map</vt:lpstr>
      <vt:lpstr>Applicant’s request</vt:lpstr>
      <vt:lpstr>Site Plan – Existing and Proposed</vt:lpstr>
      <vt:lpstr>Site Plan – Proposed only</vt:lpstr>
      <vt:lpstr>Conditional Use Criteria - summarized</vt:lpstr>
      <vt:lpstr>Design Review Criteria – major categories</vt:lpstr>
      <vt:lpstr>Landscaping Plan</vt:lpstr>
      <vt:lpstr>Decision Making Process </vt:lpstr>
      <vt:lpstr>END</vt:lpstr>
      <vt:lpstr>PowerPoint Presentation</vt:lpstr>
      <vt:lpstr>The Planning Commission may impose conditions</vt:lpstr>
      <vt:lpstr>The Planning Commission may impose conditions (continued)</vt:lpstr>
    </vt:vector>
  </TitlesOfParts>
  <Company>alcheme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Julie.Bonaduce</dc:creator>
  <cp:lastModifiedBy>Boyd, John</cp:lastModifiedBy>
  <cp:revision>77</cp:revision>
  <cp:lastPrinted>2015-07-01T19:07:15Z</cp:lastPrinted>
  <dcterms:created xsi:type="dcterms:W3CDTF">2008-09-02T16:02:58Z</dcterms:created>
  <dcterms:modified xsi:type="dcterms:W3CDTF">2015-07-01T19:11:07Z</dcterms:modified>
</cp:coreProperties>
</file>