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72" r:id="rId3"/>
    <p:sldId id="281" r:id="rId4"/>
    <p:sldId id="265" r:id="rId5"/>
    <p:sldId id="258" r:id="rId6"/>
    <p:sldId id="273" r:id="rId7"/>
    <p:sldId id="261" r:id="rId8"/>
    <p:sldId id="276" r:id="rId9"/>
    <p:sldId id="282" r:id="rId10"/>
    <p:sldId id="284" r:id="rId11"/>
    <p:sldId id="274" r:id="rId12"/>
    <p:sldId id="280" r:id="rId13"/>
    <p:sldId id="266" r:id="rId14"/>
    <p:sldId id="289" r:id="rId15"/>
    <p:sldId id="277" r:id="rId16"/>
    <p:sldId id="288" r:id="rId17"/>
    <p:sldId id="290" r:id="rId18"/>
    <p:sldId id="278" r:id="rId19"/>
    <p:sldId id="291" r:id="rId20"/>
    <p:sldId id="286" r:id="rId21"/>
    <p:sldId id="285"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autoAdjust="0"/>
    <p:restoredTop sz="94660" autoAdjust="0"/>
  </p:normalViewPr>
  <p:slideViewPr>
    <p:cSldViewPr>
      <p:cViewPr varScale="1">
        <p:scale>
          <a:sx n="96" d="100"/>
          <a:sy n="96" d="100"/>
        </p:scale>
        <p:origin x="-57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55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BAB24F2-261A-4415-BF6F-B3F33D6E6044}" type="datetimeFigureOut">
              <a:rPr lang="en-US" smtClean="0"/>
              <a:t>7/8/2015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dirty="0" smtClean="0"/>
              <a:t>Community Development Department</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0EF354F-537E-4085-8694-EC9889FA1C4D}" type="slidenum">
              <a:rPr lang="en-US" smtClean="0"/>
              <a:t>‹#›</a:t>
            </a:fld>
            <a:endParaRPr lang="en-US" dirty="0"/>
          </a:p>
        </p:txBody>
      </p:sp>
    </p:spTree>
    <p:extLst>
      <p:ext uri="{BB962C8B-B14F-4D97-AF65-F5344CB8AC3E}">
        <p14:creationId xmlns:p14="http://schemas.microsoft.com/office/powerpoint/2010/main" val="1902415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pPr>
              <a:defRPr/>
            </a:pPr>
            <a:endParaRPr lang="en-US" altLang="en-US" dirty="0"/>
          </a:p>
        </p:txBody>
      </p:sp>
      <p:sp>
        <p:nvSpPr>
          <p:cNvPr id="5123"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ltLang="en-US" dirty="0"/>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pPr>
              <a:defRPr/>
            </a:pPr>
            <a:r>
              <a:rPr lang="en-US" altLang="en-US" dirty="0" smtClean="0"/>
              <a:t>Community Development Department</a:t>
            </a:r>
            <a:endParaRPr lang="en-US" altLang="en-US" dirty="0"/>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pPr>
              <a:defRPr/>
            </a:pPr>
            <a:fld id="{69215063-4722-4C67-AFD0-5063589E3878}" type="slidenum">
              <a:rPr lang="en-US" altLang="en-US"/>
              <a:pPr>
                <a:defRPr/>
              </a:pPr>
              <a:t>‹#›</a:t>
            </a:fld>
            <a:endParaRPr lang="en-US" altLang="en-US" dirty="0"/>
          </a:p>
        </p:txBody>
      </p:sp>
    </p:spTree>
    <p:extLst>
      <p:ext uri="{BB962C8B-B14F-4D97-AF65-F5344CB8AC3E}">
        <p14:creationId xmlns:p14="http://schemas.microsoft.com/office/powerpoint/2010/main" val="2555081563"/>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p:txBody>
      </p:sp>
      <p:sp>
        <p:nvSpPr>
          <p:cNvPr id="12292" name="Slide Number Placeholder 3"/>
          <p:cNvSpPr>
            <a:spLocks noGrp="1"/>
          </p:cNvSpPr>
          <p:nvPr>
            <p:ph type="sldNum" sz="quarter" idx="5"/>
          </p:nvPr>
        </p:nvSpPr>
        <p:spPr>
          <a:noFill/>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fld id="{924BF8CA-81AB-4DA2-8EB0-477A382292FA}" type="slidenum">
              <a:rPr lang="en-US" altLang="en-US" smtClean="0"/>
              <a:pPr eaLnBrk="1" hangingPunct="1"/>
              <a:t>5</a:t>
            </a:fld>
            <a:endParaRPr lang="en-US" altLang="en-US" dirty="0" smtClean="0"/>
          </a:p>
        </p:txBody>
      </p:sp>
      <p:sp>
        <p:nvSpPr>
          <p:cNvPr id="2" name="Footer Placeholder 1"/>
          <p:cNvSpPr>
            <a:spLocks noGrp="1"/>
          </p:cNvSpPr>
          <p:nvPr>
            <p:ph type="ftr" sz="quarter" idx="10"/>
          </p:nvPr>
        </p:nvSpPr>
        <p:spPr/>
        <p:txBody>
          <a:bodyPr/>
          <a:lstStyle/>
          <a:p>
            <a:pPr>
              <a:defRPr/>
            </a:pPr>
            <a:r>
              <a:rPr lang="en-US" altLang="en-US" dirty="0" smtClean="0"/>
              <a:t>Community Development Department</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dirty="0" smtClean="0"/>
          </a:p>
        </p:txBody>
      </p:sp>
      <p:sp>
        <p:nvSpPr>
          <p:cNvPr id="133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13423E-8DFF-40F3-A80F-1C03222BDF73}" type="slidenum">
              <a:rPr lang="en-US" altLang="en-US" smtClean="0"/>
              <a:pPr eaLnBrk="1" hangingPunct="1">
                <a:spcBef>
                  <a:spcPct val="0"/>
                </a:spcBef>
              </a:pPr>
              <a:t>11</a:t>
            </a:fld>
            <a:endParaRPr lang="en-US" altLang="en-US" dirty="0" smtClean="0"/>
          </a:p>
        </p:txBody>
      </p:sp>
      <p:sp>
        <p:nvSpPr>
          <p:cNvPr id="2" name="Footer Placeholder 1"/>
          <p:cNvSpPr>
            <a:spLocks noGrp="1"/>
          </p:cNvSpPr>
          <p:nvPr>
            <p:ph type="ftr" sz="quarter" idx="10"/>
          </p:nvPr>
        </p:nvSpPr>
        <p:spPr/>
        <p:txBody>
          <a:bodyPr/>
          <a:lstStyle/>
          <a:p>
            <a:pPr>
              <a:defRPr/>
            </a:pPr>
            <a:r>
              <a:rPr lang="en-US" altLang="en-US" dirty="0" smtClean="0"/>
              <a:t>Community Development Department</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dirty="0" smtClean="0"/>
          </a:p>
        </p:txBody>
      </p:sp>
      <p:sp>
        <p:nvSpPr>
          <p:cNvPr id="133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13423E-8DFF-40F3-A80F-1C03222BDF73}" type="slidenum">
              <a:rPr lang="en-US" altLang="en-US" smtClean="0"/>
              <a:pPr eaLnBrk="1" hangingPunct="1">
                <a:spcBef>
                  <a:spcPct val="0"/>
                </a:spcBef>
              </a:pPr>
              <a:t>13</a:t>
            </a:fld>
            <a:endParaRPr lang="en-US" altLang="en-US" dirty="0" smtClean="0"/>
          </a:p>
        </p:txBody>
      </p:sp>
      <p:sp>
        <p:nvSpPr>
          <p:cNvPr id="2" name="Footer Placeholder 1"/>
          <p:cNvSpPr>
            <a:spLocks noGrp="1"/>
          </p:cNvSpPr>
          <p:nvPr>
            <p:ph type="ftr" sz="quarter" idx="10"/>
          </p:nvPr>
        </p:nvSpPr>
        <p:spPr/>
        <p:txBody>
          <a:bodyPr/>
          <a:lstStyle/>
          <a:p>
            <a:pPr>
              <a:defRPr/>
            </a:pPr>
            <a:r>
              <a:rPr lang="en-US" altLang="en-US" dirty="0" smtClean="0"/>
              <a:t>Community Development Department</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en-US" dirty="0" smtClean="0"/>
          </a:p>
        </p:txBody>
      </p:sp>
      <p:sp>
        <p:nvSpPr>
          <p:cNvPr id="133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613423E-8DFF-40F3-A80F-1C03222BDF73}" type="slidenum">
              <a:rPr lang="en-US" altLang="en-US" smtClean="0"/>
              <a:pPr eaLnBrk="1" hangingPunct="1">
                <a:spcBef>
                  <a:spcPct val="0"/>
                </a:spcBef>
              </a:pPr>
              <a:t>14</a:t>
            </a:fld>
            <a:endParaRPr lang="en-US" altLang="en-US" dirty="0" smtClean="0"/>
          </a:p>
        </p:txBody>
      </p:sp>
      <p:sp>
        <p:nvSpPr>
          <p:cNvPr id="2" name="Footer Placeholder 1"/>
          <p:cNvSpPr>
            <a:spLocks noGrp="1"/>
          </p:cNvSpPr>
          <p:nvPr>
            <p:ph type="ftr" sz="quarter" idx="10"/>
          </p:nvPr>
        </p:nvSpPr>
        <p:spPr/>
        <p:txBody>
          <a:bodyPr/>
          <a:lstStyle/>
          <a:p>
            <a:pPr>
              <a:defRPr/>
            </a:pPr>
            <a:r>
              <a:rPr lang="en-US" altLang="en-US" dirty="0" smtClean="0"/>
              <a:t>Community Development Department</a:t>
            </a:r>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324600"/>
            <a:ext cx="91440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altLang="en-US" dirty="0" smtClean="0"/>
          </a:p>
        </p:txBody>
      </p:sp>
      <p:sp>
        <p:nvSpPr>
          <p:cNvPr id="5" name="Rectangle 9"/>
          <p:cNvSpPr>
            <a:spLocks noChangeArrowheads="1"/>
          </p:cNvSpPr>
          <p:nvPr userDrawn="1"/>
        </p:nvSpPr>
        <p:spPr bwMode="auto">
          <a:xfrm>
            <a:off x="0" y="2514600"/>
            <a:ext cx="9140825" cy="6111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altLang="en-US" dirty="0" smtClean="0"/>
          </a:p>
        </p:txBody>
      </p:sp>
      <p:pic>
        <p:nvPicPr>
          <p:cNvPr id="6" name="Picture 8" descr="tan_waves"/>
          <p:cNvPicPr>
            <a:picLocks noChangeAspect="1" noChangeArrowheads="1"/>
          </p:cNvPicPr>
          <p:nvPr userDrawn="1"/>
        </p:nvPicPr>
        <p:blipFill>
          <a:blip r:embed="rId2">
            <a:extLst>
              <a:ext uri="{28A0092B-C50C-407E-A947-70E740481C1C}">
                <a14:useLocalDpi xmlns:a14="http://schemas.microsoft.com/office/drawing/2010/main" val="0"/>
              </a:ext>
            </a:extLst>
          </a:blip>
          <a:srcRect b="35602"/>
          <a:stretch>
            <a:fillRect/>
          </a:stretch>
        </p:blipFill>
        <p:spPr bwMode="auto">
          <a:xfrm>
            <a:off x="0" y="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3"/>
          <p:cNvSpPr>
            <a:spLocks noChangeShapeType="1"/>
          </p:cNvSpPr>
          <p:nvPr userDrawn="1"/>
        </p:nvSpPr>
        <p:spPr bwMode="auto">
          <a:xfrm>
            <a:off x="2971800" y="4275138"/>
            <a:ext cx="5638800"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8" name="Picture 15" descr="CWL_logostack"/>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2667000"/>
            <a:ext cx="1463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2895600" y="3468688"/>
            <a:ext cx="5791200" cy="784225"/>
          </a:xfrm>
        </p:spPr>
        <p:txBody>
          <a:bodyPr anchor="b"/>
          <a:lstStyle>
            <a:lvl1pPr>
              <a:defRPr sz="3200">
                <a:solidFill>
                  <a:schemeClr val="accent1"/>
                </a:solidFill>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2895600" y="4295775"/>
            <a:ext cx="4572000" cy="838200"/>
          </a:xfrm>
        </p:spPr>
        <p:txBody>
          <a:bodyPr/>
          <a:lstStyle>
            <a:lvl1pPr marL="0" indent="0">
              <a:buFontTx/>
              <a:buNone/>
              <a:defRPr sz="1600"/>
            </a:lvl1pPr>
          </a:lstStyle>
          <a:p>
            <a:pPr lvl="0"/>
            <a:r>
              <a:rPr lang="en-US" altLang="en-US" noProof="0" smtClean="0"/>
              <a:t>Click to edit Master subtitle style</a:t>
            </a:r>
          </a:p>
        </p:txBody>
      </p:sp>
      <p:sp>
        <p:nvSpPr>
          <p:cNvPr id="9" name="Rectangle 4"/>
          <p:cNvSpPr>
            <a:spLocks noGrp="1" noChangeArrowheads="1"/>
          </p:cNvSpPr>
          <p:nvPr>
            <p:ph type="dt" sz="half" idx="10"/>
          </p:nvPr>
        </p:nvSpPr>
        <p:spPr bwMode="auto">
          <a:xfrm>
            <a:off x="457200" y="6503988"/>
            <a:ext cx="2133600" cy="2016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hlink"/>
                </a:solidFill>
              </a:defRPr>
            </a:lvl1pPr>
          </a:lstStyle>
          <a:p>
            <a:pPr>
              <a:defRPr/>
            </a:pPr>
            <a:endParaRPr lang="en-US" altLang="en-US" dirty="0"/>
          </a:p>
        </p:txBody>
      </p:sp>
      <p:sp>
        <p:nvSpPr>
          <p:cNvPr id="10" name="Rectangle 5"/>
          <p:cNvSpPr>
            <a:spLocks noGrp="1" noChangeArrowheads="1"/>
          </p:cNvSpPr>
          <p:nvPr>
            <p:ph type="ftr" sz="quarter" idx="11"/>
          </p:nvPr>
        </p:nvSpPr>
        <p:spPr bwMode="auto">
          <a:xfrm>
            <a:off x="3124200" y="6503988"/>
            <a:ext cx="2895600" cy="2016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solidFill>
                  <a:schemeClr val="hlink"/>
                </a:solidFill>
              </a:defRPr>
            </a:lvl1pPr>
          </a:lstStyle>
          <a:p>
            <a:pPr>
              <a:defRPr/>
            </a:pPr>
            <a:r>
              <a:rPr lang="en-US" altLang="en-US" dirty="0" smtClean="0"/>
              <a:t>Community Development Department</a:t>
            </a:r>
            <a:endParaRPr lang="en-US" altLang="en-US" dirty="0"/>
          </a:p>
        </p:txBody>
      </p:sp>
      <p:sp>
        <p:nvSpPr>
          <p:cNvPr id="11" name="Rectangle 6"/>
          <p:cNvSpPr>
            <a:spLocks noGrp="1" noChangeArrowheads="1"/>
          </p:cNvSpPr>
          <p:nvPr>
            <p:ph type="sldNum" sz="quarter" idx="12"/>
          </p:nvPr>
        </p:nvSpPr>
        <p:spPr bwMode="auto">
          <a:xfrm>
            <a:off x="6553200" y="6503988"/>
            <a:ext cx="2133600" cy="2016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hlink"/>
                </a:solidFill>
              </a:defRPr>
            </a:lvl1pPr>
          </a:lstStyle>
          <a:p>
            <a:pPr>
              <a:defRPr/>
            </a:pPr>
            <a:fld id="{E60176E5-3316-4C76-AB97-D86ABA8392E2}" type="slidenum">
              <a:rPr lang="en-US" altLang="en-US"/>
              <a:pPr>
                <a:defRPr/>
              </a:pPr>
              <a:t>‹#›</a:t>
            </a:fld>
            <a:endParaRPr lang="en-US" altLang="en-US" dirty="0"/>
          </a:p>
        </p:txBody>
      </p:sp>
    </p:spTree>
    <p:extLst>
      <p:ext uri="{BB962C8B-B14F-4D97-AF65-F5344CB8AC3E}">
        <p14:creationId xmlns:p14="http://schemas.microsoft.com/office/powerpoint/2010/main" val="74013170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412937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09852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3642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53381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03727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84997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01314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2925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305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6967879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userDrawn="1"/>
        </p:nvSpPr>
        <p:spPr bwMode="auto">
          <a:xfrm>
            <a:off x="0" y="6324600"/>
            <a:ext cx="91440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altLang="en-US" dirty="0" smtClean="0"/>
          </a:p>
        </p:txBody>
      </p:sp>
      <p:sp>
        <p:nvSpPr>
          <p:cNvPr id="1027" name="Rectangle 10"/>
          <p:cNvSpPr>
            <a:spLocks noChangeArrowheads="1"/>
          </p:cNvSpPr>
          <p:nvPr/>
        </p:nvSpPr>
        <p:spPr bwMode="auto">
          <a:xfrm>
            <a:off x="457200" y="6503988"/>
            <a:ext cx="2133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altLang="en-US" sz="1000" dirty="0" smtClean="0">
              <a:solidFill>
                <a:schemeClr val="hlink"/>
              </a:solidFill>
            </a:endParaRPr>
          </a:p>
        </p:txBody>
      </p:sp>
      <p:sp>
        <p:nvSpPr>
          <p:cNvPr id="1028" name="Rectangle 11"/>
          <p:cNvSpPr>
            <a:spLocks noChangeArrowheads="1"/>
          </p:cNvSpPr>
          <p:nvPr/>
        </p:nvSpPr>
        <p:spPr bwMode="auto">
          <a:xfrm>
            <a:off x="3124200" y="6503988"/>
            <a:ext cx="2895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r>
              <a:rPr lang="en-US" altLang="en-US" sz="1000" dirty="0" smtClean="0">
                <a:solidFill>
                  <a:schemeClr val="hlink"/>
                </a:solidFill>
              </a:rPr>
              <a:t>Community Development</a:t>
            </a:r>
            <a:r>
              <a:rPr lang="en-US" altLang="en-US" sz="1000" baseline="0" dirty="0" smtClean="0">
                <a:solidFill>
                  <a:schemeClr val="hlink"/>
                </a:solidFill>
              </a:rPr>
              <a:t> Department</a:t>
            </a:r>
            <a:endParaRPr lang="en-US" altLang="en-US" sz="1000" dirty="0" smtClean="0">
              <a:solidFill>
                <a:schemeClr val="hlink"/>
              </a:solidFill>
            </a:endParaRPr>
          </a:p>
        </p:txBody>
      </p:sp>
      <p:sp>
        <p:nvSpPr>
          <p:cNvPr id="1029" name="Rectangle 12"/>
          <p:cNvSpPr>
            <a:spLocks noChangeArrowheads="1"/>
          </p:cNvSpPr>
          <p:nvPr/>
        </p:nvSpPr>
        <p:spPr bwMode="auto">
          <a:xfrm>
            <a:off x="6553200" y="6503988"/>
            <a:ext cx="21336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r" eaLnBrk="1" hangingPunct="1">
              <a:defRPr/>
            </a:pPr>
            <a:fld id="{06B75E2A-8686-45CA-92F1-3E368DD46D15}" type="slidenum">
              <a:rPr lang="en-US" altLang="en-US" sz="1000" smtClean="0">
                <a:solidFill>
                  <a:schemeClr val="hlink"/>
                </a:solidFill>
              </a:rPr>
              <a:pPr algn="r" eaLnBrk="1" hangingPunct="1">
                <a:defRPr/>
              </a:pPr>
              <a:t>‹#›</a:t>
            </a:fld>
            <a:endParaRPr lang="en-US" altLang="en-US" sz="1000" dirty="0" smtClean="0">
              <a:solidFill>
                <a:schemeClr val="hlink"/>
              </a:solidFill>
            </a:endParaRPr>
          </a:p>
        </p:txBody>
      </p:sp>
      <p:sp>
        <p:nvSpPr>
          <p:cNvPr id="1030" name="Rectangle 7"/>
          <p:cNvSpPr>
            <a:spLocks noChangeArrowheads="1"/>
          </p:cNvSpPr>
          <p:nvPr userDrawn="1"/>
        </p:nvSpPr>
        <p:spPr bwMode="auto">
          <a:xfrm>
            <a:off x="0" y="1143000"/>
            <a:ext cx="9140825" cy="228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endParaRPr lang="en-US" altLang="en-US" dirty="0" smtClean="0"/>
          </a:p>
        </p:txBody>
      </p:sp>
      <p:pic>
        <p:nvPicPr>
          <p:cNvPr id="1031" name="Picture 8" descr="tan_waves"/>
          <p:cNvPicPr>
            <a:picLocks noChangeAspect="1" noChangeArrowheads="1"/>
          </p:cNvPicPr>
          <p:nvPr userDrawn="1"/>
        </p:nvPicPr>
        <p:blipFill>
          <a:blip r:embed="rId13">
            <a:extLst>
              <a:ext uri="{28A0092B-C50C-407E-A947-70E740481C1C}">
                <a14:useLocalDpi xmlns:a14="http://schemas.microsoft.com/office/drawing/2010/main" val="0"/>
              </a:ext>
            </a:extLst>
          </a:blip>
          <a:srcRect b="35602"/>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4" name="Picture 15" descr="CWL_icon"/>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29600" y="258763"/>
            <a:ext cx="65563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Calibri" pitchFamily="34" charset="0"/>
        </a:defRPr>
      </a:lvl2pPr>
      <a:lvl3pPr algn="l" rtl="0" eaLnBrk="0" fontAlgn="base" hangingPunct="0">
        <a:spcBef>
          <a:spcPct val="0"/>
        </a:spcBef>
        <a:spcAft>
          <a:spcPct val="0"/>
        </a:spcAft>
        <a:defRPr sz="2400">
          <a:solidFill>
            <a:schemeClr val="bg1"/>
          </a:solidFill>
          <a:latin typeface="Calibri" pitchFamily="34" charset="0"/>
        </a:defRPr>
      </a:lvl3pPr>
      <a:lvl4pPr algn="l" rtl="0" eaLnBrk="0" fontAlgn="base" hangingPunct="0">
        <a:spcBef>
          <a:spcPct val="0"/>
        </a:spcBef>
        <a:spcAft>
          <a:spcPct val="0"/>
        </a:spcAft>
        <a:defRPr sz="2400">
          <a:solidFill>
            <a:schemeClr val="bg1"/>
          </a:solidFill>
          <a:latin typeface="Calibri" pitchFamily="34" charset="0"/>
        </a:defRPr>
      </a:lvl4pPr>
      <a:lvl5pPr algn="l" rtl="0" eaLnBrk="0" fontAlgn="base" hangingPunct="0">
        <a:spcBef>
          <a:spcPct val="0"/>
        </a:spcBef>
        <a:spcAft>
          <a:spcPct val="0"/>
        </a:spcAft>
        <a:defRPr sz="2400">
          <a:solidFill>
            <a:schemeClr val="bg1"/>
          </a:solidFill>
          <a:latin typeface="Calibri" pitchFamily="34" charset="0"/>
        </a:defRPr>
      </a:lvl5pPr>
      <a:lvl6pPr marL="457200" algn="l" rtl="0" fontAlgn="base">
        <a:spcBef>
          <a:spcPct val="0"/>
        </a:spcBef>
        <a:spcAft>
          <a:spcPct val="0"/>
        </a:spcAft>
        <a:defRPr sz="2400">
          <a:solidFill>
            <a:schemeClr val="bg1"/>
          </a:solidFill>
          <a:latin typeface="Calibri" pitchFamily="34" charset="0"/>
        </a:defRPr>
      </a:lvl6pPr>
      <a:lvl7pPr marL="914400" algn="l" rtl="0" fontAlgn="base">
        <a:spcBef>
          <a:spcPct val="0"/>
        </a:spcBef>
        <a:spcAft>
          <a:spcPct val="0"/>
        </a:spcAft>
        <a:defRPr sz="2400">
          <a:solidFill>
            <a:schemeClr val="bg1"/>
          </a:solidFill>
          <a:latin typeface="Calibri" pitchFamily="34" charset="0"/>
        </a:defRPr>
      </a:lvl7pPr>
      <a:lvl8pPr marL="1371600" algn="l" rtl="0" fontAlgn="base">
        <a:spcBef>
          <a:spcPct val="0"/>
        </a:spcBef>
        <a:spcAft>
          <a:spcPct val="0"/>
        </a:spcAft>
        <a:defRPr sz="2400">
          <a:solidFill>
            <a:schemeClr val="bg1"/>
          </a:solidFill>
          <a:latin typeface="Calibri" pitchFamily="34" charset="0"/>
        </a:defRPr>
      </a:lvl8pPr>
      <a:lvl9pPr marL="1828800" algn="l" rtl="0" fontAlgn="base">
        <a:spcBef>
          <a:spcPct val="0"/>
        </a:spcBef>
        <a:spcAft>
          <a:spcPct val="0"/>
        </a:spcAft>
        <a:defRPr sz="2400">
          <a:solidFill>
            <a:schemeClr val="bg1"/>
          </a:solidFill>
          <a:latin typeface="Calibri" pitchFamily="34" charset="0"/>
        </a:defRPr>
      </a:lvl9pPr>
    </p:titleStyle>
    <p:bodyStyle>
      <a:lvl1pPr marL="342900" indent="-342900" algn="l" rtl="0" eaLnBrk="0" fontAlgn="base" hangingPunct="0">
        <a:lnSpc>
          <a:spcPct val="125000"/>
        </a:lnSpc>
        <a:spcBef>
          <a:spcPct val="0"/>
        </a:spcBef>
        <a:spcAft>
          <a:spcPct val="50000"/>
        </a:spcAft>
        <a:buBlip>
          <a:blip r:embed="rId15"/>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altLang="en-US" dirty="0" smtClean="0"/>
              <a:t>PC Meeting July 8, 2015</a:t>
            </a:r>
          </a:p>
        </p:txBody>
      </p:sp>
      <p:sp>
        <p:nvSpPr>
          <p:cNvPr id="3075" name="Rectangle 3"/>
          <p:cNvSpPr>
            <a:spLocks noGrp="1" noChangeArrowheads="1"/>
          </p:cNvSpPr>
          <p:nvPr>
            <p:ph type="subTitle" idx="1"/>
          </p:nvPr>
        </p:nvSpPr>
        <p:spPr>
          <a:xfrm>
            <a:off x="2895600" y="4343400"/>
            <a:ext cx="5715000" cy="838200"/>
          </a:xfrm>
        </p:spPr>
        <p:txBody>
          <a:bodyPr/>
          <a:lstStyle/>
          <a:p>
            <a:pPr eaLnBrk="1" hangingPunct="1"/>
            <a:r>
              <a:rPr lang="en-US" altLang="en-US" dirty="0" smtClean="0"/>
              <a:t>DR 15-03  Cedaroak Boat Ramp  4600 Elmran Drive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Categories of Parks and Natural Resource Facilities</a:t>
            </a:r>
          </a:p>
        </p:txBody>
      </p:sp>
      <p:sp>
        <p:nvSpPr>
          <p:cNvPr id="7171" name="Content Placeholder 2"/>
          <p:cNvSpPr>
            <a:spLocks noGrp="1"/>
          </p:cNvSpPr>
          <p:nvPr>
            <p:ph idx="1"/>
          </p:nvPr>
        </p:nvSpPr>
        <p:spPr/>
        <p:txBody>
          <a:bodyPr/>
          <a:lstStyle/>
          <a:p>
            <a:r>
              <a:rPr lang="en-US" dirty="0" smtClean="0"/>
              <a:t>Special Use Areas</a:t>
            </a:r>
          </a:p>
          <a:p>
            <a:pPr lvl="1"/>
            <a:r>
              <a:rPr lang="en-US" dirty="0"/>
              <a:t>Special use areas are public recreation areas occupied by a single-purpose facility or containing activities that do not fall into the other categories. </a:t>
            </a:r>
            <a:r>
              <a:rPr lang="en-US" dirty="0" smtClean="0"/>
              <a:t>  In </a:t>
            </a:r>
            <a:r>
              <a:rPr lang="en-US" dirty="0"/>
              <a:t>West Linn, typical examples include the McLean House and the City’s boat ramps. </a:t>
            </a:r>
            <a:endParaRPr lang="en-US" dirty="0" smtClean="0"/>
          </a:p>
          <a:p>
            <a:pPr lvl="1"/>
            <a:r>
              <a:rPr lang="en-US" dirty="0" smtClean="0"/>
              <a:t>Design </a:t>
            </a:r>
            <a:r>
              <a:rPr lang="en-US" dirty="0"/>
              <a:t>of these facilities should be specific to the needs of that facility and intended user group. These uses are not considered essential to the development of a basic parks inventory and should only be considered when full cost benefit analysis and understanding of operation and maintenance costs are understood and justified</a:t>
            </a:r>
            <a:r>
              <a:rPr lang="en-US" dirty="0" smtClean="0"/>
              <a:t>.. </a:t>
            </a:r>
          </a:p>
          <a:p>
            <a:r>
              <a:rPr lang="en-US" altLang="en-US" dirty="0" smtClean="0"/>
              <a:t>Class II Design Review was required due to the expansion of the dock, change to the parking area and addition of the turn around area.</a:t>
            </a:r>
          </a:p>
          <a:p>
            <a:pPr lvl="1"/>
            <a:r>
              <a:rPr lang="en-US" altLang="en-US" dirty="0" smtClean="0"/>
              <a:t>In addition to the Class II Design Review, the applicant has submitted the required Chapter 27 Flood Management Area analysis and Willamette Greenway Review.</a:t>
            </a:r>
          </a:p>
        </p:txBody>
      </p:sp>
    </p:spTree>
    <p:extLst>
      <p:ext uri="{BB962C8B-B14F-4D97-AF65-F5344CB8AC3E}">
        <p14:creationId xmlns:p14="http://schemas.microsoft.com/office/powerpoint/2010/main" val="324376308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Design Review Criteria – major categories</a:t>
            </a:r>
          </a:p>
        </p:txBody>
      </p:sp>
      <p:sp>
        <p:nvSpPr>
          <p:cNvPr id="10243" name="Content Placeholder 2"/>
          <p:cNvSpPr>
            <a:spLocks noGrp="1"/>
          </p:cNvSpPr>
          <p:nvPr>
            <p:ph sz="half" idx="1"/>
          </p:nvPr>
        </p:nvSpPr>
        <p:spPr/>
        <p:txBody>
          <a:bodyPr/>
          <a:lstStyle/>
          <a:p>
            <a:pPr marL="457200" lvl="1" indent="0">
              <a:buNone/>
            </a:pPr>
            <a:r>
              <a:rPr lang="en-US" altLang="en-US" sz="1400" b="1" dirty="0"/>
              <a:t>Listed in code and applicable to project</a:t>
            </a:r>
          </a:p>
          <a:p>
            <a:pPr marL="457200" lvl="1" indent="0">
              <a:buNone/>
            </a:pPr>
            <a:r>
              <a:rPr lang="en-US" altLang="en-US" sz="1400" dirty="0" smtClean="0"/>
              <a:t>&gt;  Relationship to natural and physical environment</a:t>
            </a:r>
          </a:p>
          <a:p>
            <a:pPr marL="457200" lvl="1" indent="0">
              <a:buNone/>
            </a:pPr>
            <a:r>
              <a:rPr lang="en-US" altLang="en-US" sz="1400" dirty="0" smtClean="0"/>
              <a:t>&gt;  Compatibility between adjacent uses</a:t>
            </a:r>
          </a:p>
          <a:p>
            <a:pPr marL="457200" lvl="1" indent="0">
              <a:buNone/>
            </a:pPr>
            <a:r>
              <a:rPr lang="en-US" altLang="en-US" sz="1400" dirty="0" smtClean="0"/>
              <a:t>&gt;  Privacy and noise</a:t>
            </a:r>
          </a:p>
          <a:p>
            <a:pPr marL="457200" lvl="1" indent="0">
              <a:buNone/>
            </a:pPr>
            <a:r>
              <a:rPr lang="en-US" altLang="en-US" sz="1400" dirty="0" smtClean="0"/>
              <a:t>&gt;  Shared outdoor recreation areas</a:t>
            </a:r>
          </a:p>
          <a:p>
            <a:pPr marL="457200" lvl="1" indent="0">
              <a:buNone/>
            </a:pPr>
            <a:r>
              <a:rPr lang="en-US" altLang="en-US" sz="1400" dirty="0" smtClean="0"/>
              <a:t> &gt;  Public </a:t>
            </a:r>
            <a:r>
              <a:rPr lang="en-US" altLang="en-US" sz="1400" dirty="0"/>
              <a:t>Facilities</a:t>
            </a:r>
          </a:p>
          <a:p>
            <a:pPr marL="457200" lvl="1" indent="0">
              <a:buNone/>
            </a:pPr>
            <a:r>
              <a:rPr lang="en-US" altLang="en-US" sz="1400" dirty="0" smtClean="0"/>
              <a:t>&gt;  Crime </a:t>
            </a:r>
            <a:r>
              <a:rPr lang="en-US" altLang="en-US" sz="1400" dirty="0"/>
              <a:t>protection and safety</a:t>
            </a:r>
          </a:p>
          <a:p>
            <a:pPr marL="457200" lvl="1" indent="0">
              <a:buNone/>
            </a:pPr>
            <a:r>
              <a:rPr lang="en-US" altLang="en-US" sz="1400" dirty="0" smtClean="0"/>
              <a:t>&gt;  Provisions </a:t>
            </a:r>
            <a:r>
              <a:rPr lang="en-US" altLang="en-US" sz="1400" dirty="0"/>
              <a:t>for persons with disabilities</a:t>
            </a:r>
          </a:p>
          <a:p>
            <a:pPr marL="457200" lvl="1" indent="0">
              <a:buNone/>
            </a:pPr>
            <a:r>
              <a:rPr lang="en-US" altLang="en-US" sz="1400" dirty="0" smtClean="0"/>
              <a:t>&gt;  Signs</a:t>
            </a:r>
          </a:p>
          <a:p>
            <a:pPr marL="457200" lvl="1" indent="0">
              <a:buNone/>
            </a:pPr>
            <a:r>
              <a:rPr lang="en-US" altLang="en-US" sz="1400" dirty="0" smtClean="0"/>
              <a:t>&gt;  </a:t>
            </a:r>
            <a:r>
              <a:rPr lang="en-US" sz="1400" dirty="0"/>
              <a:t>Refuse and Recycling Standards</a:t>
            </a:r>
          </a:p>
          <a:p>
            <a:pPr marL="457200" lvl="1" indent="0">
              <a:buNone/>
            </a:pPr>
            <a:endParaRPr lang="en-US" altLang="en-US" sz="1400" dirty="0"/>
          </a:p>
          <a:p>
            <a:pPr marL="457200" lvl="1" indent="0">
              <a:buNone/>
            </a:pPr>
            <a:endParaRPr lang="en-US" altLang="en-US" sz="1400" dirty="0" smtClean="0"/>
          </a:p>
        </p:txBody>
      </p:sp>
      <p:sp>
        <p:nvSpPr>
          <p:cNvPr id="2" name="Content Placeholder 1"/>
          <p:cNvSpPr>
            <a:spLocks noGrp="1"/>
          </p:cNvSpPr>
          <p:nvPr>
            <p:ph sz="half" idx="2"/>
          </p:nvPr>
        </p:nvSpPr>
        <p:spPr/>
        <p:txBody>
          <a:bodyPr/>
          <a:lstStyle/>
          <a:p>
            <a:pPr marL="457200" lvl="1" indent="0">
              <a:buNone/>
            </a:pPr>
            <a:r>
              <a:rPr lang="en-US" sz="1400" b="1" dirty="0"/>
              <a:t>Listed in code but not applicable to project</a:t>
            </a:r>
            <a:endParaRPr lang="en-US" altLang="en-US" sz="1400" b="1" dirty="0"/>
          </a:p>
          <a:p>
            <a:pPr marL="457200" lvl="1" indent="0">
              <a:buNone/>
            </a:pPr>
            <a:r>
              <a:rPr lang="en-US" sz="1400" dirty="0" smtClean="0"/>
              <a:t>&gt;  Utilities</a:t>
            </a:r>
          </a:p>
          <a:p>
            <a:pPr marL="457200" lvl="1" indent="0">
              <a:buNone/>
            </a:pPr>
            <a:r>
              <a:rPr lang="en-US" sz="1400" dirty="0" smtClean="0"/>
              <a:t>&gt;  </a:t>
            </a:r>
            <a:r>
              <a:rPr lang="en-US" altLang="en-US" sz="1400" dirty="0"/>
              <a:t>Public Transit</a:t>
            </a:r>
          </a:p>
          <a:p>
            <a:pPr marL="457200" lvl="1" indent="0">
              <a:buNone/>
            </a:pPr>
            <a:r>
              <a:rPr lang="en-US" sz="1400" dirty="0" smtClean="0"/>
              <a:t>&gt;  </a:t>
            </a:r>
            <a:r>
              <a:rPr lang="en-US" altLang="en-US" sz="1400" dirty="0" smtClean="0"/>
              <a:t>Private </a:t>
            </a:r>
            <a:r>
              <a:rPr lang="en-US" altLang="en-US" sz="1400" dirty="0"/>
              <a:t>outdoor area</a:t>
            </a:r>
          </a:p>
          <a:p>
            <a:pPr marL="0" lvl="1" indent="0">
              <a:buNone/>
            </a:pPr>
            <a:r>
              <a:rPr lang="en-US" altLang="en-US" sz="1400" dirty="0" smtClean="0"/>
              <a:t>            &gt;   Demarcation </a:t>
            </a:r>
            <a:r>
              <a:rPr lang="en-US" altLang="en-US" sz="1400" dirty="0"/>
              <a:t>of public, semi public and </a:t>
            </a:r>
            <a:r>
              <a:rPr lang="en-US" altLang="en-US" sz="1400" dirty="0" smtClean="0"/>
              <a:t>	private spaces</a:t>
            </a:r>
            <a:endParaRPr lang="en-US" altLang="en-US" sz="1400" dirty="0"/>
          </a:p>
          <a:p>
            <a:pPr marL="0" indent="0">
              <a:buNone/>
            </a:pPr>
            <a:r>
              <a:rPr lang="en-US" sz="1400" dirty="0" smtClean="0"/>
              <a:t>            &gt;  Wireless Communication Facilities</a:t>
            </a:r>
          </a:p>
          <a:p>
            <a:pPr marL="0" indent="0">
              <a:buNone/>
            </a:pPr>
            <a:r>
              <a:rPr lang="en-US" sz="1400" dirty="0" smtClean="0"/>
              <a:t>           </a:t>
            </a:r>
            <a:endParaRPr lang="en-US" sz="1400" dirty="0"/>
          </a:p>
          <a:p>
            <a:pPr marL="0" indent="0">
              <a:buNone/>
            </a:pPr>
            <a:endParaRPr lang="en-US" sz="1400" dirty="0" smtClean="0"/>
          </a:p>
          <a:p>
            <a:pPr marL="0" indent="0">
              <a:buNone/>
            </a:pPr>
            <a:endParaRPr lang="en-US" sz="1400" strike="sngStrike" dirty="0"/>
          </a:p>
        </p:txBody>
      </p:sp>
    </p:spTree>
    <p:extLst>
      <p:ext uri="{BB962C8B-B14F-4D97-AF65-F5344CB8AC3E}">
        <p14:creationId xmlns:p14="http://schemas.microsoft.com/office/powerpoint/2010/main" val="261991198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Landscaping Plan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257" t="7027" r="10671" b="9930"/>
          <a:stretch/>
        </p:blipFill>
        <p:spPr>
          <a:xfrm>
            <a:off x="967858" y="1447800"/>
            <a:ext cx="6994874" cy="4876800"/>
          </a:xfrm>
        </p:spPr>
      </p:pic>
    </p:spTree>
    <p:extLst>
      <p:ext uri="{BB962C8B-B14F-4D97-AF65-F5344CB8AC3E}">
        <p14:creationId xmlns:p14="http://schemas.microsoft.com/office/powerpoint/2010/main" val="237332682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Dual Jurisdiction review</a:t>
            </a:r>
          </a:p>
        </p:txBody>
      </p:sp>
      <p:sp>
        <p:nvSpPr>
          <p:cNvPr id="10243" name="Content Placeholder 2"/>
          <p:cNvSpPr>
            <a:spLocks noGrp="1"/>
          </p:cNvSpPr>
          <p:nvPr>
            <p:ph idx="1"/>
          </p:nvPr>
        </p:nvSpPr>
        <p:spPr/>
        <p:txBody>
          <a:bodyPr/>
          <a:lstStyle/>
          <a:p>
            <a:r>
              <a:rPr lang="en-US" altLang="en-US" b="1" dirty="0" smtClean="0"/>
              <a:t>Division of State Lands</a:t>
            </a:r>
          </a:p>
          <a:p>
            <a:pPr lvl="1"/>
            <a:r>
              <a:rPr lang="en-US" altLang="en-US" dirty="0" smtClean="0"/>
              <a:t>Addresses the use of state lands</a:t>
            </a:r>
          </a:p>
          <a:p>
            <a:r>
              <a:rPr lang="en-US" altLang="en-US" b="1" dirty="0" smtClean="0"/>
              <a:t>Oregon Marine Board</a:t>
            </a:r>
          </a:p>
          <a:p>
            <a:pPr lvl="1"/>
            <a:r>
              <a:rPr lang="en-US" altLang="en-US" dirty="0"/>
              <a:t>Improvements will </a:t>
            </a:r>
            <a:r>
              <a:rPr lang="en-US" altLang="en-US" dirty="0" smtClean="0"/>
              <a:t>include modernization </a:t>
            </a:r>
            <a:r>
              <a:rPr lang="en-US" altLang="en-US" dirty="0"/>
              <a:t>of the facility to meet current Oregon State Marine Board (OSMB) standards </a:t>
            </a:r>
            <a:r>
              <a:rPr lang="en-US" altLang="en-US" dirty="0" smtClean="0"/>
              <a:t>of design </a:t>
            </a:r>
            <a:r>
              <a:rPr lang="en-US" altLang="en-US" dirty="0"/>
              <a:t>and will increase the site safety and functionality.</a:t>
            </a:r>
            <a:endParaRPr lang="en-US" altLang="en-US" dirty="0" smtClean="0"/>
          </a:p>
          <a:p>
            <a:r>
              <a:rPr lang="en-US" altLang="en-US" b="1" dirty="0" smtClean="0"/>
              <a:t>City of West Linn Design Review</a:t>
            </a:r>
          </a:p>
          <a:p>
            <a:pPr lvl="1"/>
            <a:r>
              <a:rPr lang="en-US" altLang="en-US" dirty="0" smtClean="0"/>
              <a:t>When considering the criteria; understand that</a:t>
            </a:r>
          </a:p>
          <a:p>
            <a:pPr lvl="2"/>
            <a:r>
              <a:rPr lang="en-US" altLang="en-US" dirty="0" smtClean="0"/>
              <a:t>The location is set by the Division of State lands</a:t>
            </a:r>
          </a:p>
          <a:p>
            <a:pPr lvl="2"/>
            <a:r>
              <a:rPr lang="en-US" altLang="en-US" dirty="0" smtClean="0"/>
              <a:t>The construction type is set by the Oregon Marine Board</a:t>
            </a:r>
          </a:p>
          <a:p>
            <a:pPr lvl="2"/>
            <a:r>
              <a:rPr lang="en-US" altLang="en-US" dirty="0" smtClean="0"/>
              <a:t>Parking design and turnarounds meet the Community development code</a:t>
            </a:r>
          </a:p>
        </p:txBody>
      </p:sp>
    </p:spTree>
    <p:extLst>
      <p:ext uri="{BB962C8B-B14F-4D97-AF65-F5344CB8AC3E}">
        <p14:creationId xmlns:p14="http://schemas.microsoft.com/office/powerpoint/2010/main" val="17660676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Decision Making Process </a:t>
            </a:r>
          </a:p>
        </p:txBody>
      </p:sp>
      <p:sp>
        <p:nvSpPr>
          <p:cNvPr id="10243" name="Content Placeholder 2"/>
          <p:cNvSpPr>
            <a:spLocks noGrp="1"/>
          </p:cNvSpPr>
          <p:nvPr>
            <p:ph idx="1"/>
          </p:nvPr>
        </p:nvSpPr>
        <p:spPr/>
        <p:txBody>
          <a:bodyPr/>
          <a:lstStyle/>
          <a:p>
            <a:r>
              <a:rPr lang="en-US" altLang="en-US" b="1" dirty="0" smtClean="0"/>
              <a:t>Questions or Clarifications</a:t>
            </a:r>
          </a:p>
          <a:p>
            <a:r>
              <a:rPr lang="en-US" altLang="en-US" b="1" dirty="0" smtClean="0"/>
              <a:t>Discussion of DR 15-03</a:t>
            </a:r>
          </a:p>
          <a:p>
            <a:r>
              <a:rPr lang="en-US" altLang="en-US" b="1" dirty="0" smtClean="0"/>
              <a:t>Make a Final Decision</a:t>
            </a:r>
          </a:p>
          <a:p>
            <a:pPr lvl="1"/>
            <a:r>
              <a:rPr lang="en-US" altLang="en-US" dirty="0" smtClean="0"/>
              <a:t>Approve the Design Review  subject to conditions of approval</a:t>
            </a:r>
          </a:p>
          <a:p>
            <a:pPr lvl="1"/>
            <a:r>
              <a:rPr lang="en-US" altLang="en-US" dirty="0" smtClean="0"/>
              <a:t>Approve the Design Review subject to modified conditions of approval</a:t>
            </a:r>
          </a:p>
          <a:p>
            <a:pPr lvl="1"/>
            <a:r>
              <a:rPr lang="en-US" altLang="en-US" dirty="0" smtClean="0"/>
              <a:t>Deny the Design Review.</a:t>
            </a:r>
          </a:p>
          <a:p>
            <a:pPr marL="457200" lvl="1" indent="0">
              <a:buNone/>
            </a:pPr>
            <a:endParaRPr lang="en-US" altLang="en-US" dirty="0" smtClean="0"/>
          </a:p>
        </p:txBody>
      </p:sp>
    </p:spTree>
    <p:extLst>
      <p:ext uri="{BB962C8B-B14F-4D97-AF65-F5344CB8AC3E}">
        <p14:creationId xmlns:p14="http://schemas.microsoft.com/office/powerpoint/2010/main" val="30280248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1528717"/>
            <a:ext cx="3505200" cy="4668928"/>
          </a:xfrm>
        </p:spPr>
      </p:pic>
    </p:spTree>
    <p:extLst>
      <p:ext uri="{BB962C8B-B14F-4D97-AF65-F5344CB8AC3E}">
        <p14:creationId xmlns:p14="http://schemas.microsoft.com/office/powerpoint/2010/main" val="180486149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824722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Plans – </a:t>
            </a:r>
            <a:endParaRPr lang="en-US" dirty="0"/>
          </a:p>
        </p:txBody>
      </p:sp>
      <p:sp>
        <p:nvSpPr>
          <p:cNvPr id="3" name="Content Placeholder 2"/>
          <p:cNvSpPr>
            <a:spLocks noGrp="1"/>
          </p:cNvSpPr>
          <p:nvPr>
            <p:ph idx="1"/>
          </p:nvPr>
        </p:nvSpPr>
        <p:spPr/>
        <p:txBody>
          <a:bodyPr/>
          <a:lstStyle/>
          <a:p>
            <a:pPr>
              <a:lnSpc>
                <a:spcPct val="100000"/>
              </a:lnSpc>
            </a:pPr>
            <a:r>
              <a:rPr lang="en-US" dirty="0" smtClean="0"/>
              <a:t>1. Site Analysis</a:t>
            </a:r>
          </a:p>
          <a:p>
            <a:pPr lvl="1">
              <a:lnSpc>
                <a:spcPct val="100000"/>
              </a:lnSpc>
            </a:pPr>
            <a:r>
              <a:rPr lang="en-US" dirty="0" smtClean="0"/>
              <a:t>Floodplain areas</a:t>
            </a:r>
          </a:p>
          <a:p>
            <a:pPr lvl="1">
              <a:lnSpc>
                <a:spcPct val="100000"/>
              </a:lnSpc>
            </a:pPr>
            <a:r>
              <a:rPr lang="en-US" dirty="0" smtClean="0"/>
              <a:t>Landslide areas</a:t>
            </a:r>
          </a:p>
          <a:p>
            <a:pPr lvl="1">
              <a:lnSpc>
                <a:spcPct val="100000"/>
              </a:lnSpc>
            </a:pPr>
            <a:r>
              <a:rPr lang="en-US" dirty="0" smtClean="0"/>
              <a:t>High erosion potential</a:t>
            </a:r>
          </a:p>
          <a:p>
            <a:pPr lvl="1">
              <a:lnSpc>
                <a:spcPct val="100000"/>
              </a:lnSpc>
            </a:pPr>
            <a:r>
              <a:rPr lang="en-US" dirty="0" smtClean="0"/>
              <a:t>Resource areas.</a:t>
            </a:r>
            <a:endParaRPr lang="en-US" dirty="0"/>
          </a:p>
          <a:p>
            <a:pPr>
              <a:lnSpc>
                <a:spcPct val="100000"/>
              </a:lnSpc>
            </a:pPr>
            <a:r>
              <a:rPr lang="en-US" dirty="0" smtClean="0"/>
              <a:t>2. Site Plan.</a:t>
            </a:r>
            <a:endParaRPr lang="en-US" dirty="0"/>
          </a:p>
          <a:p>
            <a:pPr>
              <a:lnSpc>
                <a:spcPct val="100000"/>
              </a:lnSpc>
            </a:pPr>
            <a:r>
              <a:rPr lang="en-US" dirty="0" smtClean="0"/>
              <a:t>3. Grading Plan.</a:t>
            </a:r>
            <a:endParaRPr lang="en-US" dirty="0"/>
          </a:p>
          <a:p>
            <a:pPr>
              <a:lnSpc>
                <a:spcPct val="100000"/>
              </a:lnSpc>
            </a:pPr>
            <a:r>
              <a:rPr lang="en-US" dirty="0" smtClean="0"/>
              <a:t>4. Architectural Drawings</a:t>
            </a:r>
            <a:endParaRPr lang="en-US" dirty="0"/>
          </a:p>
          <a:p>
            <a:pPr>
              <a:lnSpc>
                <a:spcPct val="100000"/>
              </a:lnSpc>
            </a:pPr>
            <a:r>
              <a:rPr lang="en-US" dirty="0" smtClean="0"/>
              <a:t>5. Landscape Plan</a:t>
            </a:r>
          </a:p>
          <a:p>
            <a:pPr>
              <a:lnSpc>
                <a:spcPct val="100000"/>
              </a:lnSpc>
            </a:pPr>
            <a:r>
              <a:rPr lang="en-US" dirty="0" smtClean="0"/>
              <a:t>6. Parking</a:t>
            </a:r>
            <a:endParaRPr lang="en-US" dirty="0"/>
          </a:p>
        </p:txBody>
      </p:sp>
    </p:spTree>
    <p:extLst>
      <p:ext uri="{BB962C8B-B14F-4D97-AF65-F5344CB8AC3E}">
        <p14:creationId xmlns:p14="http://schemas.microsoft.com/office/powerpoint/2010/main" val="5915450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 </a:t>
            </a:r>
            <a:endParaRPr lang="en-US" dirty="0"/>
          </a:p>
        </p:txBody>
      </p:sp>
      <p:sp>
        <p:nvSpPr>
          <p:cNvPr id="3" name="Content Placeholder 2"/>
          <p:cNvSpPr>
            <a:spLocks noGrp="1"/>
          </p:cNvSpPr>
          <p:nvPr>
            <p:ph idx="1"/>
          </p:nvPr>
        </p:nvSpPr>
        <p:spPr/>
        <p:txBody>
          <a:bodyPr/>
          <a:lstStyle/>
          <a:p>
            <a:pPr>
              <a:lnSpc>
                <a:spcPct val="100000"/>
              </a:lnSpc>
            </a:pPr>
            <a:r>
              <a:rPr lang="en-US" dirty="0" smtClean="0"/>
              <a:t>The application proposes the reconstruction of the dock and ramp along with the addition of a turnaround at the boat ramp</a:t>
            </a:r>
          </a:p>
          <a:p>
            <a:pPr>
              <a:lnSpc>
                <a:spcPct val="100000"/>
              </a:lnSpc>
            </a:pPr>
            <a:r>
              <a:rPr lang="en-US" dirty="0" smtClean="0"/>
              <a:t>The applicant asserts </a:t>
            </a:r>
          </a:p>
          <a:p>
            <a:pPr lvl="1">
              <a:lnSpc>
                <a:spcPct val="100000"/>
              </a:lnSpc>
            </a:pPr>
            <a:r>
              <a:rPr lang="en-US" sz="1600" smtClean="0"/>
              <a:t>“The </a:t>
            </a:r>
            <a:r>
              <a:rPr lang="en-US" sz="1600" dirty="0"/>
              <a:t>proposed project will continue to utilize existing access and egress points currently used for the existing boat ramp. No increase in traffic volumes is anticipated</a:t>
            </a:r>
            <a:r>
              <a:rPr lang="en-US" sz="1600" dirty="0" smtClean="0"/>
              <a:t>.”</a:t>
            </a:r>
          </a:p>
          <a:p>
            <a:pPr lvl="1">
              <a:lnSpc>
                <a:spcPct val="100000"/>
              </a:lnSpc>
            </a:pPr>
            <a:r>
              <a:rPr lang="en-US" sz="1600" dirty="0" smtClean="0"/>
              <a:t>“</a:t>
            </a:r>
            <a:r>
              <a:rPr lang="en-US" sz="1600" dirty="0"/>
              <a:t>No additional roads are being proposed since existing traffic volumes will not change as a result of the project</a:t>
            </a:r>
            <a:r>
              <a:rPr lang="en-US" sz="1600" dirty="0" smtClean="0"/>
              <a:t>.”</a:t>
            </a:r>
          </a:p>
          <a:p>
            <a:pPr lvl="1">
              <a:lnSpc>
                <a:spcPct val="100000"/>
              </a:lnSpc>
            </a:pPr>
            <a:r>
              <a:rPr lang="en-US" sz="1600" dirty="0" smtClean="0"/>
              <a:t>“</a:t>
            </a:r>
            <a:r>
              <a:rPr lang="en-US" sz="1600" dirty="0"/>
              <a:t>No changes are being proposed to the adjacent street network. Access to the site will not be altered and traffic volumes will not increase as a result of this project. In addition, sidewalks along streets leading to the site are non-existent. </a:t>
            </a:r>
            <a:r>
              <a:rPr lang="en-US" sz="1600" dirty="0" smtClean="0"/>
              <a:t>“</a:t>
            </a:r>
            <a:endParaRPr lang="en-US" sz="1600" dirty="0"/>
          </a:p>
          <a:p>
            <a:pPr lvl="1">
              <a:lnSpc>
                <a:spcPct val="100000"/>
              </a:lnSpc>
            </a:pPr>
            <a:r>
              <a:rPr lang="en-US" sz="1600" dirty="0" smtClean="0"/>
              <a:t>“The </a:t>
            </a:r>
            <a:r>
              <a:rPr lang="en-US" sz="1600" dirty="0"/>
              <a:t>2008 West Linn Transportation System Plan has designated adjacent streets, including Nixon Avenue and Elmran Drive, as areas where the future installation of sidewalks is not feasible or desirable. Due to these factors, this criterion does not apply</a:t>
            </a:r>
            <a:r>
              <a:rPr lang="en-US" sz="1600" dirty="0" smtClean="0"/>
              <a:t>.”</a:t>
            </a:r>
            <a:endParaRPr lang="en-US" sz="1600" dirty="0"/>
          </a:p>
        </p:txBody>
      </p:sp>
    </p:spTree>
    <p:extLst>
      <p:ext uri="{BB962C8B-B14F-4D97-AF65-F5344CB8AC3E}">
        <p14:creationId xmlns:p14="http://schemas.microsoft.com/office/powerpoint/2010/main" val="11600130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4862" t="4830" r="4862" b="6669"/>
          <a:stretch/>
        </p:blipFill>
        <p:spPr>
          <a:xfrm>
            <a:off x="1295400" y="1371600"/>
            <a:ext cx="6510838" cy="4932081"/>
          </a:xfrm>
        </p:spPr>
      </p:pic>
    </p:spTree>
    <p:extLst>
      <p:ext uri="{BB962C8B-B14F-4D97-AF65-F5344CB8AC3E}">
        <p14:creationId xmlns:p14="http://schemas.microsoft.com/office/powerpoint/2010/main" val="10926681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Project History</a:t>
            </a:r>
          </a:p>
        </p:txBody>
      </p:sp>
      <p:sp>
        <p:nvSpPr>
          <p:cNvPr id="7171" name="Content Placeholder 2"/>
          <p:cNvSpPr>
            <a:spLocks noGrp="1"/>
          </p:cNvSpPr>
          <p:nvPr>
            <p:ph idx="1"/>
          </p:nvPr>
        </p:nvSpPr>
        <p:spPr>
          <a:xfrm>
            <a:off x="457200" y="1600200"/>
            <a:ext cx="4114799" cy="4525963"/>
          </a:xfrm>
        </p:spPr>
        <p:txBody>
          <a:bodyPr/>
          <a:lstStyle/>
          <a:p>
            <a:pPr marL="0" indent="0">
              <a:buNone/>
            </a:pPr>
            <a:r>
              <a:rPr lang="en-US" altLang="en-US" dirty="0" smtClean="0"/>
              <a:t>Background</a:t>
            </a:r>
            <a:endParaRPr lang="en-US" altLang="en-US" dirty="0"/>
          </a:p>
          <a:p>
            <a:r>
              <a:rPr lang="en-US" altLang="en-US" sz="1600" dirty="0"/>
              <a:t>The </a:t>
            </a:r>
            <a:r>
              <a:rPr lang="en-US" altLang="en-US" sz="1600" dirty="0" smtClean="0"/>
              <a:t>Cedaroak Boat Ramp and dock project area is located on 7.73 acres.  </a:t>
            </a:r>
          </a:p>
          <a:p>
            <a:r>
              <a:rPr lang="en-US" altLang="en-US" sz="1600" dirty="0" smtClean="0"/>
              <a:t>Existing </a:t>
            </a:r>
            <a:r>
              <a:rPr lang="en-US" altLang="en-US" sz="1600" dirty="0"/>
              <a:t>structures include the </a:t>
            </a:r>
            <a:r>
              <a:rPr lang="en-US" altLang="en-US" sz="1600" dirty="0" smtClean="0"/>
              <a:t>parking area, restroom, picnic benches, signs,  trailer parking, boat ramp, docks, pilings</a:t>
            </a:r>
          </a:p>
          <a:p>
            <a:pPr lvl="1"/>
            <a:r>
              <a:rPr lang="en-US" altLang="en-US" dirty="0" smtClean="0"/>
              <a:t>the existing dock and ramp are approximately 220 feet long</a:t>
            </a:r>
          </a:p>
          <a:p>
            <a:r>
              <a:rPr lang="en-US" altLang="en-US" sz="1600" dirty="0" smtClean="0"/>
              <a:t>The dock and ramp length will remain the same at 220 feet long.  The new facility will be shifted further out into the river.</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852" t="9216" r="20188" b="53842"/>
          <a:stretch/>
        </p:blipFill>
        <p:spPr>
          <a:xfrm>
            <a:off x="4663893" y="1854797"/>
            <a:ext cx="4416957" cy="3250603"/>
          </a:xfrm>
          <a:prstGeom prst="rect">
            <a:avLst/>
          </a:prstGeom>
        </p:spPr>
      </p:pic>
    </p:spTree>
    <p:extLst>
      <p:ext uri="{BB962C8B-B14F-4D97-AF65-F5344CB8AC3E}">
        <p14:creationId xmlns:p14="http://schemas.microsoft.com/office/powerpoint/2010/main" val="320955525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State Jurisdiction – Preference Rights</a:t>
            </a:r>
          </a:p>
        </p:txBody>
      </p:sp>
      <p:sp>
        <p:nvSpPr>
          <p:cNvPr id="7171" name="Content Placeholder 2"/>
          <p:cNvSpPr>
            <a:spLocks noGrp="1"/>
          </p:cNvSpPr>
          <p:nvPr>
            <p:ph idx="1"/>
          </p:nvPr>
        </p:nvSpPr>
        <p:spPr/>
        <p:txBody>
          <a:bodyPr/>
          <a:lstStyle/>
          <a:p>
            <a:r>
              <a:rPr lang="en-US" b="1" dirty="0" smtClean="0"/>
              <a:t>If a </a:t>
            </a:r>
            <a:r>
              <a:rPr lang="en-US" b="1" dirty="0"/>
              <a:t>lease </a:t>
            </a:r>
            <a:r>
              <a:rPr lang="en-US" b="1" dirty="0" smtClean="0"/>
              <a:t>is requested for </a:t>
            </a:r>
            <a:r>
              <a:rPr lang="en-US" b="1" dirty="0"/>
              <a:t>submerged and submersible land in front of another person´s </a:t>
            </a:r>
            <a:r>
              <a:rPr lang="en-US" b="1" dirty="0" smtClean="0"/>
              <a:t>property </a:t>
            </a:r>
          </a:p>
          <a:p>
            <a:pPr lvl="1"/>
            <a:r>
              <a:rPr lang="en-US" dirty="0" smtClean="0"/>
              <a:t>The Division of State Lands </a:t>
            </a:r>
            <a:r>
              <a:rPr lang="en-US" dirty="0"/>
              <a:t>will notify the "upland" property owner to ask if they want to exercise their preference right to lease the subject submerged and submersible land. </a:t>
            </a:r>
            <a:endParaRPr lang="en-US" dirty="0" smtClean="0"/>
          </a:p>
          <a:p>
            <a:pPr lvl="1"/>
            <a:r>
              <a:rPr lang="en-US" dirty="0" smtClean="0"/>
              <a:t>Under </a:t>
            </a:r>
            <a:r>
              <a:rPr lang="en-US" dirty="0"/>
              <a:t>Oregon law (ORS 274.040), every owner of upland property has the first right of refusal to obtain a lease for that area in front of their property for which another person has applied to lease. The upland owner has thirty (30) days from </a:t>
            </a:r>
            <a:r>
              <a:rPr lang="en-US" dirty="0" smtClean="0"/>
              <a:t>DSL notification to </a:t>
            </a:r>
            <a:r>
              <a:rPr lang="en-US" dirty="0"/>
              <a:t>"exercise" their preference right. </a:t>
            </a:r>
            <a:endParaRPr lang="en-US" dirty="0" smtClean="0"/>
          </a:p>
          <a:p>
            <a:pPr lvl="1"/>
            <a:r>
              <a:rPr lang="en-US" dirty="0" smtClean="0"/>
              <a:t>If </a:t>
            </a:r>
            <a:r>
              <a:rPr lang="en-US" dirty="0"/>
              <a:t>the upland owner exercises the preference right to lease, DSL will notify the applicant that the lease application has been rejected. </a:t>
            </a:r>
            <a:r>
              <a:rPr lang="en-US" dirty="0" smtClean="0"/>
              <a:t>  </a:t>
            </a:r>
          </a:p>
          <a:p>
            <a:pPr lvl="1"/>
            <a:r>
              <a:rPr lang="en-US" dirty="0" smtClean="0"/>
              <a:t>If </a:t>
            </a:r>
            <a:r>
              <a:rPr lang="en-US" dirty="0"/>
              <a:t>the upland owner decides to not exercise the preference right, DSL will place a public notice twice over a fourteen (14) day period in the local newspaper indicating that the lease parcel is available for competitive bidding. </a:t>
            </a:r>
            <a:endParaRPr lang="en-US" dirty="0" smtClean="0"/>
          </a:p>
        </p:txBody>
      </p:sp>
    </p:spTree>
    <p:extLst>
      <p:ext uri="{BB962C8B-B14F-4D97-AF65-F5344CB8AC3E}">
        <p14:creationId xmlns:p14="http://schemas.microsoft.com/office/powerpoint/2010/main" val="18273823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State Jurisdiction</a:t>
            </a:r>
          </a:p>
        </p:txBody>
      </p:sp>
      <p:sp>
        <p:nvSpPr>
          <p:cNvPr id="7171" name="Content Placeholder 2"/>
          <p:cNvSpPr>
            <a:spLocks noGrp="1"/>
          </p:cNvSpPr>
          <p:nvPr>
            <p:ph idx="1"/>
          </p:nvPr>
        </p:nvSpPr>
        <p:spPr/>
        <p:txBody>
          <a:bodyPr/>
          <a:lstStyle/>
          <a:p>
            <a:r>
              <a:rPr lang="en-US" dirty="0"/>
              <a:t>The people of Oregon are the owners of the submerged and submersible land ("beds and banks") underlying all navigable and tidally-influenced waters. In most cases, this ownership, which was granted by the federal government when Oregon became a state, extends to the line of ordinary high water or high tide</a:t>
            </a:r>
            <a:r>
              <a:rPr lang="en-US" dirty="0" smtClean="0"/>
              <a:t>.</a:t>
            </a:r>
          </a:p>
          <a:p>
            <a:pPr lvl="1"/>
            <a:r>
              <a:rPr lang="en-US" dirty="0" smtClean="0"/>
              <a:t>The State </a:t>
            </a:r>
            <a:r>
              <a:rPr lang="en-US" dirty="0"/>
              <a:t>Land Board and Department of State Lands, oversees the submerged and submersible </a:t>
            </a:r>
            <a:r>
              <a:rPr lang="en-US" dirty="0" smtClean="0"/>
              <a:t>lands tidally influenced land </a:t>
            </a:r>
            <a:r>
              <a:rPr lang="en-US" dirty="0"/>
              <a:t>and the non-tidally influenced beds and </a:t>
            </a:r>
            <a:r>
              <a:rPr lang="en-US" dirty="0" smtClean="0"/>
              <a:t>banks.  The </a:t>
            </a:r>
            <a:r>
              <a:rPr lang="en-US" dirty="0"/>
              <a:t>Department of State Lands is responsible for most of the day-to-day management of publicly owned submerged and submersible land. </a:t>
            </a:r>
            <a:endParaRPr lang="en-US" dirty="0" smtClean="0"/>
          </a:p>
          <a:p>
            <a:r>
              <a:rPr lang="en-US" dirty="0" smtClean="0"/>
              <a:t>Tidally Influenced - In Clackamas County </a:t>
            </a:r>
            <a:r>
              <a:rPr lang="en-US" dirty="0"/>
              <a:t> </a:t>
            </a:r>
            <a:r>
              <a:rPr lang="en-US" dirty="0" smtClean="0"/>
              <a:t>The Willamette River has tidal influence at RM </a:t>
            </a:r>
            <a:r>
              <a:rPr lang="en-US" dirty="0"/>
              <a:t>26.5 @ Willamette </a:t>
            </a:r>
            <a:r>
              <a:rPr lang="en-US" dirty="0" smtClean="0"/>
              <a:t>Falls.  The Willamette River is navigable from </a:t>
            </a:r>
            <a:r>
              <a:rPr lang="en-US" dirty="0"/>
              <a:t>RM 0 to 187 (confluence of the Coast and Middle Forks) </a:t>
            </a:r>
            <a:r>
              <a:rPr lang="en-US" dirty="0" smtClean="0"/>
              <a:t>under Tide </a:t>
            </a:r>
            <a:r>
              <a:rPr lang="en-US" dirty="0"/>
              <a:t>Lands Act of 1874 </a:t>
            </a:r>
          </a:p>
          <a:p>
            <a:pPr lvl="1"/>
            <a:r>
              <a:rPr lang="en-US" dirty="0" smtClean="0"/>
              <a:t>The ramp location is not tidally influenced but is located at navigable waters.</a:t>
            </a:r>
          </a:p>
        </p:txBody>
      </p:sp>
    </p:spTree>
    <p:extLst>
      <p:ext uri="{BB962C8B-B14F-4D97-AF65-F5344CB8AC3E}">
        <p14:creationId xmlns:p14="http://schemas.microsoft.com/office/powerpoint/2010/main" val="40372937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Project History - continued</a:t>
            </a:r>
          </a:p>
        </p:txBody>
      </p:sp>
      <p:sp>
        <p:nvSpPr>
          <p:cNvPr id="7171" name="Content Placeholder 2"/>
          <p:cNvSpPr>
            <a:spLocks noGrp="1"/>
          </p:cNvSpPr>
          <p:nvPr>
            <p:ph idx="1"/>
          </p:nvPr>
        </p:nvSpPr>
        <p:spPr>
          <a:xfrm>
            <a:off x="533400" y="1752600"/>
            <a:ext cx="4114799" cy="2438400"/>
          </a:xfrm>
        </p:spPr>
        <p:txBody>
          <a:bodyPr/>
          <a:lstStyle/>
          <a:p>
            <a:pPr marL="0" indent="0">
              <a:buNone/>
            </a:pPr>
            <a:r>
              <a:rPr lang="en-US" altLang="en-US" sz="1400" b="1" dirty="0" smtClean="0"/>
              <a:t>Background - Continued</a:t>
            </a:r>
          </a:p>
          <a:p>
            <a:r>
              <a:rPr lang="en-US" altLang="en-US" sz="1400" dirty="0" smtClean="0"/>
              <a:t>The new boat ramp will be located in the same location which was originally constructed in 1970.</a:t>
            </a:r>
          </a:p>
          <a:p>
            <a:r>
              <a:rPr lang="en-US" altLang="en-US" sz="1400" dirty="0" smtClean="0"/>
              <a:t>The reconstruction of the boat ramp in the same location is important for maintaining continued recreational access to the Willamette River.</a:t>
            </a:r>
            <a:endParaRPr lang="en-US" altLang="en-US" sz="1400"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135" t="8784" r="19981" b="52883"/>
          <a:stretch/>
        </p:blipFill>
        <p:spPr>
          <a:xfrm>
            <a:off x="4724400" y="1433386"/>
            <a:ext cx="3886200" cy="2839919"/>
          </a:xfrm>
          <a:prstGeom prst="rect">
            <a:avLst/>
          </a:prstGeom>
        </p:spPr>
      </p:pic>
      <p:sp>
        <p:nvSpPr>
          <p:cNvPr id="6" name="Content Placeholder 2"/>
          <p:cNvSpPr txBox="1">
            <a:spLocks/>
          </p:cNvSpPr>
          <p:nvPr/>
        </p:nvSpPr>
        <p:spPr bwMode="auto">
          <a:xfrm>
            <a:off x="464373" y="4191000"/>
            <a:ext cx="8153399" cy="1944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25000"/>
              </a:lnSpc>
              <a:spcBef>
                <a:spcPct val="0"/>
              </a:spcBef>
              <a:spcAft>
                <a:spcPct val="50000"/>
              </a:spcAft>
              <a:buBlip>
                <a:blip r:embed="rId3"/>
              </a:buBlip>
              <a:defRPr>
                <a:solidFill>
                  <a:schemeClr val="tx1"/>
                </a:solidFill>
                <a:latin typeface="+mn-lt"/>
                <a:ea typeface="+mn-ea"/>
                <a:cs typeface="+mn-cs"/>
              </a:defRPr>
            </a:lvl1pPr>
            <a:lvl2pPr marL="742950" indent="-285750" algn="l" rtl="0" eaLnBrk="0" fontAlgn="base" hangingPunct="0">
              <a:lnSpc>
                <a:spcPct val="125000"/>
              </a:lnSpc>
              <a:spcBef>
                <a:spcPct val="0"/>
              </a:spcBef>
              <a:spcAft>
                <a:spcPct val="50000"/>
              </a:spcAft>
              <a:buChar char="–"/>
              <a:defRPr sz="1400">
                <a:solidFill>
                  <a:schemeClr val="tx1"/>
                </a:solidFill>
                <a:latin typeface="+mn-lt"/>
              </a:defRPr>
            </a:lvl2pPr>
            <a:lvl3pPr marL="1143000" indent="-228600" algn="l" rtl="0" eaLnBrk="0" fontAlgn="base" hangingPunct="0">
              <a:lnSpc>
                <a:spcPct val="125000"/>
              </a:lnSpc>
              <a:spcBef>
                <a:spcPct val="10000"/>
              </a:spcBef>
              <a:spcAft>
                <a:spcPct val="25000"/>
              </a:spcAft>
              <a:buChar char="•"/>
              <a:defRPr sz="1400" i="1">
                <a:solidFill>
                  <a:schemeClr val="tx1"/>
                </a:solidFill>
                <a:latin typeface="Cambria" pitchFamily="18" charset="0"/>
              </a:defRPr>
            </a:lvl3pPr>
            <a:lvl4pPr marL="1600200" indent="-228600" algn="l" rtl="0" eaLnBrk="0" fontAlgn="base" hangingPunct="0">
              <a:lnSpc>
                <a:spcPct val="125000"/>
              </a:lnSpc>
              <a:spcBef>
                <a:spcPct val="10000"/>
              </a:spcBef>
              <a:spcAft>
                <a:spcPct val="25000"/>
              </a:spcAft>
              <a:buChar char="–"/>
              <a:defRPr sz="1400">
                <a:solidFill>
                  <a:schemeClr val="tx1"/>
                </a:solidFill>
                <a:latin typeface="+mn-lt"/>
              </a:defRPr>
            </a:lvl4pPr>
            <a:lvl5pPr marL="2057400" indent="-228600" algn="l" rtl="0" eaLnBrk="0" fontAlgn="base" hangingPunct="0">
              <a:lnSpc>
                <a:spcPct val="125000"/>
              </a:lnSpc>
              <a:spcBef>
                <a:spcPct val="10000"/>
              </a:spcBef>
              <a:spcAft>
                <a:spcPct val="25000"/>
              </a:spcAft>
              <a:buChar char="»"/>
              <a:defRPr sz="1400">
                <a:solidFill>
                  <a:schemeClr val="tx1"/>
                </a:solidFill>
                <a:latin typeface="+mn-lt"/>
              </a:defRPr>
            </a:lvl5pPr>
            <a:lvl6pPr marL="2514600" indent="-228600" algn="l" rtl="0" fontAlgn="base">
              <a:lnSpc>
                <a:spcPct val="125000"/>
              </a:lnSpc>
              <a:spcBef>
                <a:spcPct val="10000"/>
              </a:spcBef>
              <a:spcAft>
                <a:spcPct val="25000"/>
              </a:spcAft>
              <a:buChar char="»"/>
              <a:defRPr sz="1400">
                <a:solidFill>
                  <a:schemeClr val="tx1"/>
                </a:solidFill>
                <a:latin typeface="+mn-lt"/>
              </a:defRPr>
            </a:lvl6pPr>
            <a:lvl7pPr marL="2971800" indent="-228600" algn="l" rtl="0" fontAlgn="base">
              <a:lnSpc>
                <a:spcPct val="125000"/>
              </a:lnSpc>
              <a:spcBef>
                <a:spcPct val="10000"/>
              </a:spcBef>
              <a:spcAft>
                <a:spcPct val="25000"/>
              </a:spcAft>
              <a:buChar char="»"/>
              <a:defRPr sz="1400">
                <a:solidFill>
                  <a:schemeClr val="tx1"/>
                </a:solidFill>
                <a:latin typeface="+mn-lt"/>
              </a:defRPr>
            </a:lvl7pPr>
            <a:lvl8pPr marL="3429000" indent="-228600" algn="l" rtl="0" fontAlgn="base">
              <a:lnSpc>
                <a:spcPct val="125000"/>
              </a:lnSpc>
              <a:spcBef>
                <a:spcPct val="10000"/>
              </a:spcBef>
              <a:spcAft>
                <a:spcPct val="25000"/>
              </a:spcAft>
              <a:buChar char="»"/>
              <a:defRPr sz="1400">
                <a:solidFill>
                  <a:schemeClr val="tx1"/>
                </a:solidFill>
                <a:latin typeface="+mn-lt"/>
              </a:defRPr>
            </a:lvl8pPr>
            <a:lvl9pPr marL="3886200" indent="-228600" algn="l" rtl="0" fontAlgn="base">
              <a:lnSpc>
                <a:spcPct val="125000"/>
              </a:lnSpc>
              <a:spcBef>
                <a:spcPct val="10000"/>
              </a:spcBef>
              <a:spcAft>
                <a:spcPct val="25000"/>
              </a:spcAft>
              <a:buChar char="»"/>
              <a:defRPr sz="1400">
                <a:solidFill>
                  <a:schemeClr val="tx1"/>
                </a:solidFill>
                <a:latin typeface="+mn-lt"/>
              </a:defRPr>
            </a:lvl9pPr>
          </a:lstStyle>
          <a:p>
            <a:r>
              <a:rPr lang="en-US" sz="1400" dirty="0"/>
              <a:t>Existing roads, driveways, utilities, public paths, and passive recreational facilities will be </a:t>
            </a:r>
            <a:r>
              <a:rPr lang="en-US" sz="1400" dirty="0" smtClean="0"/>
              <a:t>maintained as </a:t>
            </a:r>
            <a:r>
              <a:rPr lang="en-US" sz="1400" dirty="0"/>
              <a:t>is. </a:t>
            </a:r>
            <a:endParaRPr lang="en-US" sz="1400" dirty="0" smtClean="0"/>
          </a:p>
          <a:p>
            <a:pPr lvl="1"/>
            <a:r>
              <a:rPr lang="en-US" sz="1200" dirty="0" smtClean="0"/>
              <a:t>Minor </a:t>
            </a:r>
            <a:r>
              <a:rPr lang="en-US" sz="1200" dirty="0"/>
              <a:t>improvements will be made to the parking lot to incorporate a turnabout for trailers </a:t>
            </a:r>
            <a:r>
              <a:rPr lang="en-US" sz="1200" dirty="0" smtClean="0"/>
              <a:t>and shifting </a:t>
            </a:r>
            <a:r>
              <a:rPr lang="en-US" sz="1200" dirty="0"/>
              <a:t>of the ramp into the river. </a:t>
            </a:r>
            <a:endParaRPr lang="en-US" sz="1200" dirty="0" smtClean="0"/>
          </a:p>
          <a:p>
            <a:pPr lvl="1"/>
            <a:r>
              <a:rPr lang="en-US" sz="1200" dirty="0" smtClean="0"/>
              <a:t>11,665 </a:t>
            </a:r>
            <a:r>
              <a:rPr lang="en-US" sz="1200" dirty="0"/>
              <a:t>square feet of impervious asphalt will be added to</a:t>
            </a:r>
            <a:r>
              <a:rPr lang="en-US" sz="1200" dirty="0" smtClean="0"/>
              <a:t>.</a:t>
            </a:r>
            <a:r>
              <a:rPr lang="en-US" sz="1200" dirty="0"/>
              <a:t> construct the turnabout and ramp approach. The center of the turnabout will be planted with native vegetation and grasses to allow for better management of on-site stormwater</a:t>
            </a:r>
            <a:r>
              <a:rPr lang="en-US" sz="1200" dirty="0" smtClean="0"/>
              <a:t>.</a:t>
            </a:r>
          </a:p>
        </p:txBody>
      </p:sp>
    </p:spTree>
    <p:extLst>
      <p:ext uri="{BB962C8B-B14F-4D97-AF65-F5344CB8AC3E}">
        <p14:creationId xmlns:p14="http://schemas.microsoft.com/office/powerpoint/2010/main" val="5644753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Purpose of Meeting</a:t>
            </a:r>
          </a:p>
        </p:txBody>
      </p:sp>
      <p:sp>
        <p:nvSpPr>
          <p:cNvPr id="5123" name="Content Placeholder 2"/>
          <p:cNvSpPr>
            <a:spLocks noGrp="1"/>
          </p:cNvSpPr>
          <p:nvPr>
            <p:ph idx="1"/>
          </p:nvPr>
        </p:nvSpPr>
        <p:spPr/>
        <p:txBody>
          <a:bodyPr/>
          <a:lstStyle/>
          <a:p>
            <a:r>
              <a:rPr lang="en-US" altLang="en-US" b="1" dirty="0" smtClean="0"/>
              <a:t>Public Hearing to consider DR 15-03 for Site Review to replace existing boat ramp, pilings and dock. </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840" t="23119" r="29401" b="35918"/>
          <a:stretch/>
        </p:blipFill>
        <p:spPr>
          <a:xfrm>
            <a:off x="2082799" y="2316480"/>
            <a:ext cx="5779053" cy="3952240"/>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Cedaroak Boat Ramp– Aerial Map</a:t>
            </a:r>
          </a:p>
        </p:txBody>
      </p:sp>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l="4319" t="4152" r="5010" b="6705"/>
          <a:stretch/>
        </p:blipFill>
        <p:spPr>
          <a:xfrm>
            <a:off x="1447800" y="1386048"/>
            <a:ext cx="6477000" cy="4920605"/>
          </a:xfr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81000" y="304800"/>
            <a:ext cx="8229600" cy="1143000"/>
          </a:xfrm>
        </p:spPr>
        <p:txBody>
          <a:bodyPr/>
          <a:lstStyle/>
          <a:p>
            <a:r>
              <a:rPr lang="en-US" altLang="en-US" dirty="0" smtClean="0"/>
              <a:t>Zoning Map</a:t>
            </a:r>
          </a:p>
        </p:txBody>
      </p:sp>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4891" t="5509" r="5507" b="6547"/>
          <a:stretch/>
        </p:blipFill>
        <p:spPr>
          <a:xfrm>
            <a:off x="1060690" y="1371601"/>
            <a:ext cx="6530621" cy="4953000"/>
          </a:xfrm>
        </p:spPr>
      </p:pic>
    </p:spTree>
    <p:extLst>
      <p:ext uri="{BB962C8B-B14F-4D97-AF65-F5344CB8AC3E}">
        <p14:creationId xmlns:p14="http://schemas.microsoft.com/office/powerpoint/2010/main" val="4969904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Applicant’s request</a:t>
            </a:r>
          </a:p>
        </p:txBody>
      </p:sp>
      <p:sp>
        <p:nvSpPr>
          <p:cNvPr id="7171" name="Content Placeholder 2"/>
          <p:cNvSpPr>
            <a:spLocks noGrp="1"/>
          </p:cNvSpPr>
          <p:nvPr>
            <p:ph idx="1"/>
          </p:nvPr>
        </p:nvSpPr>
        <p:spPr/>
        <p:txBody>
          <a:bodyPr/>
          <a:lstStyle/>
          <a:p>
            <a:r>
              <a:rPr lang="en-US" dirty="0" smtClean="0"/>
              <a:t>Reconstruct the 45 </a:t>
            </a:r>
            <a:r>
              <a:rPr lang="en-US" dirty="0"/>
              <a:t>year old </a:t>
            </a:r>
            <a:r>
              <a:rPr lang="en-US" dirty="0" smtClean="0"/>
              <a:t>Cedaroak Boat Ramp.</a:t>
            </a:r>
          </a:p>
          <a:p>
            <a:pPr lvl="1"/>
            <a:r>
              <a:rPr lang="en-US" dirty="0" smtClean="0"/>
              <a:t>the </a:t>
            </a:r>
            <a:r>
              <a:rPr lang="en-US" dirty="0"/>
              <a:t>project proposal includes the replacement </a:t>
            </a:r>
            <a:r>
              <a:rPr lang="en-US" dirty="0" smtClean="0"/>
              <a:t>of steel </a:t>
            </a:r>
            <a:r>
              <a:rPr lang="en-US" dirty="0"/>
              <a:t>piles and abutments, placement of rock armor along perimeter of ramp and toe of fill, as well </a:t>
            </a:r>
            <a:r>
              <a:rPr lang="en-US" dirty="0" smtClean="0"/>
              <a:t>as upgrades </a:t>
            </a:r>
            <a:r>
              <a:rPr lang="en-US" dirty="0"/>
              <a:t>to the parking lot to include stormwater treatment. . </a:t>
            </a:r>
            <a:endParaRPr lang="en-US" dirty="0" smtClean="0"/>
          </a:p>
          <a:p>
            <a:r>
              <a:rPr lang="en-US" dirty="0"/>
              <a:t>The ramp will be relocated further into the river than the existing facility in order to </a:t>
            </a:r>
            <a:r>
              <a:rPr lang="en-US" dirty="0" smtClean="0"/>
              <a:t>reduce sedimentation </a:t>
            </a:r>
            <a:r>
              <a:rPr lang="en-US" dirty="0"/>
              <a:t>and future dredge requirements.  </a:t>
            </a:r>
            <a:endParaRPr lang="en-US" dirty="0" smtClean="0"/>
          </a:p>
          <a:p>
            <a:r>
              <a:rPr lang="en-US" altLang="en-US" dirty="0" smtClean="0"/>
              <a:t>The </a:t>
            </a:r>
            <a:r>
              <a:rPr lang="en-US" altLang="en-US" dirty="0"/>
              <a:t>project is located in a park, which offers picnicking and nature-viewing opportunities, as well </a:t>
            </a:r>
            <a:r>
              <a:rPr lang="en-US" altLang="en-US" dirty="0" smtClean="0"/>
              <a:t>as shoreline </a:t>
            </a:r>
            <a:r>
              <a:rPr lang="en-US" altLang="en-US" dirty="0"/>
              <a:t>and fishing access. The upland part of the park includes a paved parking lot and </a:t>
            </a:r>
            <a:r>
              <a:rPr lang="en-US" altLang="en-US" dirty="0" smtClean="0"/>
              <a:t>restroom facilities.</a:t>
            </a:r>
          </a:p>
          <a:p>
            <a:pPr lvl="1"/>
            <a:r>
              <a:rPr lang="en-US" dirty="0"/>
              <a:t>The park and restroom facilities will remain unaltered. The adjacent parking lot will be retrofitted to include a small driveway and turn-around area</a:t>
            </a:r>
            <a:r>
              <a:rPr lang="en-US" dirty="0" smtClean="0"/>
              <a:t>.</a:t>
            </a:r>
            <a:endParaRPr lang="en-US" altLang="en-US"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Site Plan – Existing</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705" t="3626" r="8936" b="5578"/>
          <a:stretch/>
        </p:blipFill>
        <p:spPr>
          <a:xfrm>
            <a:off x="1234570" y="1417271"/>
            <a:ext cx="6690230" cy="4831129"/>
          </a:xfrm>
        </p:spPr>
      </p:pic>
    </p:spTree>
    <p:extLst>
      <p:ext uri="{BB962C8B-B14F-4D97-AF65-F5344CB8AC3E}">
        <p14:creationId xmlns:p14="http://schemas.microsoft.com/office/powerpoint/2010/main" val="4211340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Site Plan – Proposed</a:t>
            </a:r>
          </a:p>
        </p:txBody>
      </p:sp>
      <p:pic>
        <p:nvPicPr>
          <p:cNvPr id="5" name="Content Placeholder 1"/>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29" t="5602" r="8159" b="4339"/>
          <a:stretch/>
        </p:blipFill>
        <p:spPr>
          <a:xfrm>
            <a:off x="1032980" y="1430767"/>
            <a:ext cx="7013740" cy="4893833"/>
          </a:xfrm>
        </p:spPr>
      </p:pic>
    </p:spTree>
    <p:extLst>
      <p:ext uri="{BB962C8B-B14F-4D97-AF65-F5344CB8AC3E}">
        <p14:creationId xmlns:p14="http://schemas.microsoft.com/office/powerpoint/2010/main" val="10359814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8321F"/>
        </a:dk2>
        <a:lt2>
          <a:srgbClr val="808080"/>
        </a:lt2>
        <a:accent1>
          <a:srgbClr val="67642F"/>
        </a:accent1>
        <a:accent2>
          <a:srgbClr val="949B51"/>
        </a:accent2>
        <a:accent3>
          <a:srgbClr val="FFFFFF"/>
        </a:accent3>
        <a:accent4>
          <a:srgbClr val="000000"/>
        </a:accent4>
        <a:accent5>
          <a:srgbClr val="B8B8AD"/>
        </a:accent5>
        <a:accent6>
          <a:srgbClr val="868C49"/>
        </a:accent6>
        <a:hlink>
          <a:srgbClr val="B2AA7E"/>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4555</TotalTime>
  <Words>1329</Words>
  <Application>Microsoft Office PowerPoint</Application>
  <PresentationFormat>On-screen Show (4:3)</PresentationFormat>
  <Paragraphs>108</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PC Meeting July 8, 2015</vt:lpstr>
      <vt:lpstr>Project History</vt:lpstr>
      <vt:lpstr>Project History - continued</vt:lpstr>
      <vt:lpstr>Purpose of Meeting</vt:lpstr>
      <vt:lpstr>Cedaroak Boat Ramp– Aerial Map</vt:lpstr>
      <vt:lpstr>Zoning Map</vt:lpstr>
      <vt:lpstr>Applicant’s request</vt:lpstr>
      <vt:lpstr>Site Plan – Existing</vt:lpstr>
      <vt:lpstr>Site Plan – Proposed</vt:lpstr>
      <vt:lpstr>Categories of Parks and Natural Resource Facilities</vt:lpstr>
      <vt:lpstr>Design Review Criteria – major categories</vt:lpstr>
      <vt:lpstr>Landscaping Plan</vt:lpstr>
      <vt:lpstr>Dual Jurisdiction review</vt:lpstr>
      <vt:lpstr>Decision Making Process </vt:lpstr>
      <vt:lpstr>END</vt:lpstr>
      <vt:lpstr>PowerPoint Presentation</vt:lpstr>
      <vt:lpstr>Required Plans – </vt:lpstr>
      <vt:lpstr>Transportation – </vt:lpstr>
      <vt:lpstr>Transportation – </vt:lpstr>
      <vt:lpstr>State Jurisdiction – Preference Rights</vt:lpstr>
      <vt:lpstr>State Jurisdiction</vt:lpstr>
    </vt:vector>
  </TitlesOfParts>
  <Company>alcheme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Julie.Bonaduce</dc:creator>
  <cp:lastModifiedBy>Boyd, John</cp:lastModifiedBy>
  <cp:revision>93</cp:revision>
  <cp:lastPrinted>2015-07-02T20:26:11Z</cp:lastPrinted>
  <dcterms:created xsi:type="dcterms:W3CDTF">2008-09-02T16:02:58Z</dcterms:created>
  <dcterms:modified xsi:type="dcterms:W3CDTF">2015-07-08T17:40:15Z</dcterms:modified>
</cp:coreProperties>
</file>