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65" r:id="rId3"/>
    <p:sldId id="258" r:id="rId4"/>
    <p:sldId id="273" r:id="rId5"/>
    <p:sldId id="261" r:id="rId6"/>
    <p:sldId id="276" r:id="rId7"/>
    <p:sldId id="275" r:id="rId8"/>
    <p:sldId id="272" r:id="rId9"/>
    <p:sldId id="274" r:id="rId10"/>
    <p:sldId id="262" r:id="rId11"/>
    <p:sldId id="263" r:id="rId12"/>
    <p:sldId id="259" r:id="rId13"/>
    <p:sldId id="267" r:id="rId14"/>
    <p:sldId id="268" r:id="rId15"/>
    <p:sldId id="271" r:id="rId16"/>
    <p:sldId id="270" r:id="rId17"/>
    <p:sldId id="266"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4" autoAdjust="0"/>
    <p:restoredTop sz="94660" autoAdjust="0"/>
  </p:normalViewPr>
  <p:slideViewPr>
    <p:cSldViewPr>
      <p:cViewPr varScale="1">
        <p:scale>
          <a:sx n="68" d="100"/>
          <a:sy n="68" d="100"/>
        </p:scale>
        <p:origin x="-11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55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BAB24F2-261A-4415-BF6F-B3F33D6E6044}" type="datetimeFigureOut">
              <a:rPr lang="en-US" smtClean="0"/>
              <a:t>6/9/2015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Community Development Department</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0EF354F-537E-4085-8694-EC9889FA1C4D}" type="slidenum">
              <a:rPr lang="en-US" smtClean="0"/>
              <a:t>‹#›</a:t>
            </a:fld>
            <a:endParaRPr lang="en-US" dirty="0"/>
          </a:p>
        </p:txBody>
      </p:sp>
    </p:spTree>
    <p:extLst>
      <p:ext uri="{BB962C8B-B14F-4D97-AF65-F5344CB8AC3E}">
        <p14:creationId xmlns:p14="http://schemas.microsoft.com/office/powerpoint/2010/main" val="1902415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dirty="0"/>
          </a:p>
        </p:txBody>
      </p:sp>
      <p:sp>
        <p:nvSpPr>
          <p:cNvPr id="512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dirty="0"/>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r>
              <a:rPr lang="en-US" altLang="en-US" dirty="0" smtClean="0"/>
              <a:t>Community Development Department</a:t>
            </a:r>
            <a:endParaRPr lang="en-US" altLang="en-US" dirty="0"/>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69215063-4722-4C67-AFD0-5063589E3878}" type="slidenum">
              <a:rPr lang="en-US" altLang="en-US"/>
              <a:pPr>
                <a:defRPr/>
              </a:pPr>
              <a:t>‹#›</a:t>
            </a:fld>
            <a:endParaRPr lang="en-US" altLang="en-US" dirty="0"/>
          </a:p>
        </p:txBody>
      </p:sp>
    </p:spTree>
    <p:extLst>
      <p:ext uri="{BB962C8B-B14F-4D97-AF65-F5344CB8AC3E}">
        <p14:creationId xmlns:p14="http://schemas.microsoft.com/office/powerpoint/2010/main" val="255508156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dirty="0" smtClean="0"/>
          </a:p>
        </p:txBody>
      </p:sp>
      <p:sp>
        <p:nvSpPr>
          <p:cNvPr id="12292" name="Slide Number Placeholder 3"/>
          <p:cNvSpPr>
            <a:spLocks noGrp="1"/>
          </p:cNvSpPr>
          <p:nvPr>
            <p:ph type="sldNum" sz="quarter" idx="5"/>
          </p:nvPr>
        </p:nvSpPr>
        <p:spPr>
          <a:noFill/>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924BF8CA-81AB-4DA2-8EB0-477A382292FA}" type="slidenum">
              <a:rPr lang="en-US" altLang="en-US" smtClean="0"/>
              <a:pPr eaLnBrk="1" hangingPunct="1"/>
              <a:t>3</a:t>
            </a:fld>
            <a:endParaRPr lang="en-US" altLang="en-US" dirty="0" smtClean="0"/>
          </a:p>
        </p:txBody>
      </p:sp>
      <p:sp>
        <p:nvSpPr>
          <p:cNvPr id="2" name="Footer Placeholder 1"/>
          <p:cNvSpPr>
            <a:spLocks noGrp="1"/>
          </p:cNvSpPr>
          <p:nvPr>
            <p:ph type="ftr" sz="quarter" idx="10"/>
          </p:nvPr>
        </p:nvSpPr>
        <p:spPr/>
        <p:txBody>
          <a:bodyPr/>
          <a:lstStyle/>
          <a:p>
            <a:pPr>
              <a:defRPr/>
            </a:pPr>
            <a:r>
              <a:rPr lang="en-US" altLang="en-US" dirty="0" smtClean="0"/>
              <a:t>Community Development Department</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r>
              <a:rPr lang="en-US" altLang="en-US" dirty="0" smtClean="0"/>
              <a:t>NOTE: We need to have decision made by HRB by June 23; (preferred final decision by June 16</a:t>
            </a:r>
            <a:r>
              <a:rPr lang="en-US" altLang="en-US" baseline="30000" dirty="0" smtClean="0"/>
              <a:t>th</a:t>
            </a:r>
            <a:r>
              <a:rPr lang="en-US" altLang="en-US" dirty="0" smtClean="0"/>
              <a:t> with packet out by July 3</a:t>
            </a:r>
            <a:r>
              <a:rPr lang="en-US" altLang="en-US" baseline="30000" dirty="0" smtClean="0"/>
              <a:t>rd</a:t>
            </a:r>
            <a:r>
              <a:rPr lang="en-US" altLang="en-US" dirty="0" smtClean="0"/>
              <a:t>; ) this recommendation must go to council on July 13 so that the notice of decision can be made and any LUBA appeal is before the end of the process.</a:t>
            </a:r>
          </a:p>
        </p:txBody>
      </p:sp>
      <p:sp>
        <p:nvSpPr>
          <p:cNvPr id="133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13423E-8DFF-40F3-A80F-1C03222BDF73}" type="slidenum">
              <a:rPr lang="en-US" altLang="en-US" smtClean="0"/>
              <a:pPr eaLnBrk="1" hangingPunct="1">
                <a:spcBef>
                  <a:spcPct val="0"/>
                </a:spcBef>
              </a:pPr>
              <a:t>9</a:t>
            </a:fld>
            <a:endParaRPr lang="en-US" altLang="en-US" dirty="0" smtClean="0"/>
          </a:p>
        </p:txBody>
      </p:sp>
      <p:sp>
        <p:nvSpPr>
          <p:cNvPr id="2" name="Footer Placeholder 1"/>
          <p:cNvSpPr>
            <a:spLocks noGrp="1"/>
          </p:cNvSpPr>
          <p:nvPr>
            <p:ph type="ftr" sz="quarter" idx="10"/>
          </p:nvPr>
        </p:nvSpPr>
        <p:spPr/>
        <p:txBody>
          <a:bodyPr/>
          <a:lstStyle/>
          <a:p>
            <a:pPr>
              <a:defRPr/>
            </a:pPr>
            <a:r>
              <a:rPr lang="en-US" altLang="en-US" dirty="0" smtClean="0"/>
              <a:t>Community Development Department</a:t>
            </a: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endParaRPr lang="en-US" altLang="en-US" dirty="0" smtClean="0"/>
          </a:p>
        </p:txBody>
      </p:sp>
      <p:sp>
        <p:nvSpPr>
          <p:cNvPr id="133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613423E-8DFF-40F3-A80F-1C03222BDF73}" type="slidenum">
              <a:rPr lang="en-US" altLang="en-US" smtClean="0"/>
              <a:pPr eaLnBrk="1" hangingPunct="1">
                <a:spcBef>
                  <a:spcPct val="0"/>
                </a:spcBef>
              </a:pPr>
              <a:t>17</a:t>
            </a:fld>
            <a:endParaRPr lang="en-US" altLang="en-US" dirty="0" smtClean="0"/>
          </a:p>
        </p:txBody>
      </p:sp>
      <p:sp>
        <p:nvSpPr>
          <p:cNvPr id="2" name="Footer Placeholder 1"/>
          <p:cNvSpPr>
            <a:spLocks noGrp="1"/>
          </p:cNvSpPr>
          <p:nvPr>
            <p:ph type="ftr" sz="quarter" idx="10"/>
          </p:nvPr>
        </p:nvSpPr>
        <p:spPr/>
        <p:txBody>
          <a:bodyPr/>
          <a:lstStyle/>
          <a:p>
            <a:pPr>
              <a:defRPr/>
            </a:pPr>
            <a:r>
              <a:rPr lang="en-US" altLang="en-US" dirty="0" smtClean="0"/>
              <a:t>Community Development Department</a:t>
            </a: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endParaRPr lang="en-US" altLang="en-US" dirty="0" smtClean="0"/>
          </a:p>
        </p:txBody>
      </p:sp>
      <p:sp>
        <p:nvSpPr>
          <p:cNvPr id="5" name="Rectangle 9"/>
          <p:cNvSpPr>
            <a:spLocks noChangeArrowheads="1"/>
          </p:cNvSpPr>
          <p:nvPr userDrawn="1"/>
        </p:nvSpPr>
        <p:spPr bwMode="auto">
          <a:xfrm>
            <a:off x="0" y="2514600"/>
            <a:ext cx="9140825" cy="6111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endParaRPr lang="en-US" altLang="en-US" dirty="0" smtClean="0"/>
          </a:p>
        </p:txBody>
      </p:sp>
      <p:pic>
        <p:nvPicPr>
          <p:cNvPr id="6" name="Picture 8" descr="tan_waves"/>
          <p:cNvPicPr>
            <a:picLocks noChangeAspect="1" noChangeArrowheads="1"/>
          </p:cNvPicPr>
          <p:nvPr userDrawn="1"/>
        </p:nvPicPr>
        <p:blipFill>
          <a:blip r:embed="rId2">
            <a:extLst>
              <a:ext uri="{28A0092B-C50C-407E-A947-70E740481C1C}">
                <a14:useLocalDpi xmlns:a14="http://schemas.microsoft.com/office/drawing/2010/main" val="0"/>
              </a:ext>
            </a:extLst>
          </a:blip>
          <a:srcRect b="35602"/>
          <a:stretch>
            <a:fillRect/>
          </a:stretch>
        </p:blipFill>
        <p:spPr bwMode="auto">
          <a:xfrm>
            <a:off x="0" y="0"/>
            <a:ext cx="9144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13"/>
          <p:cNvSpPr>
            <a:spLocks noChangeShapeType="1"/>
          </p:cNvSpPr>
          <p:nvPr userDrawn="1"/>
        </p:nvSpPr>
        <p:spPr bwMode="auto">
          <a:xfrm>
            <a:off x="2971800" y="4275138"/>
            <a:ext cx="5638800"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8" name="Picture 15" descr="CWL_logostack"/>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2667000"/>
            <a:ext cx="146367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2895600" y="3468688"/>
            <a:ext cx="5791200" cy="784225"/>
          </a:xfrm>
        </p:spPr>
        <p:txBody>
          <a:bodyPr anchor="b"/>
          <a:lstStyle>
            <a:lvl1pPr>
              <a:defRPr sz="3200">
                <a:solidFill>
                  <a:schemeClr val="accent1"/>
                </a:solidFill>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2895600" y="4295775"/>
            <a:ext cx="4572000" cy="838200"/>
          </a:xfrm>
        </p:spPr>
        <p:txBody>
          <a:bodyPr/>
          <a:lstStyle>
            <a:lvl1pPr marL="0" indent="0">
              <a:buFontTx/>
              <a:buNone/>
              <a:defRPr sz="1600"/>
            </a:lvl1pPr>
          </a:lstStyle>
          <a:p>
            <a:pPr lvl="0"/>
            <a:r>
              <a:rPr lang="en-US" altLang="en-US" noProof="0" smtClean="0"/>
              <a:t>Click to edit Master subtitle style</a:t>
            </a:r>
          </a:p>
        </p:txBody>
      </p:sp>
      <p:sp>
        <p:nvSpPr>
          <p:cNvPr id="9" name="Rectangle 4"/>
          <p:cNvSpPr>
            <a:spLocks noGrp="1" noChangeArrowheads="1"/>
          </p:cNvSpPr>
          <p:nvPr>
            <p:ph type="dt" sz="half" idx="10"/>
          </p:nvPr>
        </p:nvSpPr>
        <p:spPr bwMode="auto">
          <a:xfrm>
            <a:off x="457200" y="6503988"/>
            <a:ext cx="2133600" cy="2016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hlink"/>
                </a:solidFill>
              </a:defRPr>
            </a:lvl1pPr>
          </a:lstStyle>
          <a:p>
            <a:pPr>
              <a:defRPr/>
            </a:pPr>
            <a:endParaRPr lang="en-US" altLang="en-US" dirty="0"/>
          </a:p>
        </p:txBody>
      </p:sp>
      <p:sp>
        <p:nvSpPr>
          <p:cNvPr id="10" name="Rectangle 5"/>
          <p:cNvSpPr>
            <a:spLocks noGrp="1" noChangeArrowheads="1"/>
          </p:cNvSpPr>
          <p:nvPr>
            <p:ph type="ftr" sz="quarter" idx="11"/>
          </p:nvPr>
        </p:nvSpPr>
        <p:spPr bwMode="auto">
          <a:xfrm>
            <a:off x="3124200" y="6503988"/>
            <a:ext cx="2895600" cy="2016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solidFill>
                  <a:schemeClr val="hlink"/>
                </a:solidFill>
              </a:defRPr>
            </a:lvl1pPr>
          </a:lstStyle>
          <a:p>
            <a:pPr>
              <a:defRPr/>
            </a:pPr>
            <a:r>
              <a:rPr lang="en-US" altLang="en-US" dirty="0" smtClean="0"/>
              <a:t>Community Development Department</a:t>
            </a:r>
            <a:endParaRPr lang="en-US" altLang="en-US" dirty="0"/>
          </a:p>
        </p:txBody>
      </p:sp>
      <p:sp>
        <p:nvSpPr>
          <p:cNvPr id="11" name="Rectangle 6"/>
          <p:cNvSpPr>
            <a:spLocks noGrp="1" noChangeArrowheads="1"/>
          </p:cNvSpPr>
          <p:nvPr>
            <p:ph type="sldNum" sz="quarter" idx="12"/>
          </p:nvPr>
        </p:nvSpPr>
        <p:spPr bwMode="auto">
          <a:xfrm>
            <a:off x="6553200" y="6503988"/>
            <a:ext cx="2133600" cy="2016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hlink"/>
                </a:solidFill>
              </a:defRPr>
            </a:lvl1pPr>
          </a:lstStyle>
          <a:p>
            <a:pPr>
              <a:defRPr/>
            </a:pPr>
            <a:fld id="{E60176E5-3316-4C76-AB97-D86ABA8392E2}" type="slidenum">
              <a:rPr lang="en-US" altLang="en-US"/>
              <a:pPr>
                <a:defRPr/>
              </a:pPr>
              <a:t>‹#›</a:t>
            </a:fld>
            <a:endParaRPr lang="en-US" altLang="en-US" dirty="0"/>
          </a:p>
        </p:txBody>
      </p:sp>
    </p:spTree>
    <p:extLst>
      <p:ext uri="{BB962C8B-B14F-4D97-AF65-F5344CB8AC3E}">
        <p14:creationId xmlns:p14="http://schemas.microsoft.com/office/powerpoint/2010/main" val="740131708"/>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41293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098526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836422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4533811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603727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38499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13149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729259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93058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967879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endParaRPr lang="en-US" altLang="en-US" dirty="0" smtClean="0"/>
          </a:p>
        </p:txBody>
      </p:sp>
      <p:sp>
        <p:nvSpPr>
          <p:cNvPr id="1027" name="Rectangle 10"/>
          <p:cNvSpPr>
            <a:spLocks noChangeArrowheads="1"/>
          </p:cNvSpPr>
          <p:nvPr/>
        </p:nvSpPr>
        <p:spPr bwMode="auto">
          <a:xfrm>
            <a:off x="457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endParaRPr lang="en-US" altLang="en-US" sz="1000" dirty="0" smtClean="0">
              <a:solidFill>
                <a:schemeClr val="hlink"/>
              </a:solidFill>
            </a:endParaRPr>
          </a:p>
        </p:txBody>
      </p:sp>
      <p:sp>
        <p:nvSpPr>
          <p:cNvPr id="1028" name="Rectangle 11"/>
          <p:cNvSpPr>
            <a:spLocks noChangeArrowheads="1"/>
          </p:cNvSpPr>
          <p:nvPr/>
        </p:nvSpPr>
        <p:spPr bwMode="auto">
          <a:xfrm>
            <a:off x="3124200" y="6503988"/>
            <a:ext cx="2895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en-US" altLang="en-US" sz="1000" dirty="0" smtClean="0">
                <a:solidFill>
                  <a:schemeClr val="hlink"/>
                </a:solidFill>
              </a:rPr>
              <a:t>Community Development</a:t>
            </a:r>
            <a:r>
              <a:rPr lang="en-US" altLang="en-US" sz="1000" baseline="0" dirty="0" smtClean="0">
                <a:solidFill>
                  <a:schemeClr val="hlink"/>
                </a:solidFill>
              </a:rPr>
              <a:t> Department</a:t>
            </a:r>
            <a:endParaRPr lang="en-US" altLang="en-US" sz="1000" dirty="0" smtClean="0">
              <a:solidFill>
                <a:schemeClr val="hlink"/>
              </a:solidFill>
            </a:endParaRPr>
          </a:p>
        </p:txBody>
      </p:sp>
      <p:sp>
        <p:nvSpPr>
          <p:cNvPr id="1029" name="Rectangle 12"/>
          <p:cNvSpPr>
            <a:spLocks noChangeArrowheads="1"/>
          </p:cNvSpPr>
          <p:nvPr/>
        </p:nvSpPr>
        <p:spPr bwMode="auto">
          <a:xfrm>
            <a:off x="6553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defRPr/>
            </a:pPr>
            <a:fld id="{06B75E2A-8686-45CA-92F1-3E368DD46D15}" type="slidenum">
              <a:rPr lang="en-US" altLang="en-US" sz="1000" smtClean="0">
                <a:solidFill>
                  <a:schemeClr val="hlink"/>
                </a:solidFill>
              </a:rPr>
              <a:pPr algn="r" eaLnBrk="1" hangingPunct="1">
                <a:defRPr/>
              </a:pPr>
              <a:t>‹#›</a:t>
            </a:fld>
            <a:endParaRPr lang="en-US" altLang="en-US" sz="1000" dirty="0" smtClean="0">
              <a:solidFill>
                <a:schemeClr val="hlink"/>
              </a:solidFill>
            </a:endParaRPr>
          </a:p>
        </p:txBody>
      </p:sp>
      <p:sp>
        <p:nvSpPr>
          <p:cNvPr id="1030" name="Rectangle 7"/>
          <p:cNvSpPr>
            <a:spLocks noChangeArrowheads="1"/>
          </p:cNvSpPr>
          <p:nvPr userDrawn="1"/>
        </p:nvSpPr>
        <p:spPr bwMode="auto">
          <a:xfrm>
            <a:off x="0" y="1143000"/>
            <a:ext cx="9140825" cy="228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endParaRPr lang="en-US" altLang="en-US" dirty="0" smtClean="0"/>
          </a:p>
        </p:txBody>
      </p:sp>
      <p:pic>
        <p:nvPicPr>
          <p:cNvPr id="1031" name="Picture 8" descr="tan_waves"/>
          <p:cNvPicPr>
            <a:picLocks noChangeAspect="1" noChangeArrowheads="1"/>
          </p:cNvPicPr>
          <p:nvPr userDrawn="1"/>
        </p:nvPicPr>
        <p:blipFill>
          <a:blip r:embed="rId13">
            <a:extLst>
              <a:ext uri="{28A0092B-C50C-407E-A947-70E740481C1C}">
                <a14:useLocalDpi xmlns:a14="http://schemas.microsoft.com/office/drawing/2010/main" val="0"/>
              </a:ext>
            </a:extLst>
          </a:blip>
          <a:srcRect b="35602"/>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34" name="Picture 15" descr="CWL_icon"/>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258763"/>
            <a:ext cx="655638"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Calibri" pitchFamily="34" charset="0"/>
        </a:defRPr>
      </a:lvl2pPr>
      <a:lvl3pPr algn="l" rtl="0" eaLnBrk="0" fontAlgn="base" hangingPunct="0">
        <a:spcBef>
          <a:spcPct val="0"/>
        </a:spcBef>
        <a:spcAft>
          <a:spcPct val="0"/>
        </a:spcAft>
        <a:defRPr sz="2400">
          <a:solidFill>
            <a:schemeClr val="bg1"/>
          </a:solidFill>
          <a:latin typeface="Calibri" pitchFamily="34" charset="0"/>
        </a:defRPr>
      </a:lvl3pPr>
      <a:lvl4pPr algn="l" rtl="0" eaLnBrk="0" fontAlgn="base" hangingPunct="0">
        <a:spcBef>
          <a:spcPct val="0"/>
        </a:spcBef>
        <a:spcAft>
          <a:spcPct val="0"/>
        </a:spcAft>
        <a:defRPr sz="2400">
          <a:solidFill>
            <a:schemeClr val="bg1"/>
          </a:solidFill>
          <a:latin typeface="Calibri" pitchFamily="34" charset="0"/>
        </a:defRPr>
      </a:lvl4pPr>
      <a:lvl5pPr algn="l" rtl="0" eaLnBrk="0" fontAlgn="base" hangingPunct="0">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p:titleStyle>
    <p:bodyStyle>
      <a:lvl1pPr marL="342900" indent="-342900" algn="l" rtl="0" eaLnBrk="0" fontAlgn="base" hangingPunct="0">
        <a:lnSpc>
          <a:spcPct val="125000"/>
        </a:lnSpc>
        <a:spcBef>
          <a:spcPct val="0"/>
        </a:spcBef>
        <a:spcAft>
          <a:spcPct val="50000"/>
        </a:spcAft>
        <a:buBlip>
          <a:blip r:embed="rId15"/>
        </a:buBlip>
        <a:defRPr>
          <a:solidFill>
            <a:schemeClr val="tx1"/>
          </a:solidFill>
          <a:latin typeface="+mn-lt"/>
          <a:ea typeface="+mn-ea"/>
          <a:cs typeface="+mn-cs"/>
        </a:defRPr>
      </a:lvl1pPr>
      <a:lvl2pPr marL="742950" indent="-285750" algn="l" rtl="0" eaLnBrk="0" fontAlgn="base" hangingPunct="0">
        <a:lnSpc>
          <a:spcPct val="125000"/>
        </a:lnSpc>
        <a:spcBef>
          <a:spcPct val="0"/>
        </a:spcBef>
        <a:spcAft>
          <a:spcPct val="50000"/>
        </a:spcAft>
        <a:buChar char="–"/>
        <a:defRPr sz="1400">
          <a:solidFill>
            <a:schemeClr val="tx1"/>
          </a:solidFill>
          <a:latin typeface="+mn-lt"/>
        </a:defRPr>
      </a:lvl2pPr>
      <a:lvl3pPr marL="1143000" indent="-228600" algn="l" rtl="0" eaLnBrk="0" fontAlgn="base" hangingPunct="0">
        <a:lnSpc>
          <a:spcPct val="125000"/>
        </a:lnSpc>
        <a:spcBef>
          <a:spcPct val="10000"/>
        </a:spcBef>
        <a:spcAft>
          <a:spcPct val="25000"/>
        </a:spcAft>
        <a:buChar char="•"/>
        <a:defRPr sz="1400" i="1">
          <a:solidFill>
            <a:schemeClr val="tx1"/>
          </a:solidFill>
          <a:latin typeface="Cambria" pitchFamily="18" charset="0"/>
        </a:defRPr>
      </a:lvl3pPr>
      <a:lvl4pPr marL="1600200" indent="-228600" algn="l" rtl="0" eaLnBrk="0" fontAlgn="base" hangingPunct="0">
        <a:lnSpc>
          <a:spcPct val="125000"/>
        </a:lnSpc>
        <a:spcBef>
          <a:spcPct val="10000"/>
        </a:spcBef>
        <a:spcAft>
          <a:spcPct val="25000"/>
        </a:spcAft>
        <a:buChar char="–"/>
        <a:defRPr sz="1400">
          <a:solidFill>
            <a:schemeClr val="tx1"/>
          </a:solidFill>
          <a:latin typeface="+mn-lt"/>
        </a:defRPr>
      </a:lvl4pPr>
      <a:lvl5pPr marL="2057400" indent="-228600" algn="l" rtl="0" eaLnBrk="0" fontAlgn="base" hangingPunct="0">
        <a:lnSpc>
          <a:spcPct val="125000"/>
        </a:lnSpc>
        <a:spcBef>
          <a:spcPct val="10000"/>
        </a:spcBef>
        <a:spcAft>
          <a:spcPct val="25000"/>
        </a:spcAft>
        <a:buChar char="»"/>
        <a:defRPr sz="1400">
          <a:solidFill>
            <a:schemeClr val="tx1"/>
          </a:solidFill>
          <a:latin typeface="+mn-lt"/>
        </a:defRPr>
      </a:lvl5pPr>
      <a:lvl6pPr marL="2514600" indent="-228600" algn="l" rtl="0" fontAlgn="base">
        <a:lnSpc>
          <a:spcPct val="125000"/>
        </a:lnSpc>
        <a:spcBef>
          <a:spcPct val="10000"/>
        </a:spcBef>
        <a:spcAft>
          <a:spcPct val="25000"/>
        </a:spcAft>
        <a:buChar char="»"/>
        <a:defRPr sz="1400">
          <a:solidFill>
            <a:schemeClr val="tx1"/>
          </a:solidFill>
          <a:latin typeface="+mn-lt"/>
        </a:defRPr>
      </a:lvl6pPr>
      <a:lvl7pPr marL="2971800" indent="-228600" algn="l" rtl="0" fontAlgn="base">
        <a:lnSpc>
          <a:spcPct val="125000"/>
        </a:lnSpc>
        <a:spcBef>
          <a:spcPct val="10000"/>
        </a:spcBef>
        <a:spcAft>
          <a:spcPct val="25000"/>
        </a:spcAft>
        <a:buChar char="»"/>
        <a:defRPr sz="1400">
          <a:solidFill>
            <a:schemeClr val="tx1"/>
          </a:solidFill>
          <a:latin typeface="+mn-lt"/>
        </a:defRPr>
      </a:lvl7pPr>
      <a:lvl8pPr marL="3429000" indent="-228600" algn="l" rtl="0" fontAlgn="base">
        <a:lnSpc>
          <a:spcPct val="125000"/>
        </a:lnSpc>
        <a:spcBef>
          <a:spcPct val="10000"/>
        </a:spcBef>
        <a:spcAft>
          <a:spcPct val="25000"/>
        </a:spcAft>
        <a:buChar char="»"/>
        <a:defRPr sz="1400">
          <a:solidFill>
            <a:schemeClr val="tx1"/>
          </a:solidFill>
          <a:latin typeface="+mn-lt"/>
        </a:defRPr>
      </a:lvl8pPr>
      <a:lvl9pPr marL="3886200" indent="-228600" algn="l" rtl="0" fontAlgn="base">
        <a:lnSpc>
          <a:spcPct val="125000"/>
        </a:lnSpc>
        <a:spcBef>
          <a:spcPct val="1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smtClean="0"/>
              <a:t>HRB Meeting June 9, 2015</a:t>
            </a:r>
          </a:p>
        </p:txBody>
      </p:sp>
      <p:sp>
        <p:nvSpPr>
          <p:cNvPr id="3075" name="Rectangle 3"/>
          <p:cNvSpPr>
            <a:spLocks noGrp="1" noChangeArrowheads="1"/>
          </p:cNvSpPr>
          <p:nvPr>
            <p:ph type="subTitle" idx="1"/>
          </p:nvPr>
        </p:nvSpPr>
        <p:spPr>
          <a:xfrm>
            <a:off x="2895600" y="4343400"/>
            <a:ext cx="5715000" cy="838200"/>
          </a:xfrm>
        </p:spPr>
        <p:txBody>
          <a:bodyPr/>
          <a:lstStyle/>
          <a:p>
            <a:pPr eaLnBrk="1" hangingPunct="1"/>
            <a:r>
              <a:rPr lang="en-US" altLang="en-US" dirty="0" smtClean="0"/>
              <a:t>City Council Remand of AP 14-02/ZC 14-02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304800"/>
            <a:ext cx="8229600" cy="1143000"/>
          </a:xfrm>
        </p:spPr>
        <p:txBody>
          <a:bodyPr/>
          <a:lstStyle/>
          <a:p>
            <a:r>
              <a:rPr lang="en-US" altLang="en-US" dirty="0" smtClean="0"/>
              <a:t>Issue Number 2 </a:t>
            </a:r>
            <a:r>
              <a:rPr lang="en-US" altLang="en-US" dirty="0" smtClean="0"/>
              <a:t>on Remand for DR-14-02</a:t>
            </a:r>
          </a:p>
        </p:txBody>
      </p:sp>
      <p:sp>
        <p:nvSpPr>
          <p:cNvPr id="6147" name="Content Placeholder 2"/>
          <p:cNvSpPr>
            <a:spLocks noGrp="1"/>
          </p:cNvSpPr>
          <p:nvPr>
            <p:ph idx="1"/>
          </p:nvPr>
        </p:nvSpPr>
        <p:spPr/>
        <p:txBody>
          <a:bodyPr/>
          <a:lstStyle/>
          <a:p>
            <a:r>
              <a:rPr lang="en-US" altLang="en-US" b="1" dirty="0" smtClean="0"/>
              <a:t>The </a:t>
            </a:r>
            <a:r>
              <a:rPr lang="en-US" altLang="en-US" b="1" dirty="0"/>
              <a:t>C</a:t>
            </a:r>
            <a:r>
              <a:rPr lang="en-US" altLang="en-US" b="1" dirty="0" smtClean="0"/>
              <a:t>ondition of Approval for the Rear </a:t>
            </a:r>
            <a:r>
              <a:rPr lang="en-US" altLang="en-US" b="1" dirty="0"/>
              <a:t>D</a:t>
            </a:r>
            <a:r>
              <a:rPr lang="en-US" altLang="en-US" b="1" dirty="0" smtClean="0"/>
              <a:t>ormer</a:t>
            </a:r>
          </a:p>
          <a:p>
            <a:pPr lvl="1"/>
            <a:r>
              <a:rPr lang="en-US" altLang="en-US" dirty="0" smtClean="0"/>
              <a:t>The Historic </a:t>
            </a:r>
            <a:r>
              <a:rPr lang="en-US" altLang="en-US" dirty="0"/>
              <a:t>D</a:t>
            </a:r>
            <a:r>
              <a:rPr lang="en-US" altLang="en-US" dirty="0" smtClean="0"/>
              <a:t>esign </a:t>
            </a:r>
            <a:r>
              <a:rPr lang="en-US" altLang="en-US" dirty="0"/>
              <a:t>R</a:t>
            </a:r>
            <a:r>
              <a:rPr lang="en-US" altLang="en-US" dirty="0" smtClean="0"/>
              <a:t>eview specific to a reconsideration of the addition to the rear dormer that extends the existing rear dormer to the north and is flush with the side elevation.</a:t>
            </a:r>
          </a:p>
          <a:p>
            <a:r>
              <a:rPr lang="en-US" altLang="en-US" b="1" dirty="0" smtClean="0"/>
              <a:t>The Denial of the Garage Replacement  </a:t>
            </a:r>
          </a:p>
          <a:p>
            <a:pPr lvl="1"/>
            <a:r>
              <a:rPr lang="en-US" altLang="en-US" dirty="0" smtClean="0"/>
              <a:t>The issue related to Design Review considers the applicant’s request to replace the existing contributing garage (468 square feet) with a larger structure (910 square feet).  </a:t>
            </a:r>
          </a:p>
          <a:p>
            <a:pPr lvl="1"/>
            <a:r>
              <a:rPr lang="en-US" altLang="en-US" b="1" dirty="0" smtClean="0"/>
              <a:t>The applicant should clarify their intentions to address the garage denial with this process or remove </a:t>
            </a:r>
            <a:r>
              <a:rPr lang="en-US" altLang="en-US" b="1" dirty="0" smtClean="0"/>
              <a:t>the </a:t>
            </a:r>
            <a:r>
              <a:rPr lang="en-US" altLang="en-US" b="1" dirty="0" smtClean="0"/>
              <a:t>garage </a:t>
            </a:r>
            <a:r>
              <a:rPr lang="en-US" altLang="en-US" b="1" dirty="0" smtClean="0"/>
              <a:t>request </a:t>
            </a:r>
            <a:r>
              <a:rPr lang="en-US" altLang="en-US" b="1" dirty="0" smtClean="0"/>
              <a:t>from further consideration</a:t>
            </a:r>
            <a:r>
              <a:rPr lang="en-US" altLang="en-US" dirty="0" smtClean="0"/>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Summary of 2014 Decision for Design Review</a:t>
            </a:r>
          </a:p>
        </p:txBody>
      </p:sp>
      <p:sp>
        <p:nvSpPr>
          <p:cNvPr id="8195" name="Content Placeholder 2"/>
          <p:cNvSpPr>
            <a:spLocks noGrp="1"/>
          </p:cNvSpPr>
          <p:nvPr>
            <p:ph idx="1"/>
          </p:nvPr>
        </p:nvSpPr>
        <p:spPr/>
        <p:txBody>
          <a:bodyPr/>
          <a:lstStyle/>
          <a:p>
            <a:r>
              <a:rPr lang="en-US" altLang="en-US" b="1" dirty="0" smtClean="0"/>
              <a:t>Rear Dormer Addition - </a:t>
            </a:r>
            <a:r>
              <a:rPr lang="en-US" altLang="en-US" dirty="0" smtClean="0"/>
              <a:t>The addition to the rear dormer as proposed is flush with the side elevation and cannot be clearly identified as an addition, is not constructed in a way that is easily reversible, and is not subordinate to the original structure.  The criteria can be met if the proposed dormer is set back from the side elevation a distance equal to the set back of the dormer on the southeast elevation.  This is addressed in Condition of Approval 2.</a:t>
            </a:r>
          </a:p>
          <a:p>
            <a:pPr lvl="1"/>
            <a:r>
              <a:rPr lang="en-US" altLang="en-US" dirty="0" smtClean="0"/>
              <a:t>The following slides identify the criteria that were met with the addition of Criteria 2.</a:t>
            </a:r>
          </a:p>
          <a:p>
            <a:pPr marL="0" indent="0">
              <a:buNone/>
            </a:pPr>
            <a:endParaRPr lang="en-US" alt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Rear Dormer</a:t>
            </a:r>
          </a:p>
        </p:txBody>
      </p:sp>
      <p:pic>
        <p:nvPicPr>
          <p:cNvPr id="9219" name="Content Placeholder 5" descr="P:\Development Review\Pre-Applications\Pre-Apps 2013\10.03.2013\Photos 1344 14th\2013-09-19 13.21.52.jpg"/>
          <p:cNvPicPr>
            <a:picLocks noGrp="1"/>
          </p:cNvPicPr>
          <p:nvPr>
            <p:ph sz="half" idx="1"/>
          </p:nvPr>
        </p:nvPicPr>
        <p:blipFill>
          <a:blip r:embed="rId2">
            <a:extLst>
              <a:ext uri="{28A0092B-C50C-407E-A947-70E740481C1C}">
                <a14:useLocalDpi xmlns:a14="http://schemas.microsoft.com/office/drawing/2010/main" val="0"/>
              </a:ext>
            </a:extLst>
          </a:blip>
          <a:srcRect r="19556"/>
          <a:stretch>
            <a:fillRect/>
          </a:stretch>
        </p:blipFill>
        <p:spPr>
          <a:xfrm>
            <a:off x="685800" y="1981200"/>
            <a:ext cx="3505200" cy="2946400"/>
          </a:xfrm>
        </p:spPr>
      </p:pic>
      <p:pic>
        <p:nvPicPr>
          <p:cNvPr id="9220" name="Content Placeholder 6" descr="P:\Development Review\Pre-Applications\Pre-Apps 2013\10.03.2013\Photos 1344 14th\2013-09-19 13.21.43.jpg"/>
          <p:cNvPicPr>
            <a:picLocks noGrp="1"/>
          </p:cNvPicPr>
          <p:nvPr>
            <p:ph sz="half" idx="2"/>
          </p:nvPr>
        </p:nvPicPr>
        <p:blipFill>
          <a:blip r:embed="rId3">
            <a:extLst>
              <a:ext uri="{28A0092B-C50C-407E-A947-70E740481C1C}">
                <a14:useLocalDpi xmlns:a14="http://schemas.microsoft.com/office/drawing/2010/main" val="0"/>
              </a:ext>
            </a:extLst>
          </a:blip>
          <a:srcRect r="20003"/>
          <a:stretch>
            <a:fillRect/>
          </a:stretch>
        </p:blipFill>
        <p:spPr>
          <a:xfrm>
            <a:off x="4343400" y="1981200"/>
            <a:ext cx="3748088" cy="2946400"/>
          </a:xfrm>
        </p:spPr>
      </p:pic>
      <p:sp>
        <p:nvSpPr>
          <p:cNvPr id="9221" name="Oval 8"/>
          <p:cNvSpPr>
            <a:spLocks noChangeArrowheads="1"/>
          </p:cNvSpPr>
          <p:nvPr/>
        </p:nvSpPr>
        <p:spPr bwMode="auto">
          <a:xfrm>
            <a:off x="6705600" y="3124200"/>
            <a:ext cx="609600" cy="1600200"/>
          </a:xfrm>
          <a:prstGeom prst="ellipse">
            <a:avLst/>
          </a:prstGeom>
          <a:noFill/>
          <a:ln w="38100"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lnSpc>
                <a:spcPct val="125000"/>
              </a:lnSpc>
              <a:spcAft>
                <a:spcPct val="50000"/>
              </a:spcAft>
              <a:buBlip>
                <a:blip r:embed="rId4"/>
              </a:buBlip>
              <a:defRPr>
                <a:solidFill>
                  <a:schemeClr val="tx1"/>
                </a:solidFill>
                <a:latin typeface="Calibri" pitchFamily="34" charset="0"/>
              </a:defRPr>
            </a:lvl1pPr>
            <a:lvl2pPr marL="742950" indent="-285750" eaLnBrk="0" hangingPunct="0">
              <a:lnSpc>
                <a:spcPct val="125000"/>
              </a:lnSpc>
              <a:spcAft>
                <a:spcPct val="50000"/>
              </a:spcAft>
              <a:buChar char="–"/>
              <a:defRPr sz="1400">
                <a:solidFill>
                  <a:schemeClr val="tx1"/>
                </a:solidFill>
                <a:latin typeface="Calibri" pitchFamily="34" charset="0"/>
              </a:defRPr>
            </a:lvl2pPr>
            <a:lvl3pPr marL="1143000" indent="-228600" eaLnBrk="0" hangingPunct="0">
              <a:lnSpc>
                <a:spcPct val="125000"/>
              </a:lnSpc>
              <a:spcBef>
                <a:spcPct val="10000"/>
              </a:spcBef>
              <a:spcAft>
                <a:spcPct val="25000"/>
              </a:spcAft>
              <a:buChar char="•"/>
              <a:defRPr sz="1400" i="1">
                <a:solidFill>
                  <a:schemeClr val="tx1"/>
                </a:solidFill>
                <a:latin typeface="Cambria" pitchFamily="18" charset="0"/>
              </a:defRPr>
            </a:lvl3pPr>
            <a:lvl4pPr marL="1600200" indent="-228600" eaLnBrk="0" hangingPunct="0">
              <a:lnSpc>
                <a:spcPct val="125000"/>
              </a:lnSpc>
              <a:spcBef>
                <a:spcPct val="10000"/>
              </a:spcBef>
              <a:spcAft>
                <a:spcPct val="25000"/>
              </a:spcAft>
              <a:buChar char="–"/>
              <a:defRPr sz="1400">
                <a:solidFill>
                  <a:schemeClr val="tx1"/>
                </a:solidFill>
                <a:latin typeface="Calibri" pitchFamily="34" charset="0"/>
              </a:defRPr>
            </a:lvl4pPr>
            <a:lvl5pPr marL="2057400" indent="-228600" eaLnBrk="0" hangingPunct="0">
              <a:lnSpc>
                <a:spcPct val="125000"/>
              </a:lnSpc>
              <a:spcBef>
                <a:spcPct val="10000"/>
              </a:spcBef>
              <a:spcAft>
                <a:spcPct val="25000"/>
              </a:spcAft>
              <a:buChar char="»"/>
              <a:defRPr sz="1400">
                <a:solidFill>
                  <a:schemeClr val="tx1"/>
                </a:solidFill>
                <a:latin typeface="Calibri" pitchFamily="34" charset="0"/>
              </a:defRPr>
            </a:lvl5pPr>
            <a:lvl6pPr marL="2514600" indent="-228600" eaLnBrk="0" fontAlgn="base" hangingPunct="0">
              <a:lnSpc>
                <a:spcPct val="125000"/>
              </a:lnSpc>
              <a:spcBef>
                <a:spcPct val="10000"/>
              </a:spcBef>
              <a:spcAft>
                <a:spcPct val="25000"/>
              </a:spcAft>
              <a:buChar char="»"/>
              <a:defRPr sz="1400">
                <a:solidFill>
                  <a:schemeClr val="tx1"/>
                </a:solidFill>
                <a:latin typeface="Calibri" pitchFamily="34" charset="0"/>
              </a:defRPr>
            </a:lvl6pPr>
            <a:lvl7pPr marL="2971800" indent="-228600" eaLnBrk="0" fontAlgn="base" hangingPunct="0">
              <a:lnSpc>
                <a:spcPct val="125000"/>
              </a:lnSpc>
              <a:spcBef>
                <a:spcPct val="10000"/>
              </a:spcBef>
              <a:spcAft>
                <a:spcPct val="25000"/>
              </a:spcAft>
              <a:buChar char="»"/>
              <a:defRPr sz="1400">
                <a:solidFill>
                  <a:schemeClr val="tx1"/>
                </a:solidFill>
                <a:latin typeface="Calibri" pitchFamily="34" charset="0"/>
              </a:defRPr>
            </a:lvl7pPr>
            <a:lvl8pPr marL="3429000" indent="-228600" eaLnBrk="0" fontAlgn="base" hangingPunct="0">
              <a:lnSpc>
                <a:spcPct val="125000"/>
              </a:lnSpc>
              <a:spcBef>
                <a:spcPct val="10000"/>
              </a:spcBef>
              <a:spcAft>
                <a:spcPct val="25000"/>
              </a:spcAft>
              <a:buChar char="»"/>
              <a:defRPr sz="1400">
                <a:solidFill>
                  <a:schemeClr val="tx1"/>
                </a:solidFill>
                <a:latin typeface="Calibri" pitchFamily="34" charset="0"/>
              </a:defRPr>
            </a:lvl8pPr>
            <a:lvl9pPr marL="3886200" indent="-228600" eaLnBrk="0" fontAlgn="base" hangingPunct="0">
              <a:lnSpc>
                <a:spcPct val="125000"/>
              </a:lnSpc>
              <a:spcBef>
                <a:spcPct val="10000"/>
              </a:spcBef>
              <a:spcAft>
                <a:spcPct val="25000"/>
              </a:spcAft>
              <a:buChar char="»"/>
              <a:defRPr sz="1400">
                <a:solidFill>
                  <a:schemeClr val="tx1"/>
                </a:solidFill>
                <a:latin typeface="Calibri" pitchFamily="34" charset="0"/>
              </a:defRPr>
            </a:lvl9pPr>
          </a:lstStyle>
          <a:p>
            <a:pPr eaLnBrk="1" hangingPunct="1">
              <a:lnSpc>
                <a:spcPct val="100000"/>
              </a:lnSpc>
              <a:spcAft>
                <a:spcPct val="0"/>
              </a:spcAft>
              <a:buFontTx/>
              <a:buNone/>
            </a:pPr>
            <a:endParaRPr lang="en-US" alt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Criteria Conditioned for </a:t>
            </a:r>
            <a:r>
              <a:rPr lang="en-US" altLang="en-US" dirty="0" smtClean="0"/>
              <a:t>Design Review</a:t>
            </a:r>
          </a:p>
        </p:txBody>
      </p:sp>
      <p:sp>
        <p:nvSpPr>
          <p:cNvPr id="8195" name="Content Placeholder 2"/>
          <p:cNvSpPr>
            <a:spLocks noGrp="1"/>
          </p:cNvSpPr>
          <p:nvPr>
            <p:ph idx="1"/>
          </p:nvPr>
        </p:nvSpPr>
        <p:spPr/>
        <p:txBody>
          <a:bodyPr/>
          <a:lstStyle/>
          <a:p>
            <a:r>
              <a:rPr lang="en-US" altLang="en-US" b="1" dirty="0" smtClean="0"/>
              <a:t>Rear Dormer Addition</a:t>
            </a:r>
            <a:r>
              <a:rPr lang="en-US" altLang="en-US" dirty="0" smtClean="0"/>
              <a:t>  </a:t>
            </a:r>
          </a:p>
          <a:p>
            <a:pPr lvl="1"/>
            <a:r>
              <a:rPr lang="en-US" altLang="en-US" dirty="0" smtClean="0"/>
              <a:t>25.060 DESIGN STANDARDS APPLICABLE TO HISTORIC RESOURCES  These standards are intended to preserve the features that made the resources eligible for historic designation                                        A. Standards for alterations and additions. This section applies to historic reviews for alteration of and additions to designated historic resources:</a:t>
            </a:r>
          </a:p>
          <a:p>
            <a:pPr lvl="1"/>
            <a:r>
              <a:rPr lang="en-US" altLang="en-US" dirty="0" smtClean="0"/>
              <a:t>1.    Retention of original construction.  . . .The original construction shall be maintained or restored to the greatest extent practicable.  . . .Stylistic features of original construction that shall be preserved include, but are not limited to: other primary structural elements, spatial relationships that characterize the property, </a:t>
            </a:r>
          </a:p>
          <a:p>
            <a:pPr lvl="2"/>
            <a:r>
              <a:rPr lang="en-US" altLang="en-US" dirty="0" smtClean="0"/>
              <a:t>See Finding 2</a:t>
            </a:r>
          </a:p>
          <a:p>
            <a:pPr lvl="1"/>
            <a:r>
              <a:rPr lang="en-US" altLang="en-US" dirty="0" smtClean="0"/>
              <a:t>3.    Time period consistency. Buildings shall be recognizable as a physical record of their time and place. Alterations which have no historical basis or which seek to create a false sense of historical development are not allowed.</a:t>
            </a:r>
          </a:p>
          <a:p>
            <a:pPr lvl="2"/>
            <a:r>
              <a:rPr lang="en-US" altLang="en-US" dirty="0" smtClean="0"/>
              <a:t>See Finding 4</a:t>
            </a:r>
          </a:p>
          <a:p>
            <a:pPr lvl="1"/>
            <a:endParaRPr lang="en-US" altLang="en-US" dirty="0" smtClean="0"/>
          </a:p>
        </p:txBody>
      </p:sp>
    </p:spTree>
    <p:extLst>
      <p:ext uri="{BB962C8B-B14F-4D97-AF65-F5344CB8AC3E}">
        <p14:creationId xmlns:p14="http://schemas.microsoft.com/office/powerpoint/2010/main" val="202545357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Criteria Conditioned for </a:t>
            </a:r>
            <a:r>
              <a:rPr lang="en-US" altLang="en-US" dirty="0" smtClean="0"/>
              <a:t>Design Review</a:t>
            </a:r>
          </a:p>
        </p:txBody>
      </p:sp>
      <p:sp>
        <p:nvSpPr>
          <p:cNvPr id="8195" name="Content Placeholder 2"/>
          <p:cNvSpPr>
            <a:spLocks noGrp="1"/>
          </p:cNvSpPr>
          <p:nvPr>
            <p:ph idx="1"/>
          </p:nvPr>
        </p:nvSpPr>
        <p:spPr/>
        <p:txBody>
          <a:bodyPr/>
          <a:lstStyle/>
          <a:p>
            <a:r>
              <a:rPr lang="en-US" altLang="en-US" b="1" dirty="0" smtClean="0"/>
              <a:t>Rear Dormer Addition</a:t>
            </a:r>
            <a:r>
              <a:rPr lang="en-US" altLang="en-US" dirty="0" smtClean="0"/>
              <a:t>  </a:t>
            </a:r>
          </a:p>
          <a:p>
            <a:pPr lvl="1">
              <a:lnSpc>
                <a:spcPct val="100000"/>
              </a:lnSpc>
            </a:pPr>
            <a:r>
              <a:rPr lang="en-US" altLang="en-US" dirty="0" smtClean="0"/>
              <a:t>5.    Differentiate old from new. Alterations and additions shall be differentiated from the original buildings and shall be compatible with the historic materials, features, size, scale, proportion, and massing to protect the integrity of the property.</a:t>
            </a:r>
          </a:p>
          <a:p>
            <a:pPr lvl="2">
              <a:lnSpc>
                <a:spcPct val="100000"/>
              </a:lnSpc>
            </a:pPr>
            <a:r>
              <a:rPr lang="en-US" altLang="en-US" dirty="0" smtClean="0"/>
              <a:t>See Finding  6</a:t>
            </a:r>
            <a:endParaRPr lang="en-US" altLang="en-US" dirty="0"/>
          </a:p>
          <a:p>
            <a:pPr lvl="1">
              <a:lnSpc>
                <a:spcPct val="100000"/>
              </a:lnSpc>
            </a:pPr>
            <a:r>
              <a:rPr lang="en-US" altLang="en-US" dirty="0" smtClean="0"/>
              <a:t>6.    Reversibility. Additions and alterations shall be undertaken in such a manner that, if removed in the future, the essential form and integrity of the historic property and its context would be unimpaired.</a:t>
            </a:r>
          </a:p>
          <a:p>
            <a:pPr lvl="2">
              <a:lnSpc>
                <a:spcPct val="100000"/>
              </a:lnSpc>
            </a:pPr>
            <a:r>
              <a:rPr lang="en-US" altLang="en-US" dirty="0" smtClean="0"/>
              <a:t>See Finding 7</a:t>
            </a:r>
          </a:p>
          <a:p>
            <a:pPr lvl="1">
              <a:lnSpc>
                <a:spcPct val="100000"/>
              </a:lnSpc>
            </a:pPr>
            <a:r>
              <a:rPr lang="en-US" altLang="en-US" dirty="0" smtClean="0"/>
              <a:t>7.    Building additions. Building additions shall be subordinate to the original building, smaller in scale, and attached to the rear or set back along the side. Features of building additions, including the proportions of window and door openings, shall be consistent with those of the existing building. Dimensional and other requirements in the underlying zone, as applicable, shall apply.</a:t>
            </a:r>
          </a:p>
          <a:p>
            <a:pPr lvl="2">
              <a:lnSpc>
                <a:spcPct val="100000"/>
              </a:lnSpc>
            </a:pPr>
            <a:r>
              <a:rPr lang="en-US" altLang="en-US" dirty="0" smtClean="0"/>
              <a:t>See Finding 8</a:t>
            </a:r>
          </a:p>
        </p:txBody>
      </p:sp>
    </p:spTree>
    <p:extLst>
      <p:ext uri="{BB962C8B-B14F-4D97-AF65-F5344CB8AC3E}">
        <p14:creationId xmlns:p14="http://schemas.microsoft.com/office/powerpoint/2010/main" val="110392420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Criteria Conditioned for </a:t>
            </a:r>
            <a:r>
              <a:rPr lang="en-US" altLang="en-US" dirty="0" smtClean="0"/>
              <a:t>Design Review</a:t>
            </a:r>
          </a:p>
        </p:txBody>
      </p:sp>
      <p:sp>
        <p:nvSpPr>
          <p:cNvPr id="8195" name="Content Placeholder 2"/>
          <p:cNvSpPr>
            <a:spLocks noGrp="1"/>
          </p:cNvSpPr>
          <p:nvPr>
            <p:ph idx="1"/>
          </p:nvPr>
        </p:nvSpPr>
        <p:spPr/>
        <p:txBody>
          <a:bodyPr/>
          <a:lstStyle/>
          <a:p>
            <a:r>
              <a:rPr lang="en-US" altLang="en-US" b="1" dirty="0" smtClean="0"/>
              <a:t>Rear Dormer Addition</a:t>
            </a:r>
            <a:r>
              <a:rPr lang="en-US" altLang="en-US" dirty="0" smtClean="0"/>
              <a:t>  </a:t>
            </a:r>
          </a:p>
          <a:p>
            <a:pPr lvl="1"/>
            <a:r>
              <a:rPr lang="en-US" altLang="en-US" dirty="0" smtClean="0"/>
              <a:t>11.    New exterior walls and siding. Wood siding or shingles shall be used unless the applicant demonstrates that an alternative material has a texture and finish typically used on similar style buildings of the era, or the era the building style references. Vinyl or other materials that do not match those that were typically used on similar style buildings of the era, or the era the building style references, are not permitted.</a:t>
            </a:r>
          </a:p>
          <a:p>
            <a:pPr lvl="2"/>
            <a:r>
              <a:rPr lang="en-US" altLang="en-US" dirty="0" smtClean="0"/>
              <a:t>See Finding  12</a:t>
            </a:r>
            <a:endParaRPr lang="en-US" altLang="en-US" dirty="0"/>
          </a:p>
        </p:txBody>
      </p:sp>
    </p:spTree>
    <p:extLst>
      <p:ext uri="{BB962C8B-B14F-4D97-AF65-F5344CB8AC3E}">
        <p14:creationId xmlns:p14="http://schemas.microsoft.com/office/powerpoint/2010/main" val="39240108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Criteria Conditioned for </a:t>
            </a:r>
            <a:r>
              <a:rPr lang="en-US" altLang="en-US" dirty="0" smtClean="0"/>
              <a:t>Design Review</a:t>
            </a:r>
          </a:p>
        </p:txBody>
      </p:sp>
      <p:sp>
        <p:nvSpPr>
          <p:cNvPr id="8195" name="Content Placeholder 2"/>
          <p:cNvSpPr>
            <a:spLocks noGrp="1"/>
          </p:cNvSpPr>
          <p:nvPr>
            <p:ph idx="1"/>
          </p:nvPr>
        </p:nvSpPr>
        <p:spPr/>
        <p:txBody>
          <a:bodyPr/>
          <a:lstStyle/>
          <a:p>
            <a:r>
              <a:rPr lang="en-US" altLang="en-US" b="1" dirty="0" smtClean="0"/>
              <a:t>Rear Dormer Addition</a:t>
            </a:r>
            <a:r>
              <a:rPr lang="en-US" altLang="en-US" dirty="0" smtClean="0"/>
              <a:t>  </a:t>
            </a:r>
          </a:p>
          <a:p>
            <a:pPr lvl="1"/>
            <a:r>
              <a:rPr lang="en-US" altLang="en-US" dirty="0" smtClean="0"/>
              <a:t>25.060 DESIGN STANDARDS APPLICABLE TO HISTORIC RESOURCES  These standards are intended to preserve the features that made the resources eligible for historic designation  A. Standards for alterations and additions. This section applies to historic reviews for alteration of and additions to designated historic resources:</a:t>
            </a:r>
          </a:p>
          <a:p>
            <a:pPr lvl="1"/>
            <a:r>
              <a:rPr lang="en-US" altLang="en-US" dirty="0" smtClean="0"/>
              <a:t>6.    Reversibility. Additions and alterations shall be undertaken in such a manner that, if removed in the future, the essential form and integrity of the historic property and its context would be unimpaired.</a:t>
            </a:r>
          </a:p>
          <a:p>
            <a:r>
              <a:rPr lang="en-US" altLang="en-US" dirty="0" smtClean="0"/>
              <a:t>The addition to the rear dormer is not proposed in a way that is easily reversible nor is the essential and original form of the structure easily identifiable.  Staff finds that the criterion can be met if the proposed dormer is set back from the side elevation a distance equal to the set back of the dormer on the southeast elevation. </a:t>
            </a:r>
          </a:p>
        </p:txBody>
      </p:sp>
    </p:spTree>
    <p:extLst>
      <p:ext uri="{BB962C8B-B14F-4D97-AF65-F5344CB8AC3E}">
        <p14:creationId xmlns:p14="http://schemas.microsoft.com/office/powerpoint/2010/main" val="200404875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Decision Making Process </a:t>
            </a:r>
          </a:p>
        </p:txBody>
      </p:sp>
      <p:sp>
        <p:nvSpPr>
          <p:cNvPr id="10243" name="Content Placeholder 2"/>
          <p:cNvSpPr>
            <a:spLocks noGrp="1"/>
          </p:cNvSpPr>
          <p:nvPr>
            <p:ph idx="1"/>
          </p:nvPr>
        </p:nvSpPr>
        <p:spPr/>
        <p:txBody>
          <a:bodyPr/>
          <a:lstStyle/>
          <a:p>
            <a:r>
              <a:rPr lang="en-US" altLang="en-US" b="1" dirty="0" smtClean="0"/>
              <a:t>Questions or Clarifications</a:t>
            </a:r>
          </a:p>
          <a:p>
            <a:pPr lvl="1"/>
            <a:r>
              <a:rPr lang="en-US" altLang="en-US" dirty="0" smtClean="0"/>
              <a:t>Process/Previous Decision</a:t>
            </a:r>
          </a:p>
          <a:p>
            <a:r>
              <a:rPr lang="en-US" altLang="en-US" b="1" dirty="0" smtClean="0"/>
              <a:t>Discussion and Reconsideration of DR-14-02 Remand</a:t>
            </a:r>
          </a:p>
          <a:p>
            <a:pPr lvl="1"/>
            <a:r>
              <a:rPr lang="en-US" altLang="en-US" dirty="0" smtClean="0"/>
              <a:t>Focus on Findings, Criteria, and Conditions of Approval</a:t>
            </a:r>
          </a:p>
          <a:p>
            <a:r>
              <a:rPr lang="en-US" altLang="en-US" b="1" dirty="0" smtClean="0"/>
              <a:t>Make a Final </a:t>
            </a:r>
            <a:r>
              <a:rPr lang="en-US" altLang="en-US" b="1" dirty="0" smtClean="0"/>
              <a:t>Decision</a:t>
            </a:r>
          </a:p>
          <a:p>
            <a:pPr lvl="1"/>
            <a:r>
              <a:rPr lang="en-US" altLang="en-US" dirty="0" smtClean="0"/>
              <a:t>Approve the Design Review subject to existing conditions of approval</a:t>
            </a:r>
          </a:p>
          <a:p>
            <a:pPr lvl="1"/>
            <a:r>
              <a:rPr lang="en-US" altLang="en-US" dirty="0" smtClean="0"/>
              <a:t>Approve the Design Review subject to modified conditions of approval</a:t>
            </a:r>
          </a:p>
          <a:p>
            <a:pPr lvl="1"/>
            <a:r>
              <a:rPr lang="en-US" altLang="en-US" dirty="0" smtClean="0"/>
              <a:t>Deny the Design Review.</a:t>
            </a:r>
            <a:endParaRPr lang="en-US" altLang="en-US" dirty="0" smtClean="0"/>
          </a:p>
          <a:p>
            <a:pPr marL="457200" lvl="1" indent="0">
              <a:buNone/>
            </a:pPr>
            <a:endParaRPr lang="en-US" altLang="en-US" dirty="0" smtClean="0"/>
          </a:p>
        </p:txBody>
      </p:sp>
    </p:spTree>
    <p:extLst>
      <p:ext uri="{BB962C8B-B14F-4D97-AF65-F5344CB8AC3E}">
        <p14:creationId xmlns:p14="http://schemas.microsoft.com/office/powerpoint/2010/main" val="17660676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Purpose of Meeting</a:t>
            </a:r>
          </a:p>
        </p:txBody>
      </p:sp>
      <p:sp>
        <p:nvSpPr>
          <p:cNvPr id="5123" name="Content Placeholder 2"/>
          <p:cNvSpPr>
            <a:spLocks noGrp="1"/>
          </p:cNvSpPr>
          <p:nvPr>
            <p:ph idx="1"/>
          </p:nvPr>
        </p:nvSpPr>
        <p:spPr/>
        <p:txBody>
          <a:bodyPr/>
          <a:lstStyle/>
          <a:p>
            <a:r>
              <a:rPr lang="en-US" altLang="en-US" b="1" dirty="0" smtClean="0"/>
              <a:t>Hold Public Hearing to consider appeal and remand of ZC-14-02. </a:t>
            </a:r>
          </a:p>
          <a:p>
            <a:pPr lvl="1"/>
            <a:r>
              <a:rPr lang="en-US" altLang="en-US" dirty="0" smtClean="0"/>
              <a:t>Denial of Removal of 1344 14</a:t>
            </a:r>
            <a:r>
              <a:rPr lang="en-US" altLang="en-US" baseline="30000" dirty="0" smtClean="0"/>
              <a:t>th</a:t>
            </a:r>
            <a:r>
              <a:rPr lang="en-US" altLang="en-US" dirty="0" smtClean="0"/>
              <a:t> Street from Historic District Overlay Zone</a:t>
            </a:r>
          </a:p>
          <a:p>
            <a:r>
              <a:rPr lang="en-US" altLang="en-US" b="1" dirty="0" smtClean="0"/>
              <a:t>Hold Public Hearing to consider appeal and remand of DR-14-02.</a:t>
            </a:r>
          </a:p>
          <a:p>
            <a:pPr lvl="1"/>
            <a:r>
              <a:rPr lang="en-US" altLang="en-US" dirty="0" smtClean="0"/>
              <a:t>Approval of Rear Dormer Addition, with Conditions</a:t>
            </a:r>
          </a:p>
          <a:p>
            <a:pPr lvl="1"/>
            <a:r>
              <a:rPr lang="en-US" altLang="en-US" dirty="0" smtClean="0"/>
              <a:t>Denial of Garage Replacement</a:t>
            </a:r>
          </a:p>
          <a:p>
            <a:pPr marL="0" indent="0">
              <a:buNone/>
            </a:pPr>
            <a:endParaRPr lang="en-US" alt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History of 1344 14</a:t>
            </a:r>
            <a:r>
              <a:rPr lang="en-US" altLang="en-US" baseline="30000" dirty="0" smtClean="0"/>
              <a:t>th</a:t>
            </a:r>
            <a:r>
              <a:rPr lang="en-US" altLang="en-US" dirty="0" smtClean="0"/>
              <a:t> Street Applications</a:t>
            </a:r>
          </a:p>
        </p:txBody>
      </p:sp>
      <p:sp>
        <p:nvSpPr>
          <p:cNvPr id="4099" name="Content Placeholder 2"/>
          <p:cNvSpPr>
            <a:spLocks noGrp="1"/>
          </p:cNvSpPr>
          <p:nvPr>
            <p:ph idx="1"/>
          </p:nvPr>
        </p:nvSpPr>
        <p:spPr/>
        <p:txBody>
          <a:bodyPr/>
          <a:lstStyle/>
          <a:p>
            <a:r>
              <a:rPr lang="en-US" altLang="en-US" b="1" dirty="0" smtClean="0"/>
              <a:t>The 2014 application included two requests:</a:t>
            </a:r>
          </a:p>
          <a:p>
            <a:pPr lvl="1"/>
            <a:r>
              <a:rPr lang="en-US" altLang="en-US" dirty="0" smtClean="0"/>
              <a:t>ZC-14-02 Removal of the Historic District </a:t>
            </a:r>
            <a:r>
              <a:rPr lang="en-US" altLang="en-US" dirty="0"/>
              <a:t>O</a:t>
            </a:r>
            <a:r>
              <a:rPr lang="en-US" altLang="en-US" dirty="0" smtClean="0"/>
              <a:t>verlay </a:t>
            </a:r>
            <a:r>
              <a:rPr lang="en-US" altLang="en-US" dirty="0"/>
              <a:t>Z</a:t>
            </a:r>
            <a:r>
              <a:rPr lang="en-US" altLang="en-US" dirty="0" smtClean="0"/>
              <a:t>one, and</a:t>
            </a:r>
          </a:p>
          <a:p>
            <a:pPr lvl="1"/>
            <a:r>
              <a:rPr lang="en-US" altLang="en-US" dirty="0" smtClean="0"/>
              <a:t>DR-14-02 Design </a:t>
            </a:r>
            <a:r>
              <a:rPr lang="en-US" altLang="en-US" dirty="0"/>
              <a:t>R</a:t>
            </a:r>
            <a:r>
              <a:rPr lang="en-US" altLang="en-US" dirty="0" smtClean="0"/>
              <a:t>eview for Porch </a:t>
            </a:r>
            <a:r>
              <a:rPr lang="en-US" altLang="en-US" dirty="0"/>
              <a:t>A</a:t>
            </a:r>
            <a:r>
              <a:rPr lang="en-US" altLang="en-US" dirty="0" smtClean="0"/>
              <a:t>ddition, Addition to a Rear </a:t>
            </a:r>
            <a:r>
              <a:rPr lang="en-US" altLang="en-US" dirty="0"/>
              <a:t>D</a:t>
            </a:r>
            <a:r>
              <a:rPr lang="en-US" altLang="en-US" dirty="0" smtClean="0"/>
              <a:t>ormer, Window </a:t>
            </a:r>
            <a:r>
              <a:rPr lang="en-US" altLang="en-US" dirty="0"/>
              <a:t>R</a:t>
            </a:r>
            <a:r>
              <a:rPr lang="en-US" altLang="en-US" dirty="0" smtClean="0"/>
              <a:t>eplacement, and Garage </a:t>
            </a:r>
            <a:r>
              <a:rPr lang="en-US" altLang="en-US" dirty="0"/>
              <a:t>R</a:t>
            </a:r>
            <a:r>
              <a:rPr lang="en-US" altLang="en-US" dirty="0" smtClean="0"/>
              <a:t>eplacement.</a:t>
            </a:r>
          </a:p>
          <a:p>
            <a:r>
              <a:rPr lang="en-US" altLang="en-US" b="1" dirty="0" smtClean="0"/>
              <a:t>On October 21, 2014, the HRB held a public hearing:</a:t>
            </a:r>
          </a:p>
          <a:p>
            <a:pPr lvl="1"/>
            <a:r>
              <a:rPr lang="en-US" altLang="en-US" dirty="0" smtClean="0"/>
              <a:t>Recommend the City Council deny ZC-14-02 Removal of the Historic </a:t>
            </a:r>
            <a:r>
              <a:rPr lang="en-US" altLang="en-US" dirty="0"/>
              <a:t>D</a:t>
            </a:r>
            <a:r>
              <a:rPr lang="en-US" altLang="en-US" dirty="0" smtClean="0"/>
              <a:t>istrict </a:t>
            </a:r>
            <a:r>
              <a:rPr lang="en-US" altLang="en-US" dirty="0"/>
              <a:t>O</a:t>
            </a:r>
            <a:r>
              <a:rPr lang="en-US" altLang="en-US" dirty="0" smtClean="0"/>
              <a:t>verlay </a:t>
            </a:r>
            <a:r>
              <a:rPr lang="en-US" altLang="en-US" dirty="0"/>
              <a:t>Z</a:t>
            </a:r>
            <a:r>
              <a:rPr lang="en-US" altLang="en-US" dirty="0" smtClean="0"/>
              <a:t>one</a:t>
            </a:r>
          </a:p>
          <a:p>
            <a:pPr lvl="1"/>
            <a:r>
              <a:rPr lang="en-US" altLang="en-US" dirty="0" smtClean="0"/>
              <a:t>Completed the Design Review DR-14-02 </a:t>
            </a:r>
          </a:p>
          <a:p>
            <a:pPr lvl="2"/>
            <a:r>
              <a:rPr lang="en-US" altLang="en-US" dirty="0" smtClean="0"/>
              <a:t>Approved the Window </a:t>
            </a:r>
            <a:r>
              <a:rPr lang="en-US" altLang="en-US" dirty="0"/>
              <a:t>R</a:t>
            </a:r>
            <a:r>
              <a:rPr lang="en-US" altLang="en-US" dirty="0" smtClean="0"/>
              <a:t>eplacement and Porch </a:t>
            </a:r>
            <a:r>
              <a:rPr lang="en-US" altLang="en-US" dirty="0"/>
              <a:t>A</a:t>
            </a:r>
            <a:r>
              <a:rPr lang="en-US" altLang="en-US" dirty="0" smtClean="0"/>
              <a:t>ddition</a:t>
            </a:r>
          </a:p>
          <a:p>
            <a:pPr lvl="2"/>
            <a:r>
              <a:rPr lang="en-US" altLang="en-US" dirty="0" smtClean="0"/>
              <a:t>Approved Addition to a Rear </a:t>
            </a:r>
            <a:r>
              <a:rPr lang="en-US" altLang="en-US" dirty="0"/>
              <a:t>D</a:t>
            </a:r>
            <a:r>
              <a:rPr lang="en-US" altLang="en-US" dirty="0" smtClean="0"/>
              <a:t>ormer, with Conditions</a:t>
            </a:r>
          </a:p>
          <a:p>
            <a:pPr lvl="2"/>
            <a:r>
              <a:rPr lang="en-US" altLang="en-US" dirty="0" smtClean="0"/>
              <a:t>Denied the Garage </a:t>
            </a:r>
            <a:r>
              <a:rPr lang="en-US" altLang="en-US" dirty="0"/>
              <a:t>R</a:t>
            </a:r>
            <a:r>
              <a:rPr lang="en-US" altLang="en-US" dirty="0" smtClean="0"/>
              <a:t>eplacement.</a:t>
            </a:r>
          </a:p>
          <a:p>
            <a:r>
              <a:rPr lang="en-US" altLang="en-US" b="1" dirty="0" smtClean="0"/>
              <a:t>The decisions were appealed to City Council and remanded to the HRB, at the appellants request, for reconsideration.</a:t>
            </a:r>
          </a:p>
          <a:p>
            <a:pPr lvl="1"/>
            <a:endParaRPr lang="en-US" alt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304800"/>
            <a:ext cx="8229600" cy="1143000"/>
          </a:xfrm>
        </p:spPr>
        <p:txBody>
          <a:bodyPr/>
          <a:lstStyle/>
          <a:p>
            <a:r>
              <a:rPr lang="en-US" altLang="en-US" dirty="0" smtClean="0"/>
              <a:t>Issue Number 1 on </a:t>
            </a:r>
            <a:r>
              <a:rPr lang="en-US" altLang="en-US" dirty="0" smtClean="0"/>
              <a:t>Remand for ZC-14-02</a:t>
            </a:r>
          </a:p>
        </p:txBody>
      </p:sp>
      <p:sp>
        <p:nvSpPr>
          <p:cNvPr id="6147" name="Content Placeholder 2"/>
          <p:cNvSpPr>
            <a:spLocks noGrp="1"/>
          </p:cNvSpPr>
          <p:nvPr>
            <p:ph idx="1"/>
          </p:nvPr>
        </p:nvSpPr>
        <p:spPr/>
        <p:txBody>
          <a:bodyPr/>
          <a:lstStyle/>
          <a:p>
            <a:r>
              <a:rPr lang="en-US" altLang="en-US" b="1" dirty="0" smtClean="0"/>
              <a:t>Removal of 1344 14</a:t>
            </a:r>
            <a:r>
              <a:rPr lang="en-US" altLang="en-US" b="1" baseline="30000" dirty="0" smtClean="0"/>
              <a:t>th</a:t>
            </a:r>
            <a:r>
              <a:rPr lang="en-US" altLang="en-US" b="1" dirty="0" smtClean="0"/>
              <a:t> Street Property from the Historic </a:t>
            </a:r>
            <a:r>
              <a:rPr lang="en-US" altLang="en-US" b="1" dirty="0"/>
              <a:t>D</a:t>
            </a:r>
            <a:r>
              <a:rPr lang="en-US" altLang="en-US" b="1" dirty="0" smtClean="0"/>
              <a:t>istrict </a:t>
            </a:r>
            <a:r>
              <a:rPr lang="en-US" altLang="en-US" b="1" dirty="0"/>
              <a:t>O</a:t>
            </a:r>
            <a:r>
              <a:rPr lang="en-US" altLang="en-US" b="1" dirty="0" smtClean="0"/>
              <a:t>verlay Zone  </a:t>
            </a:r>
          </a:p>
          <a:p>
            <a:pPr lvl="1"/>
            <a:r>
              <a:rPr lang="en-US" altLang="en-US" dirty="0"/>
              <a:t>P</a:t>
            </a:r>
            <a:r>
              <a:rPr lang="en-US" altLang="en-US" dirty="0" smtClean="0"/>
              <a:t>roperty is within the Willamette Historic District</a:t>
            </a:r>
          </a:p>
          <a:p>
            <a:pPr lvl="1"/>
            <a:r>
              <a:rPr lang="en-US" altLang="en-US" dirty="0" smtClean="0"/>
              <a:t>Property is not included in the National Register Willamette Historic District</a:t>
            </a:r>
          </a:p>
        </p:txBody>
      </p:sp>
    </p:spTree>
    <p:extLst>
      <p:ext uri="{BB962C8B-B14F-4D97-AF65-F5344CB8AC3E}">
        <p14:creationId xmlns:p14="http://schemas.microsoft.com/office/powerpoint/2010/main" val="4969904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Background Information on Historic District</a:t>
            </a:r>
            <a:endParaRPr lang="en-US" altLang="en-US" dirty="0" smtClean="0"/>
          </a:p>
        </p:txBody>
      </p:sp>
      <p:sp>
        <p:nvSpPr>
          <p:cNvPr id="7171" name="Content Placeholder 2"/>
          <p:cNvSpPr>
            <a:spLocks noGrp="1"/>
          </p:cNvSpPr>
          <p:nvPr>
            <p:ph idx="1"/>
          </p:nvPr>
        </p:nvSpPr>
        <p:spPr/>
        <p:txBody>
          <a:bodyPr/>
          <a:lstStyle/>
          <a:p>
            <a:r>
              <a:rPr lang="en-US" altLang="en-US" dirty="0" smtClean="0"/>
              <a:t>June 11, 1980 revised the City’s Comprehensive plan in part to designate old town as a historic district (included 14</a:t>
            </a:r>
            <a:r>
              <a:rPr lang="en-US" altLang="en-US" baseline="30000" dirty="0" smtClean="0"/>
              <a:t>th</a:t>
            </a:r>
            <a:r>
              <a:rPr lang="en-US" altLang="en-US" dirty="0" smtClean="0"/>
              <a:t> Street)</a:t>
            </a:r>
          </a:p>
          <a:p>
            <a:r>
              <a:rPr lang="en-US" altLang="en-US" dirty="0" smtClean="0"/>
              <a:t>December 14, 1983 - A </a:t>
            </a:r>
            <a:r>
              <a:rPr lang="en-US" altLang="en-US" dirty="0"/>
              <a:t>new Community Development Code was adopted that included the Willamette Historic District</a:t>
            </a:r>
            <a:r>
              <a:rPr lang="en-US" altLang="en-US" dirty="0" smtClean="0"/>
              <a:t>.</a:t>
            </a:r>
          </a:p>
          <a:p>
            <a:r>
              <a:rPr lang="en-US" altLang="en-US" dirty="0" smtClean="0"/>
              <a:t>May 31, 1984 – the West Linn Comprehensive Plan and implementing ordinances were acknowledged by the Land Conservation and Development District</a:t>
            </a:r>
          </a:p>
          <a:p>
            <a:r>
              <a:rPr lang="en-US" altLang="en-US" dirty="0" smtClean="0"/>
              <a:t>November 14, 1984 Willamette Historic District Task Force was created</a:t>
            </a:r>
          </a:p>
          <a:p>
            <a:endParaRPr lang="en-US" alt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Background Information on Historic District</a:t>
            </a:r>
            <a:endParaRPr lang="en-US" altLang="en-US" dirty="0" smtClean="0"/>
          </a:p>
        </p:txBody>
      </p:sp>
      <p:sp>
        <p:nvSpPr>
          <p:cNvPr id="7171" name="Content Placeholder 2"/>
          <p:cNvSpPr>
            <a:spLocks noGrp="1"/>
          </p:cNvSpPr>
          <p:nvPr>
            <p:ph idx="1"/>
          </p:nvPr>
        </p:nvSpPr>
        <p:spPr/>
        <p:txBody>
          <a:bodyPr/>
          <a:lstStyle/>
          <a:p>
            <a:r>
              <a:rPr lang="en-US" altLang="en-US" dirty="0"/>
              <a:t>September 24, 1985 – updated the inventories related to the Willamette Historic District</a:t>
            </a:r>
          </a:p>
          <a:p>
            <a:r>
              <a:rPr lang="en-US" altLang="en-US" dirty="0"/>
              <a:t>June 11, 1986 – Updated the Comprehensive Plan relating to the Willamette Historic </a:t>
            </a:r>
            <a:r>
              <a:rPr lang="en-US" altLang="en-US" dirty="0" smtClean="0"/>
              <a:t>District</a:t>
            </a:r>
            <a:endParaRPr lang="en-US" altLang="en-US" dirty="0" smtClean="0"/>
          </a:p>
          <a:p>
            <a:r>
              <a:rPr lang="en-US" altLang="en-US" dirty="0" smtClean="0"/>
              <a:t>July 15, 2013 - Amended the Zoning Map, Repealed and Replaced Chapter 25 (Historic District)</a:t>
            </a:r>
            <a:endParaRPr lang="en-US" altLang="en-US" dirty="0" smtClean="0"/>
          </a:p>
        </p:txBody>
      </p:sp>
    </p:spTree>
    <p:extLst>
      <p:ext uri="{BB962C8B-B14F-4D97-AF65-F5344CB8AC3E}">
        <p14:creationId xmlns:p14="http://schemas.microsoft.com/office/powerpoint/2010/main" val="42113407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Criteria for Removal </a:t>
            </a:r>
            <a:r>
              <a:rPr lang="en-US" altLang="en-US" dirty="0" smtClean="0"/>
              <a:t>from District</a:t>
            </a:r>
          </a:p>
        </p:txBody>
      </p:sp>
      <p:sp>
        <p:nvSpPr>
          <p:cNvPr id="7171" name="Content Placeholder 2"/>
          <p:cNvSpPr>
            <a:spLocks noGrp="1"/>
          </p:cNvSpPr>
          <p:nvPr>
            <p:ph idx="1"/>
          </p:nvPr>
        </p:nvSpPr>
        <p:spPr/>
        <p:txBody>
          <a:bodyPr/>
          <a:lstStyle/>
          <a:p>
            <a:r>
              <a:rPr lang="en-US" altLang="en-US" dirty="0" smtClean="0"/>
              <a:t>The criteria for removal under 25.100(B)  the applicant must demonstrate that  </a:t>
            </a:r>
          </a:p>
          <a:p>
            <a:pPr lvl="1"/>
            <a:r>
              <a:rPr lang="en-US" altLang="en-US" dirty="0" smtClean="0"/>
              <a:t>1) the property owner at the time the property was included in the City’s historic district objected, and </a:t>
            </a:r>
          </a:p>
          <a:p>
            <a:pPr lvl="1"/>
            <a:r>
              <a:rPr lang="en-US" altLang="en-US" dirty="0" smtClean="0"/>
              <a:t>2) the property was included in the district over the objection of the property owner.</a:t>
            </a:r>
          </a:p>
          <a:p>
            <a:r>
              <a:rPr lang="en-US" altLang="en-US" dirty="0" smtClean="0"/>
              <a:t>ORS 197.772(3) A local government shall allow a property owner to remove from the property a historic property designation that was imposed on the property by the local government</a:t>
            </a:r>
            <a:r>
              <a:rPr lang="en-US" altLang="en-US" dirty="0" smtClean="0"/>
              <a:t>.</a:t>
            </a:r>
            <a:endParaRPr lang="en-US" altLang="en-US" dirty="0" smtClean="0"/>
          </a:p>
        </p:txBody>
      </p:sp>
    </p:spTree>
    <p:extLst>
      <p:ext uri="{BB962C8B-B14F-4D97-AF65-F5344CB8AC3E}">
        <p14:creationId xmlns:p14="http://schemas.microsoft.com/office/powerpoint/2010/main" val="20189756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Criteria for </a:t>
            </a:r>
            <a:r>
              <a:rPr lang="en-US" altLang="en-US" dirty="0" smtClean="0"/>
              <a:t>Removal from District</a:t>
            </a:r>
          </a:p>
        </p:txBody>
      </p:sp>
      <p:sp>
        <p:nvSpPr>
          <p:cNvPr id="7171" name="Content Placeholder 2"/>
          <p:cNvSpPr>
            <a:spLocks noGrp="1"/>
          </p:cNvSpPr>
          <p:nvPr>
            <p:ph idx="1"/>
          </p:nvPr>
        </p:nvSpPr>
        <p:spPr/>
        <p:txBody>
          <a:bodyPr/>
          <a:lstStyle/>
          <a:p>
            <a:r>
              <a:rPr lang="en-US" altLang="en-US" dirty="0" smtClean="0"/>
              <a:t>CDC 105.050 (A) </a:t>
            </a:r>
            <a:r>
              <a:rPr lang="en-US" altLang="en-US" b="1" i="1" dirty="0" smtClean="0"/>
              <a:t>Consideration of factors</a:t>
            </a:r>
            <a:r>
              <a:rPr lang="en-US" altLang="en-US" dirty="0" smtClean="0"/>
              <a:t>, (B) </a:t>
            </a:r>
            <a:r>
              <a:rPr lang="en-US" altLang="en-US" b="1" i="1" dirty="0" smtClean="0"/>
              <a:t>Change in neighborhood or mistake or inconsistency</a:t>
            </a:r>
            <a:r>
              <a:rPr lang="en-US" altLang="en-US" dirty="0" smtClean="0"/>
              <a:t>, or (C)</a:t>
            </a:r>
            <a:r>
              <a:rPr lang="en-US" altLang="en-US" b="1" i="1" dirty="0" smtClean="0"/>
              <a:t> Conformance with criteria, need for change and change will not adversely affect the health, safety or welfare</a:t>
            </a:r>
            <a:r>
              <a:rPr lang="en-US" altLang="en-US" dirty="0" smtClean="0"/>
              <a:t>.  </a:t>
            </a:r>
          </a:p>
          <a:p>
            <a:r>
              <a:rPr lang="en-US" altLang="en-US" dirty="0" smtClean="0"/>
              <a:t>The applicant has not provided evidence that the proposed removal of the Property from the historic district overlay zone is due to a proof or change in the community or neighborhood, or that there is evidence of a mistake or inconsistency.  In addition, it is not supported in the relevant Comprehensive Plan policies, nor is there a public need for removal of the designation</a:t>
            </a:r>
            <a:r>
              <a:rPr lang="en-US" altLang="en-US" dirty="0" smtClean="0"/>
              <a:t>.</a:t>
            </a:r>
            <a:endParaRPr lang="en-US" altLang="en-US" dirty="0" smtClean="0"/>
          </a:p>
        </p:txBody>
      </p:sp>
    </p:spTree>
    <p:extLst>
      <p:ext uri="{BB962C8B-B14F-4D97-AF65-F5344CB8AC3E}">
        <p14:creationId xmlns:p14="http://schemas.microsoft.com/office/powerpoint/2010/main" val="320955525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Decision Making Process </a:t>
            </a:r>
          </a:p>
        </p:txBody>
      </p:sp>
      <p:sp>
        <p:nvSpPr>
          <p:cNvPr id="10243" name="Content Placeholder 2"/>
          <p:cNvSpPr>
            <a:spLocks noGrp="1"/>
          </p:cNvSpPr>
          <p:nvPr>
            <p:ph idx="1"/>
          </p:nvPr>
        </p:nvSpPr>
        <p:spPr/>
        <p:txBody>
          <a:bodyPr/>
          <a:lstStyle/>
          <a:p>
            <a:r>
              <a:rPr lang="en-US" altLang="en-US" b="1" dirty="0" smtClean="0"/>
              <a:t>Questions or Clarifications</a:t>
            </a:r>
          </a:p>
          <a:p>
            <a:pPr lvl="1"/>
            <a:r>
              <a:rPr lang="en-US" altLang="en-US" dirty="0" smtClean="0"/>
              <a:t>Process/Previous Decision</a:t>
            </a:r>
          </a:p>
          <a:p>
            <a:r>
              <a:rPr lang="en-US" altLang="en-US" b="1" dirty="0" smtClean="0"/>
              <a:t>Discussion and Reconsideration of ZC-14-02 Remand</a:t>
            </a:r>
          </a:p>
          <a:p>
            <a:pPr lvl="1"/>
            <a:r>
              <a:rPr lang="en-US" altLang="en-US" dirty="0" smtClean="0"/>
              <a:t>Focus on Findings and Criteria</a:t>
            </a:r>
          </a:p>
          <a:p>
            <a:r>
              <a:rPr lang="en-US" altLang="en-US" b="1" dirty="0" smtClean="0"/>
              <a:t>Make a Final Decision</a:t>
            </a:r>
          </a:p>
          <a:p>
            <a:pPr lvl="1"/>
            <a:r>
              <a:rPr lang="en-US" altLang="en-US" dirty="0" smtClean="0"/>
              <a:t>Recommendation to  City Council to Approve the Removal </a:t>
            </a:r>
            <a:r>
              <a:rPr lang="en-US" altLang="en-US" dirty="0" smtClean="0"/>
              <a:t>of 1344 14</a:t>
            </a:r>
            <a:r>
              <a:rPr lang="en-US" altLang="en-US" baseline="30000" dirty="0" smtClean="0"/>
              <a:t>th</a:t>
            </a:r>
            <a:r>
              <a:rPr lang="en-US" altLang="en-US" dirty="0" smtClean="0"/>
              <a:t> Street Property from Historic District Overlay Zone</a:t>
            </a:r>
          </a:p>
          <a:p>
            <a:pPr lvl="1"/>
            <a:r>
              <a:rPr lang="en-US" altLang="en-US" dirty="0" smtClean="0"/>
              <a:t>Recommendation to City Council to Deny the Removal </a:t>
            </a:r>
            <a:r>
              <a:rPr lang="en-US" altLang="en-US" dirty="0" smtClean="0"/>
              <a:t>of 1344 14</a:t>
            </a:r>
            <a:r>
              <a:rPr lang="en-US" altLang="en-US" baseline="30000" dirty="0" smtClean="0"/>
              <a:t>th</a:t>
            </a:r>
            <a:r>
              <a:rPr lang="en-US" altLang="en-US" dirty="0" smtClean="0"/>
              <a:t> Street Property from Historic District Overlay Zone</a:t>
            </a:r>
          </a:p>
          <a:p>
            <a:pPr marL="457200" lvl="1" indent="0">
              <a:buNone/>
            </a:pPr>
            <a:endParaRPr lang="en-US" altLang="en-US" dirty="0" smtClean="0"/>
          </a:p>
        </p:txBody>
      </p:sp>
    </p:spTree>
    <p:extLst>
      <p:ext uri="{BB962C8B-B14F-4D97-AF65-F5344CB8AC3E}">
        <p14:creationId xmlns:p14="http://schemas.microsoft.com/office/powerpoint/2010/main" val="261991198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4073</TotalTime>
  <Words>1526</Words>
  <Application>Microsoft Office PowerPoint</Application>
  <PresentationFormat>On-screen Show (4:3)</PresentationFormat>
  <Paragraphs>98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HRB Meeting June 9, 2015</vt:lpstr>
      <vt:lpstr>Purpose of Meeting</vt:lpstr>
      <vt:lpstr>History of 1344 14th Street Applications</vt:lpstr>
      <vt:lpstr>Issue Number 1 on Remand for ZC-14-02</vt:lpstr>
      <vt:lpstr>Background Information on Historic District</vt:lpstr>
      <vt:lpstr>Background Information on Historic District</vt:lpstr>
      <vt:lpstr>Criteria for Removal from District</vt:lpstr>
      <vt:lpstr>Criteria for Removal from District</vt:lpstr>
      <vt:lpstr>Decision Making Process </vt:lpstr>
      <vt:lpstr>Issue Number 2 on Remand for DR-14-02</vt:lpstr>
      <vt:lpstr>Summary of 2014 Decision for Design Review</vt:lpstr>
      <vt:lpstr>Rear Dormer</vt:lpstr>
      <vt:lpstr>Criteria Conditioned for Design Review</vt:lpstr>
      <vt:lpstr>Criteria Conditioned for Design Review</vt:lpstr>
      <vt:lpstr>Criteria Conditioned for Design Review</vt:lpstr>
      <vt:lpstr>Criteria Conditioned for Design Review</vt:lpstr>
      <vt:lpstr>Decision Making Process </vt:lpstr>
    </vt:vector>
  </TitlesOfParts>
  <Company>alcheme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Julie.Bonaduce</dc:creator>
  <cp:lastModifiedBy>Boyd, John</cp:lastModifiedBy>
  <cp:revision>58</cp:revision>
  <cp:lastPrinted>2015-06-09T23:58:56Z</cp:lastPrinted>
  <dcterms:created xsi:type="dcterms:W3CDTF">2008-09-02T16:02:58Z</dcterms:created>
  <dcterms:modified xsi:type="dcterms:W3CDTF">2015-06-10T00:31:45Z</dcterms:modified>
</cp:coreProperties>
</file>