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6" r:id="rId2"/>
    <p:sldId id="482" r:id="rId3"/>
    <p:sldId id="443" r:id="rId4"/>
    <p:sldId id="449" r:id="rId5"/>
    <p:sldId id="498" r:id="rId6"/>
    <p:sldId id="504" r:id="rId7"/>
    <p:sldId id="494" r:id="rId8"/>
    <p:sldId id="493" r:id="rId9"/>
    <p:sldId id="452" r:id="rId10"/>
  </p:sldIdLst>
  <p:sldSz cx="9144000" cy="6858000" type="screen4x3"/>
  <p:notesSz cx="7010400" cy="9296400"/>
  <p:defaultTextStyle>
    <a:defPPr>
      <a:defRPr lang="en-US"/>
    </a:defPPr>
    <a:lvl1pPr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1pPr>
    <a:lvl2pPr marL="4572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2pPr>
    <a:lvl3pPr marL="9144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3pPr>
    <a:lvl4pPr marL="13716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4pPr>
    <a:lvl5pPr marL="18288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5pPr>
    <a:lvl6pPr marL="2286000" algn="l" defTabSz="914400" rtl="0" eaLnBrk="1" latinLnBrk="0" hangingPunct="1">
      <a:defRPr kern="1200" baseline="-25000">
        <a:solidFill>
          <a:schemeClr val="tx1"/>
        </a:solidFill>
        <a:latin typeface="Calibri" pitchFamily="34" charset="0"/>
        <a:ea typeface="+mn-ea"/>
        <a:cs typeface="+mn-cs"/>
      </a:defRPr>
    </a:lvl6pPr>
    <a:lvl7pPr marL="2743200" algn="l" defTabSz="914400" rtl="0" eaLnBrk="1" latinLnBrk="0" hangingPunct="1">
      <a:defRPr kern="1200" baseline="-25000">
        <a:solidFill>
          <a:schemeClr val="tx1"/>
        </a:solidFill>
        <a:latin typeface="Calibri" pitchFamily="34" charset="0"/>
        <a:ea typeface="+mn-ea"/>
        <a:cs typeface="+mn-cs"/>
      </a:defRPr>
    </a:lvl7pPr>
    <a:lvl8pPr marL="3200400" algn="l" defTabSz="914400" rtl="0" eaLnBrk="1" latinLnBrk="0" hangingPunct="1">
      <a:defRPr kern="1200" baseline="-25000">
        <a:solidFill>
          <a:schemeClr val="tx1"/>
        </a:solidFill>
        <a:latin typeface="Calibri" pitchFamily="34" charset="0"/>
        <a:ea typeface="+mn-ea"/>
        <a:cs typeface="+mn-cs"/>
      </a:defRPr>
    </a:lvl8pPr>
    <a:lvl9pPr marL="3657600" algn="l" defTabSz="914400" rtl="0" eaLnBrk="1" latinLnBrk="0" hangingPunct="1">
      <a:defRPr kern="1200" baseline="-250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421" autoAdjust="0"/>
  </p:normalViewPr>
  <p:slideViewPr>
    <p:cSldViewPr>
      <p:cViewPr varScale="1">
        <p:scale>
          <a:sx n="89" d="100"/>
          <a:sy n="89" d="100"/>
        </p:scale>
        <p:origin x="10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1054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D568E94F-7C41-424F-9F28-CAAF9B4A9286}" type="slidenum">
              <a:rPr lang="en-US"/>
              <a:pPr>
                <a:defRPr/>
              </a:pPr>
              <a:t>‹#›</a:t>
            </a:fld>
            <a:endParaRPr lang="en-US" dirty="0"/>
          </a:p>
        </p:txBody>
      </p:sp>
    </p:spTree>
    <p:extLst>
      <p:ext uri="{BB962C8B-B14F-4D97-AF65-F5344CB8AC3E}">
        <p14:creationId xmlns:p14="http://schemas.microsoft.com/office/powerpoint/2010/main" val="37540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3AD13845-FD60-4AC7-A6AE-866653368213}" type="slidenum">
              <a:rPr lang="en-US"/>
              <a:pPr>
                <a:defRPr/>
              </a:pPr>
              <a:t>‹#›</a:t>
            </a:fld>
            <a:endParaRPr lang="en-US" dirty="0"/>
          </a:p>
        </p:txBody>
      </p:sp>
    </p:spTree>
    <p:extLst>
      <p:ext uri="{BB962C8B-B14F-4D97-AF65-F5344CB8AC3E}">
        <p14:creationId xmlns:p14="http://schemas.microsoft.com/office/powerpoint/2010/main" val="3209584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50EA88-A246-471D-8118-F3B0DEA361A0}"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2251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2</a:t>
            </a:fld>
            <a:endParaRPr lang="en-US" dirty="0"/>
          </a:p>
        </p:txBody>
      </p:sp>
    </p:spTree>
    <p:extLst>
      <p:ext uri="{BB962C8B-B14F-4D97-AF65-F5344CB8AC3E}">
        <p14:creationId xmlns:p14="http://schemas.microsoft.com/office/powerpoint/2010/main" val="122387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5</a:t>
            </a:fld>
            <a:endParaRPr lang="en-US" dirty="0"/>
          </a:p>
        </p:txBody>
      </p:sp>
    </p:spTree>
    <p:extLst>
      <p:ext uri="{BB962C8B-B14F-4D97-AF65-F5344CB8AC3E}">
        <p14:creationId xmlns:p14="http://schemas.microsoft.com/office/powerpoint/2010/main" val="178427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9</a:t>
            </a:fld>
            <a:endParaRPr lang="en-US" dirty="0"/>
          </a:p>
        </p:txBody>
      </p:sp>
    </p:spTree>
    <p:extLst>
      <p:ext uri="{BB962C8B-B14F-4D97-AF65-F5344CB8AC3E}">
        <p14:creationId xmlns:p14="http://schemas.microsoft.com/office/powerpoint/2010/main" val="806783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6" name="Picture 8" descr="tan_waves"/>
          <p:cNvPicPr>
            <a:picLocks noChangeAspect="1" noChangeArrowheads="1"/>
          </p:cNvPicPr>
          <p:nvPr userDrawn="1"/>
        </p:nvPicPr>
        <p:blipFill>
          <a:blip r:embed="rId2" cstate="print"/>
          <a:srcRect/>
          <a:stretch>
            <a:fillRect/>
          </a:stretch>
        </p:blipFill>
        <p:spPr bwMode="auto">
          <a:xfrm>
            <a:off x="0" y="0"/>
            <a:ext cx="9144000" cy="2590800"/>
          </a:xfrm>
          <a:prstGeom prst="rect">
            <a:avLst/>
          </a:prstGeom>
          <a:noFill/>
          <a:ln w="9525">
            <a:noFill/>
            <a:miter lim="800000"/>
            <a:headEnd/>
            <a:tailEnd/>
          </a:ln>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p:spPr>
        <p:txBody>
          <a:bodyPr/>
          <a:lstStyle/>
          <a:p>
            <a:pPr>
              <a:defRPr/>
            </a:pPr>
            <a:endParaRPr lang="en-US" dirty="0"/>
          </a:p>
        </p:txBody>
      </p:sp>
      <p:pic>
        <p:nvPicPr>
          <p:cNvPr id="8" name="Picture 15" descr="CWL_logostack"/>
          <p:cNvPicPr>
            <a:picLocks noChangeAspect="1" noChangeArrowheads="1"/>
          </p:cNvPicPr>
          <p:nvPr userDrawn="1"/>
        </p:nvPicPr>
        <p:blipFill>
          <a:blip r:embed="rId3" cstate="print"/>
          <a:srcRect/>
          <a:stretch>
            <a:fillRect/>
          </a:stretch>
        </p:blipFill>
        <p:spPr bwMode="auto">
          <a:xfrm>
            <a:off x="609600" y="2667000"/>
            <a:ext cx="1463675" cy="2590800"/>
          </a:xfrm>
          <a:prstGeom prst="rect">
            <a:avLst/>
          </a:prstGeom>
          <a:noFill/>
          <a:ln w="9525">
            <a:noFill/>
            <a:miter lim="800000"/>
            <a:headEnd/>
            <a:tailEnd/>
          </a:ln>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r>
              <a:rPr lang="en-US"/>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r>
              <a:rPr lang="en-US"/>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Aft>
                <a:spcPct val="0"/>
              </a:spcAft>
              <a:buFontTx/>
              <a:buNone/>
              <a:defRPr sz="1000" baseline="0">
                <a:solidFill>
                  <a:schemeClr val="hlink"/>
                </a:solidFill>
              </a:defRPr>
            </a:lvl1pPr>
          </a:lstStyle>
          <a:p>
            <a:pPr>
              <a:defRPr/>
            </a:pPr>
            <a:endParaRPr lang="en-US" dirty="0"/>
          </a:p>
        </p:txBody>
      </p:sp>
      <p:sp>
        <p:nvSpPr>
          <p:cNvPr id="10" name="Rectangle 5"/>
          <p:cNvSpPr>
            <a:spLocks noGrp="1" noChangeArrowheads="1"/>
          </p:cNvSpPr>
          <p:nvPr>
            <p:ph type="ftr" sz="quarter" idx="11"/>
          </p:nvPr>
        </p:nvSpPr>
        <p:spPr bwMode="auto">
          <a:xfrm>
            <a:off x="3124200" y="6503988"/>
            <a:ext cx="2895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Aft>
                <a:spcPct val="0"/>
              </a:spcAft>
              <a:buFontTx/>
              <a:buNone/>
              <a:defRPr sz="1000" baseline="0">
                <a:solidFill>
                  <a:schemeClr val="hlink"/>
                </a:solidFill>
              </a:defRPr>
            </a:lvl1pPr>
          </a:lstStyle>
          <a:p>
            <a:pPr>
              <a:defRPr/>
            </a:pPr>
            <a:r>
              <a:rPr lang="en-US" dirty="0" smtClean="0"/>
              <a:t>CDC - 09-01</a:t>
            </a:r>
            <a:endParaRPr lang="en-US" dirty="0"/>
          </a:p>
        </p:txBody>
      </p:sp>
      <p:sp>
        <p:nvSpPr>
          <p:cNvPr id="11" name="Rectangle 6"/>
          <p:cNvSpPr>
            <a:spLocks noGrp="1" noChangeArrowheads="1"/>
          </p:cNvSpPr>
          <p:nvPr>
            <p:ph type="sldNum" sz="quarter" idx="12"/>
          </p:nvPr>
        </p:nvSpPr>
        <p:spPr bwMode="auto">
          <a:xfrm>
            <a:off x="6553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Aft>
                <a:spcPct val="0"/>
              </a:spcAft>
              <a:buFontTx/>
              <a:buNone/>
              <a:defRPr sz="1000" baseline="0">
                <a:solidFill>
                  <a:schemeClr val="hlink"/>
                </a:solidFill>
              </a:defRPr>
            </a:lvl1pPr>
          </a:lstStyle>
          <a:p>
            <a:pPr>
              <a:defRPr/>
            </a:pPr>
            <a:fld id="{CFAC867B-ECD9-4705-82D4-9CF1EB65B184}"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1034" name="Rectangle 10"/>
          <p:cNvSpPr>
            <a:spLocks noChangeArrowheads="1"/>
          </p:cNvSpPr>
          <p:nvPr/>
        </p:nvSpPr>
        <p:spPr bwMode="auto">
          <a:xfrm>
            <a:off x="457200" y="6503988"/>
            <a:ext cx="2133600" cy="201612"/>
          </a:xfrm>
          <a:prstGeom prst="rect">
            <a:avLst/>
          </a:prstGeom>
          <a:noFill/>
          <a:ln w="9525">
            <a:noFill/>
            <a:miter lim="800000"/>
            <a:headEnd/>
            <a:tailEnd/>
          </a:ln>
          <a:effectLst/>
        </p:spPr>
        <p:txBody>
          <a:bodyPr/>
          <a:lstStyle/>
          <a:p>
            <a:pPr>
              <a:lnSpc>
                <a:spcPct val="100000"/>
              </a:lnSpc>
              <a:spcAft>
                <a:spcPct val="0"/>
              </a:spcAft>
              <a:buFontTx/>
              <a:buNone/>
              <a:defRPr/>
            </a:pPr>
            <a:endParaRPr lang="en-US" sz="1000" baseline="0" dirty="0">
              <a:solidFill>
                <a:schemeClr val="hlink"/>
              </a:solidFill>
            </a:endParaRPr>
          </a:p>
        </p:txBody>
      </p:sp>
      <p:sp>
        <p:nvSpPr>
          <p:cNvPr id="1035" name="Rectangle 11"/>
          <p:cNvSpPr>
            <a:spLocks noChangeArrowheads="1"/>
          </p:cNvSpPr>
          <p:nvPr/>
        </p:nvSpPr>
        <p:spPr bwMode="auto">
          <a:xfrm>
            <a:off x="3124200" y="6503988"/>
            <a:ext cx="2895600" cy="201612"/>
          </a:xfrm>
          <a:prstGeom prst="rect">
            <a:avLst/>
          </a:prstGeom>
          <a:noFill/>
          <a:ln w="9525">
            <a:noFill/>
            <a:miter lim="800000"/>
            <a:headEnd/>
            <a:tailEnd/>
          </a:ln>
          <a:effectLst/>
        </p:spPr>
        <p:txBody>
          <a:bodyPr/>
          <a:lstStyle/>
          <a:p>
            <a:pPr algn="ctr">
              <a:lnSpc>
                <a:spcPct val="100000"/>
              </a:lnSpc>
              <a:spcAft>
                <a:spcPct val="0"/>
              </a:spcAft>
              <a:buFontTx/>
              <a:buNone/>
              <a:defRPr/>
            </a:pPr>
            <a:r>
              <a:rPr lang="en-US" sz="1000" baseline="0" dirty="0">
                <a:solidFill>
                  <a:schemeClr val="hlink"/>
                </a:solidFill>
              </a:rPr>
              <a:t>Historic Review </a:t>
            </a:r>
            <a:r>
              <a:rPr lang="en-US" sz="1000" baseline="0" dirty="0" smtClean="0">
                <a:solidFill>
                  <a:schemeClr val="hlink"/>
                </a:solidFill>
              </a:rPr>
              <a:t>Board – 8/21/18</a:t>
            </a:r>
            <a:endParaRPr lang="en-US" sz="1000" baseline="0" dirty="0">
              <a:solidFill>
                <a:schemeClr val="hlink"/>
              </a:solidFill>
            </a:endParaRPr>
          </a:p>
        </p:txBody>
      </p:sp>
      <p:sp>
        <p:nvSpPr>
          <p:cNvPr id="1036" name="Rectangle 12"/>
          <p:cNvSpPr>
            <a:spLocks noChangeArrowheads="1"/>
          </p:cNvSpPr>
          <p:nvPr/>
        </p:nvSpPr>
        <p:spPr bwMode="auto">
          <a:xfrm>
            <a:off x="6553200" y="6503988"/>
            <a:ext cx="2133600" cy="201612"/>
          </a:xfrm>
          <a:prstGeom prst="rect">
            <a:avLst/>
          </a:prstGeom>
          <a:noFill/>
          <a:ln w="9525">
            <a:noFill/>
            <a:miter lim="800000"/>
            <a:headEnd/>
            <a:tailEnd/>
          </a:ln>
          <a:effectLst/>
        </p:spPr>
        <p:txBody>
          <a:bodyPr/>
          <a:lstStyle/>
          <a:p>
            <a:pPr algn="r">
              <a:lnSpc>
                <a:spcPct val="100000"/>
              </a:lnSpc>
              <a:spcAft>
                <a:spcPct val="0"/>
              </a:spcAft>
              <a:buFontTx/>
              <a:buNone/>
              <a:defRPr/>
            </a:pPr>
            <a:fld id="{A3101E57-4465-4D36-959E-2C02F9FDBE67}" type="slidenum">
              <a:rPr lang="en-US" sz="1000" baseline="0">
                <a:solidFill>
                  <a:schemeClr val="hlink"/>
                </a:solidFill>
              </a:rPr>
              <a:pPr algn="r">
                <a:lnSpc>
                  <a:spcPct val="100000"/>
                </a:lnSpc>
                <a:spcAft>
                  <a:spcPct val="0"/>
                </a:spcAft>
                <a:buFontTx/>
                <a:buNone/>
                <a:defRPr/>
              </a:pPr>
              <a:t>‹#›</a:t>
            </a:fld>
            <a:endParaRPr lang="en-US" sz="1000" baseline="0" dirty="0">
              <a:solidFill>
                <a:schemeClr val="hlink"/>
              </a:solidFill>
            </a:endParaRPr>
          </a:p>
        </p:txBody>
      </p:sp>
      <p:sp>
        <p:nvSpPr>
          <p:cNvPr id="1031" name="Rectangle 7"/>
          <p:cNvSpPr>
            <a:spLocks noChangeArrowheads="1"/>
          </p:cNvSpPr>
          <p:nvPr userDrawn="1"/>
        </p:nvSpPr>
        <p:spPr bwMode="auto">
          <a:xfrm>
            <a:off x="0" y="1143000"/>
            <a:ext cx="9140825" cy="228600"/>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2" name="Picture 8" descr="tan_waves"/>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15" descr="CWL_icon"/>
          <p:cNvPicPr>
            <a:picLocks noChangeAspect="1" noChangeArrowheads="1"/>
          </p:cNvPicPr>
          <p:nvPr userDrawn="1"/>
        </p:nvPicPr>
        <p:blipFill>
          <a:blip r:embed="rId15" cstate="print"/>
          <a:srcRect/>
          <a:stretch>
            <a:fillRect/>
          </a:stretch>
        </p:blipFill>
        <p:spPr bwMode="auto">
          <a:xfrm>
            <a:off x="8229600" y="258763"/>
            <a:ext cx="655638"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6"/>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Historic Review Board </a:t>
            </a:r>
          </a:p>
        </p:txBody>
      </p:sp>
      <p:sp>
        <p:nvSpPr>
          <p:cNvPr id="3075" name="Rectangle 3"/>
          <p:cNvSpPr>
            <a:spLocks noGrp="1" noChangeArrowheads="1"/>
          </p:cNvSpPr>
          <p:nvPr>
            <p:ph type="subTitle" idx="1"/>
          </p:nvPr>
        </p:nvSpPr>
        <p:spPr>
          <a:xfrm>
            <a:off x="2895600" y="4343400"/>
            <a:ext cx="5867400" cy="1447800"/>
          </a:xfrm>
        </p:spPr>
        <p:txBody>
          <a:bodyPr/>
          <a:lstStyle/>
          <a:p>
            <a:pPr eaLnBrk="1" hangingPunct="1"/>
            <a:r>
              <a:rPr lang="en-US" sz="2000" dirty="0" smtClean="0"/>
              <a:t>Public Hearing: DR-18-09</a:t>
            </a:r>
          </a:p>
          <a:p>
            <a:pPr eaLnBrk="1" hangingPunct="1"/>
            <a:r>
              <a:rPr lang="en-US" sz="2000" dirty="0" smtClean="0"/>
              <a:t>1748 Willamette Falls Drive</a:t>
            </a:r>
          </a:p>
          <a:p>
            <a:pPr eaLnBrk="1" hangingPunct="1"/>
            <a:r>
              <a:rPr lang="en-US" dirty="0" smtClean="0"/>
              <a:t>March 19, 2019</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Before the HRB</a:t>
            </a:r>
            <a:endParaRPr lang="en-US" dirty="0"/>
          </a:p>
        </p:txBody>
      </p:sp>
      <p:sp>
        <p:nvSpPr>
          <p:cNvPr id="3" name="Content Placeholder 2"/>
          <p:cNvSpPr>
            <a:spLocks noGrp="1"/>
          </p:cNvSpPr>
          <p:nvPr>
            <p:ph idx="1"/>
          </p:nvPr>
        </p:nvSpPr>
        <p:spPr>
          <a:xfrm>
            <a:off x="228600" y="1600201"/>
            <a:ext cx="4572000" cy="3886200"/>
          </a:xfrm>
        </p:spPr>
        <p:txBody>
          <a:bodyPr/>
          <a:lstStyle/>
          <a:p>
            <a:pPr>
              <a:lnSpc>
                <a:spcPct val="100000"/>
              </a:lnSpc>
              <a:spcAft>
                <a:spcPts val="600"/>
              </a:spcAft>
            </a:pPr>
            <a:r>
              <a:rPr lang="en-US" sz="2000" dirty="0" smtClean="0"/>
              <a:t>2017 approval after HRB recommendation on Chapter 58</a:t>
            </a:r>
          </a:p>
          <a:p>
            <a:pPr lvl="1">
              <a:lnSpc>
                <a:spcPct val="100000"/>
              </a:lnSpc>
              <a:spcAft>
                <a:spcPts val="600"/>
              </a:spcAft>
            </a:pPr>
            <a:r>
              <a:rPr lang="en-US" sz="1800" dirty="0" smtClean="0"/>
              <a:t>5,000 sq. ft. commercial mixed-use building</a:t>
            </a:r>
          </a:p>
          <a:p>
            <a:pPr>
              <a:lnSpc>
                <a:spcPct val="100000"/>
              </a:lnSpc>
              <a:spcAft>
                <a:spcPts val="600"/>
              </a:spcAft>
            </a:pPr>
            <a:r>
              <a:rPr lang="en-US" sz="2000" dirty="0" smtClean="0"/>
              <a:t>Current review limited to proposed modifications to approval</a:t>
            </a:r>
          </a:p>
          <a:p>
            <a:pPr lvl="1">
              <a:lnSpc>
                <a:spcPct val="100000"/>
              </a:lnSpc>
              <a:spcAft>
                <a:spcPts val="600"/>
              </a:spcAft>
            </a:pPr>
            <a:r>
              <a:rPr lang="en-US" sz="1800" dirty="0" smtClean="0"/>
              <a:t>Window sizes/locations</a:t>
            </a:r>
          </a:p>
          <a:p>
            <a:pPr lvl="1">
              <a:lnSpc>
                <a:spcPct val="100000"/>
              </a:lnSpc>
              <a:spcAft>
                <a:spcPts val="600"/>
              </a:spcAft>
            </a:pPr>
            <a:r>
              <a:rPr lang="en-US" sz="1800" dirty="0" smtClean="0"/>
              <a:t>Chap. 58 variance to replace wood siding with </a:t>
            </a:r>
            <a:r>
              <a:rPr lang="en-US" sz="1800" dirty="0" err="1" smtClean="0"/>
              <a:t>Hardie</a:t>
            </a:r>
            <a:r>
              <a:rPr lang="en-US" sz="1800" dirty="0" smtClean="0"/>
              <a:t>-Plank </a:t>
            </a:r>
            <a:r>
              <a:rPr lang="en-US" sz="1800" dirty="0" smtClean="0"/>
              <a:t>siding</a:t>
            </a:r>
          </a:p>
          <a:p>
            <a:pPr>
              <a:lnSpc>
                <a:spcPct val="100000"/>
              </a:lnSpc>
              <a:spcAft>
                <a:spcPts val="600"/>
              </a:spcAft>
            </a:pPr>
            <a:r>
              <a:rPr lang="en-US" sz="2000" dirty="0" smtClean="0"/>
              <a:t>Recommendation by HRB on proposed </a:t>
            </a:r>
            <a:r>
              <a:rPr lang="en-US" sz="2000" dirty="0" smtClean="0"/>
              <a:t>modifications to Planning Manager</a:t>
            </a:r>
            <a:endParaRPr lang="en-US" sz="2000" dirty="0" smtClean="0"/>
          </a:p>
        </p:txBody>
      </p:sp>
      <p:pic>
        <p:nvPicPr>
          <p:cNvPr id="4" name="Picture 3"/>
          <p:cNvPicPr>
            <a:picLocks noChangeAspect="1"/>
          </p:cNvPicPr>
          <p:nvPr/>
        </p:nvPicPr>
        <p:blipFill>
          <a:blip r:embed="rId3"/>
          <a:stretch>
            <a:fillRect/>
          </a:stretch>
        </p:blipFill>
        <p:spPr>
          <a:xfrm>
            <a:off x="3429000" y="6477000"/>
            <a:ext cx="2076450" cy="304800"/>
          </a:xfrm>
          <a:prstGeom prst="rect">
            <a:avLst/>
          </a:prstGeom>
        </p:spPr>
      </p:pic>
      <p:pic>
        <p:nvPicPr>
          <p:cNvPr id="6" name="Picture 5"/>
          <p:cNvPicPr>
            <a:picLocks noChangeAspect="1"/>
          </p:cNvPicPr>
          <p:nvPr/>
        </p:nvPicPr>
        <p:blipFill>
          <a:blip r:embed="rId4"/>
          <a:stretch>
            <a:fillRect/>
          </a:stretch>
        </p:blipFill>
        <p:spPr>
          <a:xfrm>
            <a:off x="5334000" y="1772957"/>
            <a:ext cx="3429000" cy="3448050"/>
          </a:xfrm>
          <a:prstGeom prst="rect">
            <a:avLst/>
          </a:prstGeom>
        </p:spPr>
      </p:pic>
    </p:spTree>
    <p:extLst>
      <p:ext uri="{BB962C8B-B14F-4D97-AF65-F5344CB8AC3E}">
        <p14:creationId xmlns:p14="http://schemas.microsoft.com/office/powerpoint/2010/main" val="3565217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Property Characteristics</a:t>
            </a:r>
            <a:endParaRPr lang="en-US" dirty="0"/>
          </a:p>
        </p:txBody>
      </p:sp>
      <p:sp>
        <p:nvSpPr>
          <p:cNvPr id="10" name="Content Placeholder 2"/>
          <p:cNvSpPr>
            <a:spLocks noGrp="1"/>
          </p:cNvSpPr>
          <p:nvPr>
            <p:ph idx="1"/>
          </p:nvPr>
        </p:nvSpPr>
        <p:spPr>
          <a:xfrm>
            <a:off x="450028" y="1423017"/>
            <a:ext cx="8458200" cy="2130917"/>
          </a:xfrm>
        </p:spPr>
        <p:txBody>
          <a:bodyPr/>
          <a:lstStyle/>
          <a:p>
            <a:pPr>
              <a:lnSpc>
                <a:spcPct val="100000"/>
              </a:lnSpc>
              <a:spcAft>
                <a:spcPts val="600"/>
              </a:spcAft>
            </a:pPr>
            <a:r>
              <a:rPr lang="en-US" sz="2000" dirty="0" smtClean="0"/>
              <a:t>WF Drive </a:t>
            </a:r>
            <a:r>
              <a:rPr lang="en-US" sz="2000" dirty="0" smtClean="0"/>
              <a:t>near 14</a:t>
            </a:r>
            <a:r>
              <a:rPr lang="en-US" sz="2000" baseline="30000" dirty="0" smtClean="0"/>
              <a:t>th</a:t>
            </a:r>
            <a:r>
              <a:rPr lang="en-US" sz="2000" dirty="0" smtClean="0"/>
              <a:t> Street</a:t>
            </a:r>
            <a:endParaRPr lang="en-US" sz="2000" dirty="0" smtClean="0"/>
          </a:p>
          <a:p>
            <a:pPr>
              <a:lnSpc>
                <a:spcPct val="100000"/>
              </a:lnSpc>
              <a:spcAft>
                <a:spcPts val="600"/>
              </a:spcAft>
            </a:pPr>
            <a:r>
              <a:rPr lang="en-US" sz="2000" dirty="0" smtClean="0"/>
              <a:t>Located in WF Drive Commercial Design District</a:t>
            </a:r>
          </a:p>
          <a:p>
            <a:pPr>
              <a:lnSpc>
                <a:spcPct val="100000"/>
              </a:lnSpc>
              <a:spcAft>
                <a:spcPts val="600"/>
              </a:spcAft>
            </a:pPr>
            <a:r>
              <a:rPr lang="en-US" sz="2000" dirty="0" smtClean="0"/>
              <a:t>Not located in Historic District</a:t>
            </a:r>
          </a:p>
          <a:p>
            <a:pPr>
              <a:lnSpc>
                <a:spcPct val="100000"/>
              </a:lnSpc>
              <a:spcAft>
                <a:spcPts val="600"/>
              </a:spcAft>
            </a:pPr>
            <a:r>
              <a:rPr lang="en-US" sz="2000" dirty="0" smtClean="0"/>
              <a:t>Zoning – General Commercial</a:t>
            </a:r>
          </a:p>
          <a:p>
            <a:pPr>
              <a:lnSpc>
                <a:spcPct val="100000"/>
              </a:lnSpc>
              <a:spcAft>
                <a:spcPts val="600"/>
              </a:spcAft>
            </a:pPr>
            <a:r>
              <a:rPr lang="en-US" sz="2000" dirty="0" smtClean="0"/>
              <a:t>Comp Plan - Commercial</a:t>
            </a:r>
          </a:p>
        </p:txBody>
      </p:sp>
      <p:pic>
        <p:nvPicPr>
          <p:cNvPr id="2" name="Picture 1"/>
          <p:cNvPicPr>
            <a:picLocks noChangeAspect="1"/>
          </p:cNvPicPr>
          <p:nvPr/>
        </p:nvPicPr>
        <p:blipFill>
          <a:blip r:embed="rId2"/>
          <a:stretch>
            <a:fillRect/>
          </a:stretch>
        </p:blipFill>
        <p:spPr>
          <a:xfrm>
            <a:off x="1447800" y="3597530"/>
            <a:ext cx="5944115" cy="2609314"/>
          </a:xfrm>
          <a:prstGeom prst="rect">
            <a:avLst/>
          </a:prstGeom>
        </p:spPr>
      </p:pic>
      <p:pic>
        <p:nvPicPr>
          <p:cNvPr id="4" name="Picture 3"/>
          <p:cNvPicPr>
            <a:picLocks noChangeAspect="1"/>
          </p:cNvPicPr>
          <p:nvPr/>
        </p:nvPicPr>
        <p:blipFill>
          <a:blip r:embed="rId3"/>
          <a:stretch>
            <a:fillRect/>
          </a:stretch>
        </p:blipFill>
        <p:spPr>
          <a:xfrm>
            <a:off x="3640903" y="6477000"/>
            <a:ext cx="2076450" cy="3048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Criteria – CDC Chapter 58</a:t>
            </a:r>
            <a:endParaRPr lang="en-US" dirty="0"/>
          </a:p>
        </p:txBody>
      </p:sp>
      <p:sp>
        <p:nvSpPr>
          <p:cNvPr id="3" name="Content Placeholder 2"/>
          <p:cNvSpPr>
            <a:spLocks noGrp="1"/>
          </p:cNvSpPr>
          <p:nvPr>
            <p:ph idx="1"/>
          </p:nvPr>
        </p:nvSpPr>
        <p:spPr>
          <a:xfrm>
            <a:off x="457200" y="1600200"/>
            <a:ext cx="8229600" cy="1066800"/>
          </a:xfrm>
        </p:spPr>
        <p:txBody>
          <a:bodyPr/>
          <a:lstStyle/>
          <a:p>
            <a:r>
              <a:rPr lang="en-US" sz="2000" dirty="0" smtClean="0"/>
              <a:t>Modification of </a:t>
            </a:r>
            <a:r>
              <a:rPr lang="en-US" sz="2000" dirty="0" smtClean="0"/>
              <a:t>window </a:t>
            </a:r>
            <a:r>
              <a:rPr lang="en-US" sz="2000" dirty="0" smtClean="0"/>
              <a:t>sizes/locations</a:t>
            </a:r>
          </a:p>
          <a:p>
            <a:pPr lvl="1"/>
            <a:r>
              <a:rPr lang="en-US" sz="1800" dirty="0" smtClean="0"/>
              <a:t>CDC 58.090.C(16)</a:t>
            </a:r>
          </a:p>
          <a:p>
            <a:pPr lvl="1"/>
            <a:endParaRPr lang="en-US" sz="1100" dirty="0"/>
          </a:p>
          <a:p>
            <a:pPr marL="457200" lvl="1" indent="0">
              <a:buNone/>
            </a:pPr>
            <a:endParaRPr lang="en-US" sz="1100" dirty="0"/>
          </a:p>
          <a:p>
            <a:pPr marL="457200" lvl="1" indent="0">
              <a:buNone/>
            </a:pPr>
            <a:endParaRPr lang="en-US" dirty="0" smtClean="0"/>
          </a:p>
          <a:p>
            <a:pPr lvl="1"/>
            <a:r>
              <a:rPr lang="en-US" sz="1800" dirty="0" smtClean="0"/>
              <a:t>Staff Finding:</a:t>
            </a:r>
          </a:p>
          <a:p>
            <a:pPr marL="457200" lvl="1" indent="0">
              <a:buNone/>
            </a:pPr>
            <a:r>
              <a:rPr lang="en-US" b="1" dirty="0"/>
              <a:t>Staff Finding 2:</a:t>
            </a:r>
            <a:r>
              <a:rPr lang="en-US" dirty="0"/>
              <a:t>  </a:t>
            </a:r>
            <a:r>
              <a:rPr lang="en-US" b="1" dirty="0"/>
              <a:t>The applicant received design review approval to install double-hung second story windows with height to width ratios satisfying the 3:1 ratio requirement in March 2017 (DR-17-01). The applicant is not proposing any changes to the approved window configuration on the front elevation facing Willamette Falls Drive. The applicant is proposing to modify the window configuration on the west side elevation.  All proposed windows are double-hung and have a minimum of two lights. The proposed change will result in 30.2% transparency on the west side elevation from the originally approved 59% transparency. This criterion is met.</a:t>
            </a:r>
            <a:endParaRPr lang="en-US" dirty="0"/>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1143000" y="2486025"/>
            <a:ext cx="6292038" cy="1095375"/>
          </a:xfrm>
          <a:prstGeom prst="rect">
            <a:avLst/>
          </a:prstGeom>
        </p:spPr>
      </p:pic>
      <p:pic>
        <p:nvPicPr>
          <p:cNvPr id="5" name="Picture 4"/>
          <p:cNvPicPr>
            <a:picLocks noChangeAspect="1"/>
          </p:cNvPicPr>
          <p:nvPr/>
        </p:nvPicPr>
        <p:blipFill>
          <a:blip r:embed="rId3"/>
          <a:stretch>
            <a:fillRect/>
          </a:stretch>
        </p:blipFill>
        <p:spPr>
          <a:xfrm>
            <a:off x="3533775" y="6553200"/>
            <a:ext cx="2076450" cy="3048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 of Second Story Windows </a:t>
            </a:r>
            <a:r>
              <a:rPr lang="en-US" dirty="0" smtClean="0"/>
              <a:t>(West </a:t>
            </a:r>
            <a:r>
              <a:rPr lang="en-US" dirty="0" smtClean="0"/>
              <a:t>Elevation)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p:cNvPicPr>
          <p:nvPr/>
        </p:nvPicPr>
        <p:blipFill>
          <a:blip r:embed="rId3"/>
          <a:stretch>
            <a:fillRect/>
          </a:stretch>
        </p:blipFill>
        <p:spPr>
          <a:xfrm>
            <a:off x="3533775" y="6477000"/>
            <a:ext cx="2076450" cy="304800"/>
          </a:xfrm>
          <a:prstGeom prst="rect">
            <a:avLst/>
          </a:prstGeom>
        </p:spPr>
      </p:pic>
      <p:pic>
        <p:nvPicPr>
          <p:cNvPr id="9" name="Picture 8"/>
          <p:cNvPicPr>
            <a:picLocks noChangeAspect="1"/>
          </p:cNvPicPr>
          <p:nvPr/>
        </p:nvPicPr>
        <p:blipFill>
          <a:blip r:embed="rId4"/>
          <a:stretch>
            <a:fillRect/>
          </a:stretch>
        </p:blipFill>
        <p:spPr>
          <a:xfrm>
            <a:off x="0" y="1226706"/>
            <a:ext cx="6405562" cy="2650343"/>
          </a:xfrm>
          <a:prstGeom prst="rect">
            <a:avLst/>
          </a:prstGeom>
        </p:spPr>
      </p:pic>
      <p:pic>
        <p:nvPicPr>
          <p:cNvPr id="10" name="Picture 9"/>
          <p:cNvPicPr>
            <a:picLocks noChangeAspect="1"/>
          </p:cNvPicPr>
          <p:nvPr/>
        </p:nvPicPr>
        <p:blipFill>
          <a:blip r:embed="rId5"/>
          <a:stretch>
            <a:fillRect/>
          </a:stretch>
        </p:blipFill>
        <p:spPr>
          <a:xfrm>
            <a:off x="2505635" y="3775924"/>
            <a:ext cx="6623125" cy="2730895"/>
          </a:xfrm>
          <a:prstGeom prst="rect">
            <a:avLst/>
          </a:prstGeom>
        </p:spPr>
      </p:pic>
    </p:spTree>
    <p:extLst>
      <p:ext uri="{BB962C8B-B14F-4D97-AF65-F5344CB8AC3E}">
        <p14:creationId xmlns:p14="http://schemas.microsoft.com/office/powerpoint/2010/main" val="34628015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Criteria – CDC Chapter 58</a:t>
            </a:r>
            <a:endParaRPr lang="en-US" dirty="0"/>
          </a:p>
        </p:txBody>
      </p:sp>
      <p:sp>
        <p:nvSpPr>
          <p:cNvPr id="3" name="Content Placeholder 2"/>
          <p:cNvSpPr>
            <a:spLocks noGrp="1"/>
          </p:cNvSpPr>
          <p:nvPr>
            <p:ph idx="1"/>
          </p:nvPr>
        </p:nvSpPr>
        <p:spPr>
          <a:xfrm>
            <a:off x="457200" y="1600200"/>
            <a:ext cx="8229600" cy="1066800"/>
          </a:xfrm>
        </p:spPr>
        <p:txBody>
          <a:bodyPr/>
          <a:lstStyle/>
          <a:p>
            <a:r>
              <a:rPr lang="en-US" sz="2000" dirty="0" smtClean="0"/>
              <a:t>Chapter 58 Variance to use </a:t>
            </a:r>
            <a:r>
              <a:rPr lang="en-US" sz="2000" dirty="0" err="1" smtClean="0"/>
              <a:t>Hardie</a:t>
            </a:r>
            <a:r>
              <a:rPr lang="en-US" sz="2000" dirty="0" smtClean="0"/>
              <a:t>-Plank </a:t>
            </a:r>
            <a:r>
              <a:rPr lang="en-US" sz="2000" dirty="0" smtClean="0"/>
              <a:t>instead of wood siding</a:t>
            </a:r>
          </a:p>
          <a:p>
            <a:pPr lvl="1"/>
            <a:r>
              <a:rPr lang="en-US" sz="1800" dirty="0" smtClean="0"/>
              <a:t>CDC 58.090.C(10)</a:t>
            </a:r>
          </a:p>
          <a:p>
            <a:pPr lvl="1"/>
            <a:endParaRPr lang="en-US" sz="1100" dirty="0"/>
          </a:p>
          <a:p>
            <a:pPr marL="457200" lvl="1" indent="0">
              <a:buNone/>
            </a:pPr>
            <a:endParaRPr lang="en-US" dirty="0" smtClean="0"/>
          </a:p>
          <a:p>
            <a:pPr lvl="1"/>
            <a:r>
              <a:rPr lang="en-US" sz="1800" dirty="0" smtClean="0"/>
              <a:t>CDC 58.090.C(28):</a:t>
            </a:r>
          </a:p>
          <a:p>
            <a:pPr marL="457200" lvl="1" indent="0">
              <a:buNone/>
            </a:pPr>
            <a:endParaRPr lang="en-US" sz="1800" dirty="0" smtClean="0"/>
          </a:p>
          <a:p>
            <a:pPr lvl="1"/>
            <a:r>
              <a:rPr lang="en-US" sz="1800" dirty="0" smtClean="0"/>
              <a:t>Staff Finding:</a:t>
            </a:r>
          </a:p>
          <a:p>
            <a:pPr marL="457200" lvl="1" indent="0">
              <a:buNone/>
            </a:pPr>
            <a:r>
              <a:rPr lang="en-US" b="1" dirty="0"/>
              <a:t>Staff Finding 1:</a:t>
            </a:r>
            <a:r>
              <a:rPr lang="en-US" dirty="0"/>
              <a:t> </a:t>
            </a:r>
            <a:r>
              <a:rPr lang="en-US" b="1" dirty="0"/>
              <a:t> The applicant received approval by the HRB to install horizontal wood siding in March 2017 (DR-17-01).  The applicant is now proposing a variance to utilize </a:t>
            </a:r>
            <a:r>
              <a:rPr lang="en-US" b="1" dirty="0" err="1"/>
              <a:t>Hardie</a:t>
            </a:r>
            <a:r>
              <a:rPr lang="en-US" b="1" dirty="0"/>
              <a:t>-Plank siding in place of the wood siding approved in March 2017 (DR-17-01).  Please see Exhibit HRB-3 for more detailed information. Subject to approval of the variance request, this criterion is met.</a:t>
            </a:r>
            <a:endParaRPr lang="en-US" dirty="0"/>
          </a:p>
          <a:p>
            <a:pPr marL="457200" lvl="1" indent="0">
              <a:buNone/>
            </a:pPr>
            <a:endParaRPr lang="en-US" dirty="0" smtClean="0"/>
          </a:p>
        </p:txBody>
      </p:sp>
      <p:pic>
        <p:nvPicPr>
          <p:cNvPr id="5" name="Picture 4"/>
          <p:cNvPicPr>
            <a:picLocks noChangeAspect="1"/>
          </p:cNvPicPr>
          <p:nvPr/>
        </p:nvPicPr>
        <p:blipFill>
          <a:blip r:embed="rId2"/>
          <a:stretch>
            <a:fillRect/>
          </a:stretch>
        </p:blipFill>
        <p:spPr>
          <a:xfrm>
            <a:off x="1150945" y="2568544"/>
            <a:ext cx="6842110" cy="746156"/>
          </a:xfrm>
          <a:prstGeom prst="rect">
            <a:avLst/>
          </a:prstGeom>
        </p:spPr>
      </p:pic>
      <p:pic>
        <p:nvPicPr>
          <p:cNvPr id="6" name="Picture 5"/>
          <p:cNvPicPr>
            <a:picLocks noChangeAspect="1"/>
          </p:cNvPicPr>
          <p:nvPr/>
        </p:nvPicPr>
        <p:blipFill>
          <a:blip r:embed="rId3"/>
          <a:stretch>
            <a:fillRect/>
          </a:stretch>
        </p:blipFill>
        <p:spPr>
          <a:xfrm>
            <a:off x="1187912" y="3733800"/>
            <a:ext cx="6592277" cy="533400"/>
          </a:xfrm>
          <a:prstGeom prst="rect">
            <a:avLst/>
          </a:prstGeom>
        </p:spPr>
      </p:pic>
      <p:pic>
        <p:nvPicPr>
          <p:cNvPr id="4" name="Picture 3"/>
          <p:cNvPicPr>
            <a:picLocks noChangeAspect="1"/>
          </p:cNvPicPr>
          <p:nvPr/>
        </p:nvPicPr>
        <p:blipFill>
          <a:blip r:embed="rId4"/>
          <a:stretch>
            <a:fillRect/>
          </a:stretch>
        </p:blipFill>
        <p:spPr>
          <a:xfrm>
            <a:off x="3533775" y="6400800"/>
            <a:ext cx="2076450" cy="304800"/>
          </a:xfrm>
          <a:prstGeom prst="rect">
            <a:avLst/>
          </a:prstGeom>
        </p:spPr>
      </p:pic>
    </p:spTree>
    <p:extLst>
      <p:ext uri="{BB962C8B-B14F-4D97-AF65-F5344CB8AC3E}">
        <p14:creationId xmlns:p14="http://schemas.microsoft.com/office/powerpoint/2010/main" val="39790173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Criteria – CDC Chapter 58</a:t>
            </a:r>
            <a:endParaRPr lang="en-US" dirty="0"/>
          </a:p>
        </p:txBody>
      </p:sp>
      <p:sp>
        <p:nvSpPr>
          <p:cNvPr id="3" name="Content Placeholder 2"/>
          <p:cNvSpPr>
            <a:spLocks noGrp="1"/>
          </p:cNvSpPr>
          <p:nvPr>
            <p:ph idx="1"/>
          </p:nvPr>
        </p:nvSpPr>
        <p:spPr>
          <a:xfrm>
            <a:off x="457200" y="1752600"/>
            <a:ext cx="8229600" cy="2438400"/>
          </a:xfrm>
        </p:spPr>
        <p:txBody>
          <a:bodyPr/>
          <a:lstStyle/>
          <a:p>
            <a:pPr>
              <a:lnSpc>
                <a:spcPct val="100000"/>
              </a:lnSpc>
              <a:spcAft>
                <a:spcPts val="600"/>
              </a:spcAft>
            </a:pPr>
            <a:r>
              <a:rPr lang="en-US" smtClean="0"/>
              <a:t>The applicant requests a variance to use HardiePlank siding in place of wood siding approved in 2016, which requires one of the following criteria is met:</a:t>
            </a:r>
          </a:p>
          <a:p>
            <a:pPr lvl="1">
              <a:lnSpc>
                <a:spcPct val="100000"/>
              </a:lnSpc>
              <a:spcAft>
                <a:spcPts val="600"/>
              </a:spcAft>
            </a:pPr>
            <a:r>
              <a:rPr lang="en-US" i="1" smtClean="0"/>
              <a:t>A. The applicant can demonstrate by review of historical records or photographs that the alternative is correct and appropriate to architecture in the region, and especially West Linn, in 1880-1915.</a:t>
            </a:r>
          </a:p>
          <a:p>
            <a:pPr lvl="1">
              <a:lnSpc>
                <a:spcPct val="100000"/>
              </a:lnSpc>
              <a:spcAft>
                <a:spcPts val="600"/>
              </a:spcAft>
            </a:pPr>
            <a:r>
              <a:rPr lang="en-US" i="1" smtClean="0"/>
              <a:t>B. The applicant is incorporating exceptional 1880-1915 architecture into the building which overcompensates for an omission. The emphasis is on superior design, detail, or workmanship.</a:t>
            </a:r>
            <a:endParaRPr lang="en-US" i="1" dirty="0"/>
          </a:p>
        </p:txBody>
      </p:sp>
      <p:pic>
        <p:nvPicPr>
          <p:cNvPr id="5" name="Picture 4"/>
          <p:cNvPicPr>
            <a:picLocks noChangeAspect="1"/>
          </p:cNvPicPr>
          <p:nvPr/>
        </p:nvPicPr>
        <p:blipFill>
          <a:blip r:embed="rId2"/>
          <a:stretch>
            <a:fillRect/>
          </a:stretch>
        </p:blipFill>
        <p:spPr>
          <a:xfrm>
            <a:off x="606401" y="3962400"/>
            <a:ext cx="8080399" cy="1519338"/>
          </a:xfrm>
          <a:prstGeom prst="rect">
            <a:avLst/>
          </a:prstGeom>
        </p:spPr>
      </p:pic>
      <p:pic>
        <p:nvPicPr>
          <p:cNvPr id="7" name="Picture 6"/>
          <p:cNvPicPr>
            <a:picLocks noChangeAspect="1"/>
          </p:cNvPicPr>
          <p:nvPr/>
        </p:nvPicPr>
        <p:blipFill>
          <a:blip r:embed="rId3"/>
          <a:stretch>
            <a:fillRect/>
          </a:stretch>
        </p:blipFill>
        <p:spPr>
          <a:xfrm>
            <a:off x="3535590" y="6400800"/>
            <a:ext cx="2072820" cy="304826"/>
          </a:xfrm>
          <a:prstGeom prst="rect">
            <a:avLst/>
          </a:prstGeom>
        </p:spPr>
      </p:pic>
    </p:spTree>
    <p:extLst>
      <p:ext uri="{BB962C8B-B14F-4D97-AF65-F5344CB8AC3E}">
        <p14:creationId xmlns:p14="http://schemas.microsoft.com/office/powerpoint/2010/main" val="7830051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Analysis</a:t>
            </a:r>
            <a:endParaRPr lang="en-US" dirty="0"/>
          </a:p>
        </p:txBody>
      </p:sp>
      <p:sp>
        <p:nvSpPr>
          <p:cNvPr id="3" name="Content Placeholder 2"/>
          <p:cNvSpPr>
            <a:spLocks noGrp="1"/>
          </p:cNvSpPr>
          <p:nvPr>
            <p:ph idx="1"/>
          </p:nvPr>
        </p:nvSpPr>
        <p:spPr>
          <a:xfrm>
            <a:off x="457200" y="1570038"/>
            <a:ext cx="8229600" cy="2163762"/>
          </a:xfrm>
        </p:spPr>
        <p:txBody>
          <a:bodyPr/>
          <a:lstStyle/>
          <a:p>
            <a:pPr>
              <a:lnSpc>
                <a:spcPct val="100000"/>
              </a:lnSpc>
              <a:spcAft>
                <a:spcPts val="600"/>
              </a:spcAft>
            </a:pPr>
            <a:r>
              <a:rPr lang="en-US" b="1" dirty="0" smtClean="0"/>
              <a:t>Recommendation:</a:t>
            </a:r>
          </a:p>
          <a:p>
            <a:pPr marL="0" marR="0" indent="0">
              <a:spcBef>
                <a:spcPts val="0"/>
              </a:spcBef>
              <a:spcAft>
                <a:spcPts val="600"/>
              </a:spcAft>
              <a:buNone/>
              <a:tabLst>
                <a:tab pos="-457200" algn="l"/>
                <a:tab pos="0" algn="l"/>
                <a:tab pos="457200" algn="l"/>
                <a:tab pos="914400" algn="l"/>
              </a:tabLst>
            </a:pPr>
            <a:r>
              <a:rPr lang="en-US" sz="1400" dirty="0" smtClean="0">
                <a:ea typeface="Times New Roman"/>
              </a:rPr>
              <a:t>		</a:t>
            </a:r>
            <a:r>
              <a:rPr lang="en-US" sz="1600" dirty="0" smtClean="0">
                <a:ea typeface="Times New Roman"/>
              </a:rPr>
              <a:t>Subject to the HRB’s decision on the variance request, staff recommends </a:t>
            </a:r>
            <a:r>
              <a:rPr lang="en-US" sz="1600" dirty="0">
                <a:ea typeface="Times New Roman"/>
              </a:rPr>
              <a:t>the Historic Review Board </a:t>
            </a:r>
            <a:r>
              <a:rPr lang="en-US" sz="1600" dirty="0" smtClean="0">
                <a:ea typeface="Times New Roman"/>
              </a:rPr>
              <a:t>recommend approval of the proposal with at least one, but potentially more conditions of approval. </a:t>
            </a:r>
            <a:endParaRPr lang="en-US" sz="1600" b="1" dirty="0">
              <a:ea typeface="Times New Roman"/>
            </a:endParaRPr>
          </a:p>
          <a:p>
            <a:pPr marL="0" lvl="0" indent="0">
              <a:buNone/>
            </a:pPr>
            <a:r>
              <a:rPr lang="en-US" sz="1400" u="sng" dirty="0" smtClean="0"/>
              <a:t>1. Site </a:t>
            </a:r>
            <a:r>
              <a:rPr lang="en-US" sz="1400" u="sng" dirty="0"/>
              <a:t>Plan, Elevations, and Narrative.</a:t>
            </a:r>
            <a:r>
              <a:rPr lang="en-US" sz="1400" dirty="0"/>
              <a:t>  The project shall conform to the plans, elevations, and narrative submitted in Exhibit </a:t>
            </a:r>
            <a:r>
              <a:rPr lang="en-US" sz="1400" dirty="0" smtClean="0"/>
              <a:t>HRB-3.</a:t>
            </a:r>
            <a:endParaRPr lang="en-US" b="1" dirty="0" smtClean="0"/>
          </a:p>
        </p:txBody>
      </p:sp>
      <p:pic>
        <p:nvPicPr>
          <p:cNvPr id="4" name="Picture 3"/>
          <p:cNvPicPr>
            <a:picLocks noChangeAspect="1"/>
          </p:cNvPicPr>
          <p:nvPr/>
        </p:nvPicPr>
        <p:blipFill>
          <a:blip r:embed="rId2"/>
          <a:stretch>
            <a:fillRect/>
          </a:stretch>
        </p:blipFill>
        <p:spPr>
          <a:xfrm>
            <a:off x="3535590" y="6528969"/>
            <a:ext cx="2072820" cy="304826"/>
          </a:xfrm>
          <a:prstGeom prst="rect">
            <a:avLst/>
          </a:prstGeom>
        </p:spPr>
      </p:pic>
      <p:pic>
        <p:nvPicPr>
          <p:cNvPr id="8" name="Picture 7"/>
          <p:cNvPicPr>
            <a:picLocks noChangeAspect="1"/>
          </p:cNvPicPr>
          <p:nvPr/>
        </p:nvPicPr>
        <p:blipFill>
          <a:blip r:embed="rId3"/>
          <a:stretch>
            <a:fillRect/>
          </a:stretch>
        </p:blipFill>
        <p:spPr>
          <a:xfrm>
            <a:off x="2743200" y="3276600"/>
            <a:ext cx="6209122" cy="2971800"/>
          </a:xfrm>
          <a:prstGeom prst="rect">
            <a:avLst/>
          </a:prstGeom>
        </p:spPr>
      </p:pic>
    </p:spTree>
    <p:extLst>
      <p:ext uri="{BB962C8B-B14F-4D97-AF65-F5344CB8AC3E}">
        <p14:creationId xmlns:p14="http://schemas.microsoft.com/office/powerpoint/2010/main" val="8565301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Historic Review Board – </a:t>
            </a:r>
            <a:r>
              <a:rPr lang="en-US" dirty="0" smtClean="0"/>
              <a:t>DR-18-09</a:t>
            </a:r>
            <a:endParaRPr lang="en-US" dirty="0" smtClean="0"/>
          </a:p>
        </p:txBody>
      </p:sp>
      <p:sp>
        <p:nvSpPr>
          <p:cNvPr id="2" name="TextBox 1"/>
          <p:cNvSpPr txBox="1"/>
          <p:nvPr/>
        </p:nvSpPr>
        <p:spPr>
          <a:xfrm>
            <a:off x="2743200" y="3124200"/>
            <a:ext cx="3471207" cy="630942"/>
          </a:xfrm>
          <a:prstGeom prst="rect">
            <a:avLst/>
          </a:prstGeom>
          <a:noFill/>
        </p:spPr>
        <p:txBody>
          <a:bodyPr wrap="none" rtlCol="0">
            <a:spAutoFit/>
          </a:bodyPr>
          <a:lstStyle/>
          <a:p>
            <a:pPr>
              <a:buNone/>
            </a:pPr>
            <a:r>
              <a:rPr lang="en-US" sz="2800" baseline="0" dirty="0" smtClean="0"/>
              <a:t>QUESTIONS OF STAFF?</a:t>
            </a:r>
            <a:endParaRPr lang="en-US" sz="2800" dirty="0"/>
          </a:p>
        </p:txBody>
      </p:sp>
      <p:pic>
        <p:nvPicPr>
          <p:cNvPr id="3" name="Picture 2"/>
          <p:cNvPicPr>
            <a:picLocks noChangeAspect="1"/>
          </p:cNvPicPr>
          <p:nvPr/>
        </p:nvPicPr>
        <p:blipFill>
          <a:blip r:embed="rId3"/>
          <a:stretch>
            <a:fillRect/>
          </a:stretch>
        </p:blipFill>
        <p:spPr>
          <a:xfrm>
            <a:off x="3442393" y="6477000"/>
            <a:ext cx="2072820" cy="304826"/>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wmf"/></Relationships>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12724</TotalTime>
  <Words>435</Words>
  <Application>Microsoft Office PowerPoint</Application>
  <PresentationFormat>On-screen Show (4:3)</PresentationFormat>
  <Paragraphs>51</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Times New Roman</vt:lpstr>
      <vt:lpstr>Default Design</vt:lpstr>
      <vt:lpstr>Historic Review Board </vt:lpstr>
      <vt:lpstr>Decision Before the HRB</vt:lpstr>
      <vt:lpstr>Property Characteristics</vt:lpstr>
      <vt:lpstr>Review Criteria – CDC Chapter 58</vt:lpstr>
      <vt:lpstr>Modification of Second Story Windows (West Elevation)</vt:lpstr>
      <vt:lpstr>Review Criteria – CDC Chapter 58</vt:lpstr>
      <vt:lpstr>Variance Criteria – CDC Chapter 58</vt:lpstr>
      <vt:lpstr>Staff Analysis</vt:lpstr>
      <vt:lpstr>Historic Review Board – DR-18-09</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Arnold, Jennifer</cp:lastModifiedBy>
  <cp:revision>259</cp:revision>
  <cp:lastPrinted>2018-08-22T00:00:38Z</cp:lastPrinted>
  <dcterms:created xsi:type="dcterms:W3CDTF">2008-09-02T16:02:58Z</dcterms:created>
  <dcterms:modified xsi:type="dcterms:W3CDTF">2019-03-18T23:42:25Z</dcterms:modified>
</cp:coreProperties>
</file>