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3" r:id="rId3"/>
    <p:sldId id="334" r:id="rId4"/>
    <p:sldId id="278" r:id="rId5"/>
    <p:sldId id="319" r:id="rId6"/>
    <p:sldId id="314" r:id="rId7"/>
    <p:sldId id="315" r:id="rId8"/>
    <p:sldId id="316" r:id="rId9"/>
    <p:sldId id="321" r:id="rId10"/>
    <p:sldId id="318" r:id="rId11"/>
    <p:sldId id="335" r:id="rId12"/>
    <p:sldId id="297" r:id="rId13"/>
    <p:sldId id="323" r:id="rId14"/>
    <p:sldId id="32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6E6553-A7E7-4D42-B5E2-DE91FDE639AC}">
          <p14:sldIdLst>
            <p14:sldId id="256"/>
            <p14:sldId id="333"/>
            <p14:sldId id="334"/>
            <p14:sldId id="278"/>
            <p14:sldId id="319"/>
            <p14:sldId id="314"/>
            <p14:sldId id="315"/>
            <p14:sldId id="316"/>
            <p14:sldId id="321"/>
            <p14:sldId id="318"/>
            <p14:sldId id="335"/>
            <p14:sldId id="297"/>
            <p14:sldId id="323"/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96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DDA33A-9A89-418F-89DB-7943FBA52819}" type="datetimeFigureOut">
              <a:rPr lang="en-US" smtClean="0"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AF09FB-E02B-4D8D-9EA9-1E9FA871E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11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DCFA94-2EA4-47B6-B01A-D75BC09D37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0054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</a:t>
            </a:r>
            <a:r>
              <a:rPr lang="en-US" baseline="0" dirty="0" smtClean="0"/>
              <a:t> items were reviewed in detail.   It might be best to note that at the workshop we reviewed these items.  I will not go through them again unless you have questions.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CFA94-2EA4-47B6-B01A-D75BC09D3704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448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items were reviewed in detail.   It might be best to note that at the workshop we reviewed these items.  I will not go through them again unless you have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CFA94-2EA4-47B6-B01A-D75BC09D3704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631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</a:t>
            </a:r>
            <a:r>
              <a:rPr lang="en-US" baseline="0" dirty="0" smtClean="0"/>
              <a:t> items were reviewed in detail.   It might be best to note that at the workshop we reviewed these items.  I will not go through them again unless you have questions.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CFA94-2EA4-47B6-B01A-D75BC09D3704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7535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</a:t>
            </a:r>
            <a:r>
              <a:rPr lang="en-US" baseline="0" dirty="0" smtClean="0"/>
              <a:t> items were reviewed in detail.   It might be best to note that at the workshop we reviewed these items.  I will not go through them again unless you have questions.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CFA94-2EA4-47B6-B01A-D75BC09D3704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4292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</a:t>
            </a:r>
            <a:r>
              <a:rPr lang="en-US" baseline="0" dirty="0" smtClean="0"/>
              <a:t> items were reviewed in detail.   It might be best to note that at the workshop we reviewed these items.  I will not go through them again unless you have questions.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CFA94-2EA4-47B6-B01A-D75BC09D3704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7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2514600"/>
            <a:ext cx="9140825" cy="611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468688"/>
            <a:ext cx="5791200" cy="784225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295775"/>
            <a:ext cx="4572000" cy="8382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03988"/>
            <a:ext cx="2133600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hlink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3988"/>
            <a:ext cx="2895600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hlink"/>
                </a:solidFill>
              </a:defRPr>
            </a:lvl1pPr>
          </a:lstStyle>
          <a:p>
            <a:r>
              <a:rPr lang="en-US" altLang="en-US" dirty="0" smtClean="0"/>
              <a:t>Parks Department</a:t>
            </a:r>
            <a:endParaRPr lang="en-US" alt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03988"/>
            <a:ext cx="2133600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hlink"/>
                </a:solidFill>
              </a:defRPr>
            </a:lvl1pPr>
          </a:lstStyle>
          <a:p>
            <a:endParaRPr lang="en-US" altLang="en-US" dirty="0"/>
          </a:p>
        </p:txBody>
      </p:sp>
      <p:pic>
        <p:nvPicPr>
          <p:cNvPr id="4104" name="Picture 8" descr="tan_wav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02"/>
          <a:stretch>
            <a:fillRect/>
          </a:stretch>
        </p:blipFill>
        <p:spPr bwMode="auto">
          <a:xfrm>
            <a:off x="0" y="0"/>
            <a:ext cx="9144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Line 13"/>
          <p:cNvSpPr>
            <a:spLocks noChangeShapeType="1"/>
          </p:cNvSpPr>
          <p:nvPr userDrawn="1"/>
        </p:nvSpPr>
        <p:spPr bwMode="auto">
          <a:xfrm>
            <a:off x="2971800" y="4275138"/>
            <a:ext cx="563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111" name="Picture 15" descr="CWL_logostac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14636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3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7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63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2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8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77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367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66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57200" y="6503988"/>
            <a:ext cx="21336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1000" dirty="0">
              <a:solidFill>
                <a:schemeClr val="hlink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124200" y="6503988"/>
            <a:ext cx="28956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000" dirty="0">
              <a:solidFill>
                <a:schemeClr val="hlink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553200" y="6503988"/>
            <a:ext cx="21336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581A4B9E-E991-4CBD-BA00-237BAC858E8C}" type="slidenum">
              <a:rPr lang="en-US" altLang="en-US" sz="1000">
                <a:solidFill>
                  <a:schemeClr val="hlink"/>
                </a:solidFill>
              </a:rPr>
              <a:pPr algn="r"/>
              <a:t>‹#›</a:t>
            </a:fld>
            <a:endParaRPr lang="en-US" altLang="en-US" sz="1000" dirty="0">
              <a:solidFill>
                <a:schemeClr val="hlink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0825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2" name="Picture 8" descr="tan_wave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02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pic>
        <p:nvPicPr>
          <p:cNvPr id="1039" name="Picture 15" descr="CWL_ico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58763"/>
            <a:ext cx="655638" cy="6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0"/>
        </a:spcBef>
        <a:spcAft>
          <a:spcPct val="5000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5000"/>
        </a:lnSpc>
        <a:spcBef>
          <a:spcPct val="0"/>
        </a:spcBef>
        <a:spcAft>
          <a:spcPct val="5000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•"/>
        <a:defRPr sz="1400" i="1">
          <a:solidFill>
            <a:schemeClr val="tx1"/>
          </a:solidFill>
          <a:latin typeface="Cambria" pitchFamily="18" charset="0"/>
        </a:defRPr>
      </a:lvl3pPr>
      <a:lvl4pPr marL="16002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estlinnoregon.gov/planning/miscellaneous-code-amendments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3352800"/>
            <a:ext cx="5562600" cy="936625"/>
          </a:xfrm>
        </p:spPr>
        <p:txBody>
          <a:bodyPr/>
          <a:lstStyle/>
          <a:p>
            <a:r>
              <a:rPr lang="en-US" altLang="en-US" dirty="0" smtClean="0"/>
              <a:t>City Council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572000"/>
            <a:ext cx="4495800" cy="10668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sz="2000" dirty="0" smtClean="0"/>
              <a:t>Public Hearing:	CDC-18-01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sz="2000" dirty="0" smtClean="0"/>
              <a:t>Miscellaneous </a:t>
            </a:r>
            <a:r>
              <a:rPr lang="en-US" altLang="en-US" sz="2000" dirty="0" smtClean="0"/>
              <a:t>CDC </a:t>
            </a:r>
            <a:r>
              <a:rPr lang="en-US" altLang="en-US" sz="2000" dirty="0" smtClean="0"/>
              <a:t>Amendments</a:t>
            </a:r>
            <a:endParaRPr lang="en-US" altLang="en-US" sz="2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dirty="0" smtClean="0"/>
              <a:t>July 9, 2018</a:t>
            </a: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Proposed CDC Amendments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000" dirty="0"/>
              <a:t>Corrections to</a:t>
            </a:r>
            <a:r>
              <a:rPr lang="en-US" sz="2000" dirty="0" smtClean="0"/>
              <a:t>:</a:t>
            </a:r>
            <a:endParaRPr lang="en-US" sz="20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16)  Chapter 81 amended 81.050 by providing a reference to Municipal Code section 2.920 for annexations.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17) </a:t>
            </a:r>
            <a:r>
              <a:rPr lang="en-US" sz="1800" dirty="0"/>
              <a:t>Chapter 85 remove outdated reference in 85.200.E.7.b.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18) </a:t>
            </a:r>
            <a:r>
              <a:rPr lang="en-US" sz="1800" dirty="0"/>
              <a:t>Chapter 85.210 – the lot line adjustment changes requested by Council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19)  </a:t>
            </a:r>
            <a:r>
              <a:rPr lang="en-US" sz="1800" dirty="0"/>
              <a:t>Chapter 99, clarify the requirement </a:t>
            </a:r>
            <a:r>
              <a:rPr lang="en-US" sz="1800" dirty="0" smtClean="0"/>
              <a:t>(99.030.B.1.t) for </a:t>
            </a:r>
            <a:r>
              <a:rPr lang="en-US" sz="1800" dirty="0"/>
              <a:t>a pre-application conference for an extension.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20)  </a:t>
            </a:r>
            <a:r>
              <a:rPr lang="en-US" sz="1800" dirty="0"/>
              <a:t>Chapter 99, remove incorrect statute reference </a:t>
            </a:r>
            <a:r>
              <a:rPr lang="en-US" sz="1800" dirty="0" smtClean="0"/>
              <a:t>(99.170.F) and </a:t>
            </a:r>
            <a:r>
              <a:rPr lang="en-US" sz="1800" dirty="0"/>
              <a:t>replace with correct reference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21)  </a:t>
            </a:r>
            <a:r>
              <a:rPr lang="en-US" sz="1800" dirty="0"/>
              <a:t>Chapter 99, update extension section 99.325.A and clarify the process for requesting an </a:t>
            </a:r>
            <a:r>
              <a:rPr lang="en-US" sz="1800" dirty="0" smtClean="0"/>
              <a:t>extension</a:t>
            </a:r>
          </a:p>
          <a:p>
            <a:pPr lvl="1"/>
            <a:endParaRPr lang="en-US" sz="1600" b="1" dirty="0" smtClean="0"/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4181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Recommendation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39900"/>
            <a:ext cx="8077200" cy="3136900"/>
          </a:xfrm>
        </p:spPr>
        <p:txBody>
          <a:bodyPr/>
          <a:lstStyle/>
          <a:p>
            <a:r>
              <a:rPr lang="en-US" sz="2000" dirty="0" smtClean="0"/>
              <a:t>Planning Commission Recommended Approval – June 6, 2018</a:t>
            </a:r>
          </a:p>
          <a:p>
            <a:r>
              <a:rPr lang="en-US" sz="2000" dirty="0" smtClean="0"/>
              <a:t>Council </a:t>
            </a:r>
            <a:r>
              <a:rPr lang="en-US" sz="2000" dirty="0" err="1" smtClean="0"/>
              <a:t>Worksession</a:t>
            </a:r>
            <a:r>
              <a:rPr lang="en-US" sz="2000" dirty="0" smtClean="0"/>
              <a:t> – June 25, 2018</a:t>
            </a:r>
          </a:p>
          <a:p>
            <a:pPr lvl="1"/>
            <a:r>
              <a:rPr lang="en-US" sz="1800" dirty="0" smtClean="0"/>
              <a:t>Review Ordinance for consistency</a:t>
            </a:r>
            <a:endParaRPr lang="en-US" sz="1800" dirty="0" smtClean="0"/>
          </a:p>
          <a:p>
            <a:r>
              <a:rPr lang="en-US" sz="2000" dirty="0" smtClean="0"/>
              <a:t>Staff Recommendation</a:t>
            </a:r>
            <a:endParaRPr lang="en-US" sz="20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Adopt Ordinance 1675 as Recommended by the Planning Commission</a:t>
            </a:r>
            <a:endParaRPr lang="en-US" sz="1600" b="1" dirty="0" smtClean="0"/>
          </a:p>
          <a:p>
            <a:pPr lvl="1"/>
            <a:endParaRPr lang="en-US" sz="1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191000"/>
            <a:ext cx="288036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1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6206319" cy="914400"/>
          </a:xfrm>
        </p:spPr>
        <p:txBody>
          <a:bodyPr/>
          <a:lstStyle/>
          <a:p>
            <a:r>
              <a:rPr lang="en-US" sz="3200" dirty="0" smtClean="0"/>
              <a:t>CDC-18-01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QUESTIONS OF STAFF?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westlinnoregon.gov/planning/miscellaneous-code-amendments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2306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196919" cy="914400"/>
          </a:xfrm>
        </p:spPr>
        <p:txBody>
          <a:bodyPr/>
          <a:lstStyle/>
          <a:p>
            <a:r>
              <a:rPr lang="en-US" sz="3200" dirty="0" smtClean="0"/>
              <a:t>Background for Lot Line Adjustment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Lot </a:t>
            </a:r>
            <a:r>
              <a:rPr lang="en-US" sz="2400" dirty="0"/>
              <a:t>Line Adjustment (CDC 85.210) criteria </a:t>
            </a:r>
            <a:r>
              <a:rPr lang="en-US" sz="2400" dirty="0" smtClean="0"/>
              <a:t>was reviewed by Council on </a:t>
            </a:r>
            <a:r>
              <a:rPr lang="en-US" sz="2400" dirty="0"/>
              <a:t>November 6, 2017 and February 5, </a:t>
            </a:r>
            <a:r>
              <a:rPr lang="en-US" sz="2400" dirty="0" smtClean="0"/>
              <a:t>2018. Council </a:t>
            </a:r>
            <a:r>
              <a:rPr lang="en-US" sz="2400" dirty="0"/>
              <a:t>considered three options: 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Should </a:t>
            </a:r>
            <a:r>
              <a:rPr lang="en-US" sz="2000" dirty="0"/>
              <a:t>the change address the traditional grid pattern sought in the historic district? </a:t>
            </a:r>
          </a:p>
          <a:p>
            <a:pPr lvl="1"/>
            <a:r>
              <a:rPr lang="en-US" sz="2000" dirty="0"/>
              <a:t>	Should the change provide adequate flexibility for non-traditional lots impacted by topography or other natural features?  </a:t>
            </a:r>
          </a:p>
          <a:p>
            <a:pPr lvl="1"/>
            <a:r>
              <a:rPr lang="en-US" sz="2000" dirty="0"/>
              <a:t>	Should the change provide an option considered to have the same standard city wide?  </a:t>
            </a:r>
          </a:p>
        </p:txBody>
      </p:sp>
    </p:spTree>
    <p:extLst>
      <p:ext uri="{BB962C8B-B14F-4D97-AF65-F5344CB8AC3E}">
        <p14:creationId xmlns:p14="http://schemas.microsoft.com/office/powerpoint/2010/main" val="488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501719" cy="914400"/>
          </a:xfrm>
        </p:spPr>
        <p:txBody>
          <a:bodyPr/>
          <a:lstStyle/>
          <a:p>
            <a:r>
              <a:rPr lang="en-US" sz="3200" dirty="0" smtClean="0"/>
              <a:t>Background for Lot Line Adjustment -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400" dirty="0"/>
              <a:t>The Council considered alternatives that would provide the consistent visual spacing sought in the historic district.  The </a:t>
            </a:r>
            <a:r>
              <a:rPr lang="en-US" sz="2400" dirty="0" smtClean="0"/>
              <a:t>Council chose to achieve the goal of equal lot spacing </a:t>
            </a:r>
            <a:r>
              <a:rPr lang="en-US" sz="2400" dirty="0"/>
              <a:t>in most neighborhoods where practical.  </a:t>
            </a:r>
            <a:endParaRPr lang="en-US" sz="24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guidance was to provide a simple set of standards for consideration; as provided in draft Ordinance 1675.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424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273119" cy="914400"/>
          </a:xfrm>
        </p:spPr>
        <p:txBody>
          <a:bodyPr/>
          <a:lstStyle/>
          <a:p>
            <a:r>
              <a:rPr lang="en-US" sz="3200" dirty="0" smtClean="0"/>
              <a:t>Decision Before the City Council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5410200" cy="4648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Consider Adoption of Ordinance 1675</a:t>
            </a:r>
            <a:endParaRPr lang="en-US" sz="20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Amendments to CDC Chapters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i="0" dirty="0" smtClean="0">
                <a:latin typeface="+mn-lt"/>
              </a:rPr>
              <a:t>Clarifies Lot Line Adjustment Policy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i="0" dirty="0" smtClean="0">
                <a:latin typeface="+mn-lt"/>
              </a:rPr>
              <a:t>Consistency with Oregon Revised Statutes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i="0" dirty="0" smtClean="0">
                <a:latin typeface="+mn-lt"/>
              </a:rPr>
              <a:t>Correct Errors &amp; Duplicate/Incorrect References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Planning Commission Recommendation of Approval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June 6, 2018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Council </a:t>
            </a:r>
            <a:r>
              <a:rPr lang="en-US" sz="2000" dirty="0" err="1" smtClean="0"/>
              <a:t>Worksession</a:t>
            </a:r>
            <a:endParaRPr lang="en-US" sz="20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June 25, 2018</a:t>
            </a:r>
            <a:endParaRPr lang="en-US" sz="1600" i="0" dirty="0" smtClean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752600"/>
            <a:ext cx="3081337" cy="4155946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2020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273119" cy="914400"/>
          </a:xfrm>
        </p:spPr>
        <p:txBody>
          <a:bodyPr/>
          <a:lstStyle/>
          <a:p>
            <a:r>
              <a:rPr lang="en-US" sz="3200" dirty="0" smtClean="0"/>
              <a:t>City Council Agenda Packet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648200"/>
          </a:xfrm>
        </p:spPr>
        <p:txBody>
          <a:bodyPr/>
          <a:lstStyle/>
          <a:p>
            <a:r>
              <a:rPr lang="en-US" sz="2000" dirty="0" smtClean="0"/>
              <a:t>Agenda Bill</a:t>
            </a:r>
          </a:p>
          <a:p>
            <a:pPr lvl="1"/>
            <a:r>
              <a:rPr lang="en-US" sz="1800" dirty="0" smtClean="0"/>
              <a:t>Background </a:t>
            </a:r>
            <a:r>
              <a:rPr lang="en-US" sz="1800" dirty="0" smtClean="0"/>
              <a:t>Information</a:t>
            </a:r>
          </a:p>
          <a:p>
            <a:pPr lvl="1"/>
            <a:r>
              <a:rPr lang="en-US" sz="1800" dirty="0" smtClean="0"/>
              <a:t>Potential Motions</a:t>
            </a:r>
            <a:endParaRPr lang="en-US" sz="1800" dirty="0" smtClean="0"/>
          </a:p>
          <a:p>
            <a:r>
              <a:rPr lang="en-US" sz="2000" dirty="0" smtClean="0"/>
              <a:t>Attachments</a:t>
            </a:r>
          </a:p>
          <a:p>
            <a:pPr lvl="1"/>
            <a:r>
              <a:rPr lang="en-US" sz="1800" dirty="0" smtClean="0"/>
              <a:t>Ordinance 1675</a:t>
            </a:r>
          </a:p>
          <a:p>
            <a:pPr lvl="1"/>
            <a:r>
              <a:rPr lang="en-US" sz="1800" dirty="0" smtClean="0"/>
              <a:t>PC </a:t>
            </a:r>
            <a:r>
              <a:rPr lang="en-US" sz="1800" dirty="0" smtClean="0"/>
              <a:t>Recommendation Memo</a:t>
            </a:r>
          </a:p>
          <a:p>
            <a:pPr lvl="1"/>
            <a:r>
              <a:rPr lang="en-US" sz="1800" dirty="0" smtClean="0"/>
              <a:t>PC Staff Report</a:t>
            </a:r>
            <a:endParaRPr lang="en-US" sz="1600" i="0" dirty="0" smtClean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325" y="1524000"/>
            <a:ext cx="3353635" cy="448619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2673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4072719" cy="914400"/>
          </a:xfrm>
        </p:spPr>
        <p:txBody>
          <a:bodyPr/>
          <a:lstStyle/>
          <a:p>
            <a:r>
              <a:rPr lang="en-US" sz="3200" dirty="0" smtClean="0"/>
              <a:t>Process to Get Here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9737"/>
            <a:ext cx="8077200" cy="4691063"/>
          </a:xfrm>
        </p:spPr>
        <p:txBody>
          <a:bodyPr/>
          <a:lstStyle/>
          <a:p>
            <a:r>
              <a:rPr lang="en-US" sz="2000" dirty="0" smtClean="0"/>
              <a:t>October 16, 2017 – Joint CC/PC </a:t>
            </a:r>
            <a:r>
              <a:rPr lang="en-US" sz="2000" dirty="0" err="1" smtClean="0"/>
              <a:t>Worksession</a:t>
            </a:r>
            <a:endParaRPr lang="en-US" sz="2000" dirty="0" smtClean="0"/>
          </a:p>
          <a:p>
            <a:pPr lvl="1"/>
            <a:r>
              <a:rPr lang="en-US" sz="1800" dirty="0" smtClean="0"/>
              <a:t>Lot Line Adjustment Policy to address “zig zag” proposals</a:t>
            </a:r>
          </a:p>
          <a:p>
            <a:pPr lvl="1"/>
            <a:r>
              <a:rPr lang="en-US" sz="1800" dirty="0" smtClean="0"/>
              <a:t>Minor CDC Clean-Up</a:t>
            </a:r>
          </a:p>
          <a:p>
            <a:r>
              <a:rPr lang="en-US" sz="2000" dirty="0" smtClean="0"/>
              <a:t>November 2017/February 2018 – CC </a:t>
            </a:r>
            <a:r>
              <a:rPr lang="en-US" sz="2000" dirty="0" err="1" smtClean="0"/>
              <a:t>Worksessions</a:t>
            </a:r>
            <a:endParaRPr lang="en-US" sz="2000" dirty="0" smtClean="0"/>
          </a:p>
          <a:p>
            <a:pPr lvl="1"/>
            <a:r>
              <a:rPr lang="en-US" sz="1800" dirty="0" smtClean="0"/>
              <a:t>Discussed/Clarified Lot Line Adjustment Policy</a:t>
            </a:r>
          </a:p>
          <a:p>
            <a:pPr lvl="1"/>
            <a:r>
              <a:rPr lang="en-US" sz="1800" dirty="0" smtClean="0"/>
              <a:t>City-Wide Standard w/Variance Option for unique situations</a:t>
            </a:r>
          </a:p>
          <a:p>
            <a:r>
              <a:rPr lang="en-US" sz="2000" dirty="0" smtClean="0"/>
              <a:t>April 2, 2018 </a:t>
            </a:r>
            <a:r>
              <a:rPr lang="en-US" sz="2000" dirty="0"/>
              <a:t>– </a:t>
            </a:r>
            <a:r>
              <a:rPr lang="en-US" sz="2000" dirty="0" smtClean="0"/>
              <a:t>Joint CC/PC </a:t>
            </a:r>
            <a:r>
              <a:rPr lang="en-US" sz="2000" dirty="0" err="1" smtClean="0"/>
              <a:t>Worksession</a:t>
            </a:r>
            <a:endParaRPr lang="en-US" sz="2000" dirty="0"/>
          </a:p>
          <a:p>
            <a:pPr lvl="1"/>
            <a:r>
              <a:rPr lang="en-US" sz="1800" dirty="0" smtClean="0"/>
              <a:t>Directed staff to include updated day care definitions</a:t>
            </a:r>
            <a:endParaRPr lang="en-US" sz="1800" dirty="0"/>
          </a:p>
          <a:p>
            <a:pPr lvl="1"/>
            <a:endParaRPr lang="en-US" sz="2000" dirty="0" smtClean="0"/>
          </a:p>
        </p:txBody>
      </p:sp>
      <p:sp>
        <p:nvSpPr>
          <p:cNvPr id="4" name="Curved Left Arrow 3"/>
          <p:cNvSpPr/>
          <p:nvPr/>
        </p:nvSpPr>
        <p:spPr bwMode="auto">
          <a:xfrm>
            <a:off x="7620000" y="3505200"/>
            <a:ext cx="914400" cy="1600200"/>
          </a:xfrm>
          <a:prstGeom prst="curvedLeftArrow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Curved Left Arrow 4"/>
          <p:cNvSpPr/>
          <p:nvPr/>
        </p:nvSpPr>
        <p:spPr bwMode="auto">
          <a:xfrm>
            <a:off x="7620000" y="1828800"/>
            <a:ext cx="914400" cy="1600200"/>
          </a:xfrm>
          <a:prstGeom prst="curvedLeftArrow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79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196919" cy="914400"/>
          </a:xfrm>
        </p:spPr>
        <p:txBody>
          <a:bodyPr/>
          <a:lstStyle/>
          <a:p>
            <a:r>
              <a:rPr lang="en-US" sz="3200" dirty="0" smtClean="0"/>
              <a:t>Process to Get Here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3701"/>
            <a:ext cx="8077200" cy="4584699"/>
          </a:xfrm>
        </p:spPr>
        <p:txBody>
          <a:bodyPr/>
          <a:lstStyle/>
          <a:p>
            <a:r>
              <a:rPr lang="en-US" sz="2000" dirty="0" smtClean="0"/>
              <a:t>May 2, 2018 – PC </a:t>
            </a:r>
            <a:r>
              <a:rPr lang="en-US" sz="2000" dirty="0" err="1" smtClean="0"/>
              <a:t>Worksession</a:t>
            </a:r>
            <a:endParaRPr lang="en-US" sz="20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/>
              <a:t>Requested </a:t>
            </a:r>
            <a:r>
              <a:rPr lang="en-US" sz="1800" dirty="0" smtClean="0"/>
              <a:t>corrections/changes</a:t>
            </a:r>
            <a:endParaRPr lang="en-US" sz="1800" dirty="0"/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sz="1600" i="0" dirty="0">
                <a:latin typeface="+mn-lt"/>
              </a:rPr>
              <a:t>Add reference to Office of Child Care and specific ORS sections (Chapter 2)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sz="1600" i="0" dirty="0">
                <a:latin typeface="+mn-lt"/>
              </a:rPr>
              <a:t>Remove buffering of a/c units, etc. (Chapter 34)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sz="1600" i="0" dirty="0">
                <a:latin typeface="+mn-lt"/>
              </a:rPr>
              <a:t>Text consistency/corrections (Chapter 46)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sz="1600" i="0" dirty="0">
                <a:latin typeface="+mn-lt"/>
              </a:rPr>
              <a:t>Removal of redundant text and removal of graphics (Chapter 85)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sz="1600" i="0" dirty="0">
                <a:latin typeface="+mn-lt"/>
              </a:rPr>
              <a:t>Grammar correction (Chapter 99)</a:t>
            </a:r>
          </a:p>
          <a:p>
            <a:r>
              <a:rPr lang="en-US" sz="2000" dirty="0" smtClean="0"/>
              <a:t>June 6, 2018 – PC Public Hearing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Requested corrections/changes (Attachment 1)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sz="1600" i="0" dirty="0" smtClean="0">
                <a:latin typeface="+mn-lt"/>
              </a:rPr>
              <a:t>Restructure language in two places (ORD 1675 Section 1)</a:t>
            </a:r>
            <a:endParaRPr lang="en-US" sz="1600" i="0" dirty="0">
              <a:latin typeface="+mn-lt"/>
            </a:endParaRP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sz="1600" i="0" dirty="0" smtClean="0">
                <a:latin typeface="+mn-lt"/>
              </a:rPr>
              <a:t>Retain three example figures/language and add reference (ORD 1675 Section 54)</a:t>
            </a:r>
          </a:p>
          <a:p>
            <a:pPr marL="914400" lvl="2" indent="0">
              <a:lnSpc>
                <a:spcPct val="100000"/>
              </a:lnSpc>
              <a:spcAft>
                <a:spcPts val="600"/>
              </a:spcAft>
              <a:buNone/>
            </a:pPr>
            <a:endParaRPr lang="en-US" sz="1600" i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091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6206319" cy="914400"/>
          </a:xfrm>
        </p:spPr>
        <p:txBody>
          <a:bodyPr/>
          <a:lstStyle/>
          <a:p>
            <a:r>
              <a:rPr lang="en-US" sz="3200" dirty="0" smtClean="0"/>
              <a:t>CDC – Types of Amendments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9737"/>
            <a:ext cx="8077200" cy="4691063"/>
          </a:xfrm>
        </p:spPr>
        <p:txBody>
          <a:bodyPr/>
          <a:lstStyle/>
          <a:p>
            <a:r>
              <a:rPr lang="en-US" sz="2000" dirty="0" smtClean="0"/>
              <a:t>Lot Line Adjustment Policy</a:t>
            </a:r>
          </a:p>
          <a:p>
            <a:pPr lvl="1"/>
            <a:r>
              <a:rPr lang="en-US" sz="1800" dirty="0" smtClean="0"/>
              <a:t>Directed to address by City Council</a:t>
            </a:r>
          </a:p>
          <a:p>
            <a:pPr lvl="1"/>
            <a:r>
              <a:rPr lang="en-US" sz="1800" dirty="0" smtClean="0"/>
              <a:t>Clarifies extent of permitted “zig zags” </a:t>
            </a:r>
            <a:endParaRPr lang="en-US" sz="1800" dirty="0"/>
          </a:p>
          <a:p>
            <a:r>
              <a:rPr lang="en-US" sz="2000" dirty="0" smtClean="0"/>
              <a:t>CDC Clean-Up</a:t>
            </a:r>
          </a:p>
          <a:p>
            <a:pPr lvl="1"/>
            <a:r>
              <a:rPr lang="en-US" sz="1800" dirty="0" smtClean="0"/>
              <a:t>Corrects errors/incorrect references/duplicate references</a:t>
            </a:r>
          </a:p>
          <a:p>
            <a:r>
              <a:rPr lang="en-US" sz="2000" dirty="0" smtClean="0"/>
              <a:t>Day Care Definitions 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onsistency </a:t>
            </a:r>
            <a:r>
              <a:rPr lang="en-US" sz="1800" dirty="0"/>
              <a:t>with </a:t>
            </a:r>
            <a:r>
              <a:rPr lang="en-US" sz="1800" dirty="0" smtClean="0"/>
              <a:t>State </a:t>
            </a:r>
            <a:r>
              <a:rPr lang="en-US" sz="1800" dirty="0"/>
              <a:t>of Oregon </a:t>
            </a:r>
            <a:r>
              <a:rPr lang="en-US" sz="1800" dirty="0" smtClean="0"/>
              <a:t>statutes</a:t>
            </a:r>
          </a:p>
          <a:p>
            <a:pPr lvl="1"/>
            <a:r>
              <a:rPr lang="en-US" sz="1800" dirty="0" smtClean="0"/>
              <a:t>Adds reference to statute sections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637" y="3113119"/>
            <a:ext cx="1579910" cy="1335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33" y="1905000"/>
            <a:ext cx="3331977" cy="10237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839177"/>
            <a:ext cx="2133600" cy="136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6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Proposed CDC Amendments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737100"/>
          </a:xfrm>
        </p:spPr>
        <p:txBody>
          <a:bodyPr/>
          <a:lstStyle/>
          <a:p>
            <a:r>
              <a:rPr lang="en-US" sz="2000" dirty="0" smtClean="0"/>
              <a:t>Corrections to: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1) </a:t>
            </a:r>
            <a:r>
              <a:rPr lang="en-US" sz="1800" dirty="0" smtClean="0"/>
              <a:t>Certified Child Care Center - </a:t>
            </a:r>
            <a:r>
              <a:rPr lang="en-US" sz="1800" dirty="0"/>
              <a:t>update </a:t>
            </a:r>
            <a:r>
              <a:rPr lang="en-US" sz="1800" dirty="0" smtClean="0"/>
              <a:t>new </a:t>
            </a:r>
            <a:r>
              <a:rPr lang="en-US" sz="1800" dirty="0"/>
              <a:t>terms in </a:t>
            </a:r>
            <a:r>
              <a:rPr lang="en-US" sz="1800" dirty="0" smtClean="0"/>
              <a:t>applicable </a:t>
            </a:r>
            <a:r>
              <a:rPr lang="en-US" sz="1800" dirty="0"/>
              <a:t>zones</a:t>
            </a:r>
            <a:r>
              <a:rPr lang="en-US" sz="1800" dirty="0" smtClean="0"/>
              <a:t>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i="0" dirty="0" smtClean="0"/>
              <a:t>Update definition in Chapter 2.030</a:t>
            </a:r>
            <a:endParaRPr lang="en-US" sz="1400" i="0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i="0" dirty="0"/>
              <a:t>(Chapters 12 R-7, 13 R-5, 14 R-4.5, 15 R-3, 16 R-2.1, 18 NC, 19 GC, 21 OBC, and 59 WFC) under the subsection listed as “Conditional Uses” remove “Children’s Day Care Center” and replace with “Certified Child Care Center</a:t>
            </a:r>
            <a:r>
              <a:rPr lang="en-US" sz="1400" i="0" dirty="0" smtClean="0"/>
              <a:t>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2) Clarify floor area ratio is a “maximum” (most coverage desired)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i="0" dirty="0"/>
              <a:t>(CDC Chapters 8 R-40, 9 R-20, 10 R-15, 11 R-10, 12 R-7, 13 R-5, 14 R-4.5, 15 R-3, 16 R-2.1 and 59 WFC) </a:t>
            </a:r>
            <a:endParaRPr lang="en-US" sz="1400" i="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3) Correct references by deleting Chapter 40 and replace with Chapter 41.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i="0" dirty="0"/>
              <a:t>(CDC Chapters 8 R-40, 9 R-20, 10 R-15, 11 R-10, 12 R-7, 13 R-5, 14 R-4.5, 15 R-3, 16 R-2.1, 18 NC, 19 GC, 21 OBC, 22 CI, 23 GI,  55.100 Design Review, 56.100 Parks Design Review, and 59 </a:t>
            </a:r>
            <a:r>
              <a:rPr lang="en-US" sz="1400" i="0" dirty="0" smtClean="0"/>
              <a:t>WFC)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4)  Remove Section 25.070.C.6 related to “New Lot Configuration”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i="0" dirty="0"/>
              <a:t>D</a:t>
            </a:r>
            <a:r>
              <a:rPr lang="en-US" sz="1400" i="0" dirty="0" smtClean="0"/>
              <a:t>uplicates similar language in Chapter 85.200.B  subsections 3-7</a:t>
            </a:r>
          </a:p>
        </p:txBody>
      </p:sp>
    </p:spTree>
    <p:extLst>
      <p:ext uri="{BB962C8B-B14F-4D97-AF65-F5344CB8AC3E}">
        <p14:creationId xmlns:p14="http://schemas.microsoft.com/office/powerpoint/2010/main" val="34964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Proposed CDC Amendments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000" dirty="0" smtClean="0"/>
              <a:t>Corrections to:</a:t>
            </a:r>
            <a:endParaRPr lang="en-US" sz="20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/>
              <a:t>5</a:t>
            </a:r>
            <a:r>
              <a:rPr lang="en-US" sz="1800" dirty="0" smtClean="0"/>
              <a:t>) </a:t>
            </a:r>
            <a:r>
              <a:rPr lang="en-US" sz="1800" dirty="0"/>
              <a:t>Clarify in Chapter 34 </a:t>
            </a:r>
            <a:r>
              <a:rPr lang="en-US" sz="1800" dirty="0" smtClean="0"/>
              <a:t>section 34.040 that </a:t>
            </a:r>
            <a:r>
              <a:rPr lang="en-US" sz="1800" dirty="0"/>
              <a:t>the use could produce a noise; not a structure</a:t>
            </a:r>
            <a:r>
              <a:rPr lang="en-US" sz="1800" dirty="0" smtClean="0"/>
              <a:t>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6) In Home Occupation chapter - section 37.020 </a:t>
            </a:r>
            <a:r>
              <a:rPr lang="en-US" sz="1800" dirty="0"/>
              <a:t>Subsection 9 remove duplicative criteria </a:t>
            </a:r>
            <a:r>
              <a:rPr lang="en-US" sz="1800" dirty="0" smtClean="0"/>
              <a:t>for signs and </a:t>
            </a:r>
            <a:r>
              <a:rPr lang="en-US" sz="1800" dirty="0"/>
              <a:t>replace with a reference to Chapter </a:t>
            </a:r>
            <a:r>
              <a:rPr lang="en-US" sz="1800" dirty="0" smtClean="0"/>
              <a:t>52 Signs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7)  </a:t>
            </a:r>
            <a:r>
              <a:rPr lang="en-US" sz="1800" dirty="0"/>
              <a:t>Chapter 38 reference link to Chapter 58.090 to clarify a separate standard exists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/>
              <a:t>8</a:t>
            </a:r>
            <a:r>
              <a:rPr lang="en-US" sz="1800" dirty="0" smtClean="0"/>
              <a:t>)  </a:t>
            </a:r>
            <a:r>
              <a:rPr lang="en-US" sz="1800" dirty="0"/>
              <a:t>Chapter 43.040 minor reorganization to clarify sidewall off sets in exception </a:t>
            </a:r>
            <a:r>
              <a:rPr lang="en-US" sz="1800" dirty="0" smtClean="0"/>
              <a:t>subsection</a:t>
            </a:r>
            <a:r>
              <a:rPr lang="en-US" sz="1800" dirty="0"/>
              <a:t>.  (No new standards or criteria)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/>
              <a:t>9</a:t>
            </a:r>
            <a:r>
              <a:rPr lang="en-US" sz="1800" dirty="0" smtClean="0"/>
              <a:t>)  </a:t>
            </a:r>
            <a:r>
              <a:rPr lang="en-US" sz="1800" dirty="0"/>
              <a:t>Chapter 46 </a:t>
            </a:r>
            <a:r>
              <a:rPr lang="en-US" sz="1800" dirty="0" smtClean="0"/>
              <a:t>Off Street Parking Section 46.090 </a:t>
            </a:r>
            <a:r>
              <a:rPr lang="en-US" sz="1800" dirty="0"/>
              <a:t>clarification that standards are off street only</a:t>
            </a:r>
            <a:r>
              <a:rPr lang="en-US" sz="1800" dirty="0" smtClean="0"/>
              <a:t>.  Section 46.140 remove exception for bicycle parking.</a:t>
            </a:r>
            <a:endParaRPr lang="en-US" sz="18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10)  </a:t>
            </a:r>
            <a:r>
              <a:rPr lang="en-US" sz="1800" dirty="0"/>
              <a:t>Chapter 48 Access control standards – </a:t>
            </a:r>
            <a:r>
              <a:rPr lang="en-US" sz="1800" dirty="0" smtClean="0"/>
              <a:t>section 48.025.B.3 clarify </a:t>
            </a:r>
            <a:r>
              <a:rPr lang="en-US" sz="1800" dirty="0"/>
              <a:t>the standards is the decision of the Public Works </a:t>
            </a:r>
            <a:r>
              <a:rPr lang="en-US" sz="1800" dirty="0" smtClean="0"/>
              <a:t>Director.</a:t>
            </a:r>
          </a:p>
        </p:txBody>
      </p:sp>
    </p:spTree>
    <p:extLst>
      <p:ext uri="{BB962C8B-B14F-4D97-AF65-F5344CB8AC3E}">
        <p14:creationId xmlns:p14="http://schemas.microsoft.com/office/powerpoint/2010/main" val="410329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Proposed CDC Amendments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000" dirty="0" smtClean="0"/>
              <a:t>Corrections to: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11</a:t>
            </a:r>
            <a:r>
              <a:rPr lang="en-US" sz="1800" dirty="0"/>
              <a:t>)  </a:t>
            </a:r>
            <a:r>
              <a:rPr lang="en-US" sz="1800" dirty="0" smtClean="0"/>
              <a:t>Chapter 52 section 52.210 clarify the lowest grade includes the base in the height measurement.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12)  Chapter </a:t>
            </a:r>
            <a:r>
              <a:rPr lang="en-US" sz="1800" dirty="0"/>
              <a:t>54 </a:t>
            </a:r>
            <a:r>
              <a:rPr lang="en-US" sz="1800" dirty="0" smtClean="0"/>
              <a:t>amend section 54.070 by providing cross references to applicable sections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13)  </a:t>
            </a:r>
            <a:r>
              <a:rPr lang="en-US" sz="1800" dirty="0"/>
              <a:t>Chapter 55 </a:t>
            </a:r>
            <a:r>
              <a:rPr lang="en-US" sz="1800" dirty="0" smtClean="0"/>
              <a:t>amend sections 55.025 Exemption and 55.090 approval standards with the clarification they may be </a:t>
            </a:r>
            <a:r>
              <a:rPr lang="en-US" sz="1800" dirty="0"/>
              <a:t>subject to additional requirements in the base </a:t>
            </a:r>
            <a:r>
              <a:rPr lang="en-US" sz="1800" dirty="0" smtClean="0"/>
              <a:t>zone</a:t>
            </a:r>
            <a:endParaRPr lang="en-US" sz="18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14)  </a:t>
            </a:r>
            <a:r>
              <a:rPr lang="en-US" sz="1800" dirty="0"/>
              <a:t>Chapter 58 </a:t>
            </a:r>
            <a:r>
              <a:rPr lang="en-US" sz="1800" dirty="0" smtClean="0"/>
              <a:t>(58.090) remove </a:t>
            </a:r>
            <a:r>
              <a:rPr lang="en-US" sz="1800" dirty="0"/>
              <a:t>vague statement  “… rhythm of adjacent structures, . . .”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/>
              <a:t>15)  </a:t>
            </a:r>
            <a:r>
              <a:rPr lang="en-US" sz="1800" dirty="0"/>
              <a:t>Chapter 68 </a:t>
            </a:r>
            <a:r>
              <a:rPr lang="en-US" sz="1800" dirty="0" smtClean="0"/>
              <a:t>section 68.040 by providing correction </a:t>
            </a:r>
            <a:r>
              <a:rPr lang="en-US" sz="1800" dirty="0"/>
              <a:t>to lot widths </a:t>
            </a:r>
            <a:r>
              <a:rPr lang="en-US" sz="1800" dirty="0" smtClean="0"/>
              <a:t>consistent </a:t>
            </a:r>
            <a:r>
              <a:rPr lang="en-US" sz="1800" dirty="0"/>
              <a:t>with the standards in other zones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961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68321F"/>
      </a:dk2>
      <a:lt2>
        <a:srgbClr val="808080"/>
      </a:lt2>
      <a:accent1>
        <a:srgbClr val="67642F"/>
      </a:accent1>
      <a:accent2>
        <a:srgbClr val="949B51"/>
      </a:accent2>
      <a:accent3>
        <a:srgbClr val="FFFFFF"/>
      </a:accent3>
      <a:accent4>
        <a:srgbClr val="000000"/>
      </a:accent4>
      <a:accent5>
        <a:srgbClr val="B8B8AD"/>
      </a:accent5>
      <a:accent6>
        <a:srgbClr val="868C49"/>
      </a:accent6>
      <a:hlink>
        <a:srgbClr val="B2AA7E"/>
      </a:hlink>
      <a:folHlink>
        <a:srgbClr val="CC00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68321F"/>
        </a:dk2>
        <a:lt2>
          <a:srgbClr val="808080"/>
        </a:lt2>
        <a:accent1>
          <a:srgbClr val="67642F"/>
        </a:accent1>
        <a:accent2>
          <a:srgbClr val="949B51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868C49"/>
        </a:accent6>
        <a:hlink>
          <a:srgbClr val="B2AA7E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4294</TotalTime>
  <Words>1142</Words>
  <Application>Microsoft Office PowerPoint</Application>
  <PresentationFormat>On-screen Show (4:3)</PresentationFormat>
  <Paragraphs>119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Cambria</vt:lpstr>
      <vt:lpstr>Default Design</vt:lpstr>
      <vt:lpstr>City Council</vt:lpstr>
      <vt:lpstr>Decision Before the City Council</vt:lpstr>
      <vt:lpstr>City Council Agenda Packet</vt:lpstr>
      <vt:lpstr>Process to Get Here</vt:lpstr>
      <vt:lpstr>Process to Get Here</vt:lpstr>
      <vt:lpstr>CDC – Types of Amendments</vt:lpstr>
      <vt:lpstr>Proposed CDC Amendments</vt:lpstr>
      <vt:lpstr>Proposed CDC Amendments</vt:lpstr>
      <vt:lpstr>Proposed CDC Amendments</vt:lpstr>
      <vt:lpstr>Proposed CDC Amendments</vt:lpstr>
      <vt:lpstr>Recommendation</vt:lpstr>
      <vt:lpstr>CDC-18-01</vt:lpstr>
      <vt:lpstr>Background for Lot Line Adjustment</vt:lpstr>
      <vt:lpstr>Background for Lot Line Adjustment - Continued</vt:lpstr>
    </vt:vector>
  </TitlesOfParts>
  <Company>alcheme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Julie.Bonaduce</dc:creator>
  <cp:lastModifiedBy>Wyss, Darren</cp:lastModifiedBy>
  <cp:revision>185</cp:revision>
  <cp:lastPrinted>2018-06-25T17:38:18Z</cp:lastPrinted>
  <dcterms:created xsi:type="dcterms:W3CDTF">2008-09-02T16:02:58Z</dcterms:created>
  <dcterms:modified xsi:type="dcterms:W3CDTF">2018-07-09T21:33:49Z</dcterms:modified>
</cp:coreProperties>
</file>