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507" r:id="rId2"/>
    <p:sldId id="525" r:id="rId3"/>
    <p:sldId id="512" r:id="rId4"/>
    <p:sldId id="570" r:id="rId5"/>
    <p:sldId id="513" r:id="rId6"/>
    <p:sldId id="439" r:id="rId7"/>
    <p:sldId id="529" r:id="rId8"/>
    <p:sldId id="511" r:id="rId9"/>
    <p:sldId id="530" r:id="rId10"/>
    <p:sldId id="531" r:id="rId11"/>
    <p:sldId id="532" r:id="rId12"/>
    <p:sldId id="533" r:id="rId13"/>
    <p:sldId id="538" r:id="rId14"/>
    <p:sldId id="522" r:id="rId15"/>
    <p:sldId id="534" r:id="rId16"/>
    <p:sldId id="535" r:id="rId17"/>
    <p:sldId id="537" r:id="rId18"/>
    <p:sldId id="516" r:id="rId19"/>
    <p:sldId id="542" r:id="rId20"/>
    <p:sldId id="543" r:id="rId21"/>
    <p:sldId id="613" r:id="rId22"/>
    <p:sldId id="544" r:id="rId23"/>
    <p:sldId id="545" r:id="rId24"/>
    <p:sldId id="524" r:id="rId25"/>
    <p:sldId id="571" r:id="rId26"/>
    <p:sldId id="575" r:id="rId27"/>
    <p:sldId id="579" r:id="rId28"/>
    <p:sldId id="583" r:id="rId29"/>
    <p:sldId id="587" r:id="rId30"/>
    <p:sldId id="591" r:id="rId31"/>
    <p:sldId id="595" r:id="rId32"/>
    <p:sldId id="605" r:id="rId33"/>
    <p:sldId id="567" r:id="rId34"/>
    <p:sldId id="599" r:id="rId35"/>
    <p:sldId id="600" r:id="rId36"/>
    <p:sldId id="601" r:id="rId37"/>
    <p:sldId id="602" r:id="rId38"/>
    <p:sldId id="603" r:id="rId39"/>
    <p:sldId id="604" r:id="rId40"/>
    <p:sldId id="606" r:id="rId41"/>
    <p:sldId id="611" r:id="rId42"/>
    <p:sldId id="546" r:id="rId43"/>
    <p:sldId id="607" r:id="rId44"/>
    <p:sldId id="608" r:id="rId45"/>
    <p:sldId id="609" r:id="rId46"/>
    <p:sldId id="610" r:id="rId47"/>
    <p:sldId id="612" r:id="rId48"/>
    <p:sldId id="526" r:id="rId4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67" autoAdjust="0"/>
    <p:restoredTop sz="94660"/>
  </p:normalViewPr>
  <p:slideViewPr>
    <p:cSldViewPr>
      <p:cViewPr varScale="1">
        <p:scale>
          <a:sx n="88" d="100"/>
          <a:sy n="88" d="100"/>
        </p:scale>
        <p:origin x="6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8"/>
    </p:cViewPr>
  </p:sorterViewPr>
  <p:notesViewPr>
    <p:cSldViewPr>
      <p:cViewPr varScale="1">
        <p:scale>
          <a:sx n="52" d="100"/>
          <a:sy n="52" d="100"/>
        </p:scale>
        <p:origin x="-284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922305764409E-2"/>
          <c:y val="0.16403003422040599"/>
          <c:w val="0.94486215538847118"/>
          <c:h val="0.759184026047377"/>
        </c:manualLayout>
      </c:layout>
      <c:barChart>
        <c:barDir val="col"/>
        <c:grouping val="clustered"/>
        <c:varyColors val="0"/>
        <c:ser>
          <c:idx val="0"/>
          <c:order val="0"/>
          <c:tx>
            <c:strRef>
              <c:f>Sheet1!$B$33:$C$33</c:f>
              <c:strCache>
                <c:ptCount val="2"/>
                <c:pt idx="0">
                  <c:v>developed acres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Sheet1!$D$32:$I$32</c:f>
              <c:strCache>
                <c:ptCount val="6"/>
                <c:pt idx="0">
                  <c:v>1995-1996</c:v>
                </c:pt>
                <c:pt idx="1">
                  <c:v>2000-2001</c:v>
                </c:pt>
                <c:pt idx="2">
                  <c:v>2004-2005</c:v>
                </c:pt>
                <c:pt idx="3">
                  <c:v>2005-2006</c:v>
                </c:pt>
                <c:pt idx="4">
                  <c:v>2011-2012</c:v>
                </c:pt>
                <c:pt idx="5">
                  <c:v>2016-2017</c:v>
                </c:pt>
              </c:strCache>
            </c:strRef>
          </c:cat>
          <c:val>
            <c:numRef>
              <c:f>Sheet1!$D$33:$I$33</c:f>
              <c:numCache>
                <c:formatCode>General</c:formatCode>
                <c:ptCount val="6"/>
                <c:pt idx="0">
                  <c:v>73</c:v>
                </c:pt>
                <c:pt idx="1">
                  <c:v>99</c:v>
                </c:pt>
                <c:pt idx="2">
                  <c:v>108</c:v>
                </c:pt>
                <c:pt idx="3">
                  <c:v>141</c:v>
                </c:pt>
                <c:pt idx="4">
                  <c:v>150</c:v>
                </c:pt>
                <c:pt idx="5">
                  <c:v>162</c:v>
                </c:pt>
              </c:numCache>
            </c:numRef>
          </c:val>
          <c:extLst>
            <c:ext xmlns:c16="http://schemas.microsoft.com/office/drawing/2014/chart" uri="{C3380CC4-5D6E-409C-BE32-E72D297353CC}">
              <c16:uniqueId val="{00000000-984F-4F0D-955D-97ABBB9A26B7}"/>
            </c:ext>
          </c:extLst>
        </c:ser>
        <c:ser>
          <c:idx val="1"/>
          <c:order val="1"/>
          <c:tx>
            <c:strRef>
              <c:f>Sheet1!$B$34:$C$34</c:f>
              <c:strCache>
                <c:ptCount val="2"/>
                <c:pt idx="0">
                  <c:v>acres/maint.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Sheet1!$D$32:$I$32</c:f>
              <c:strCache>
                <c:ptCount val="6"/>
                <c:pt idx="0">
                  <c:v>1995-1996</c:v>
                </c:pt>
                <c:pt idx="1">
                  <c:v>2000-2001</c:v>
                </c:pt>
                <c:pt idx="2">
                  <c:v>2004-2005</c:v>
                </c:pt>
                <c:pt idx="3">
                  <c:v>2005-2006</c:v>
                </c:pt>
                <c:pt idx="4">
                  <c:v>2011-2012</c:v>
                </c:pt>
                <c:pt idx="5">
                  <c:v>2016-2017</c:v>
                </c:pt>
              </c:strCache>
            </c:strRef>
          </c:cat>
          <c:val>
            <c:numRef>
              <c:f>Sheet1!$D$34:$I$34</c:f>
              <c:numCache>
                <c:formatCode>General</c:formatCode>
                <c:ptCount val="6"/>
                <c:pt idx="0">
                  <c:v>14.65</c:v>
                </c:pt>
                <c:pt idx="1">
                  <c:v>16.399999999999999</c:v>
                </c:pt>
                <c:pt idx="2">
                  <c:v>15.41</c:v>
                </c:pt>
                <c:pt idx="3">
                  <c:v>20.12</c:v>
                </c:pt>
                <c:pt idx="4">
                  <c:v>21.43</c:v>
                </c:pt>
                <c:pt idx="5">
                  <c:v>23.130000000000013</c:v>
                </c:pt>
              </c:numCache>
            </c:numRef>
          </c:val>
          <c:extLst>
            <c:ext xmlns:c16="http://schemas.microsoft.com/office/drawing/2014/chart" uri="{C3380CC4-5D6E-409C-BE32-E72D297353CC}">
              <c16:uniqueId val="{00000001-984F-4F0D-955D-97ABBB9A26B7}"/>
            </c:ext>
          </c:extLst>
        </c:ser>
        <c:dLbls>
          <c:showLegendKey val="0"/>
          <c:showVal val="1"/>
          <c:showCatName val="0"/>
          <c:showSerName val="0"/>
          <c:showPercent val="0"/>
          <c:showBubbleSize val="0"/>
        </c:dLbls>
        <c:gapWidth val="150"/>
        <c:overlap val="-25"/>
        <c:axId val="93170304"/>
        <c:axId val="93188480"/>
      </c:barChart>
      <c:catAx>
        <c:axId val="9317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88480"/>
        <c:crosses val="autoZero"/>
        <c:auto val="1"/>
        <c:lblAlgn val="ctr"/>
        <c:lblOffset val="100"/>
        <c:noMultiLvlLbl val="0"/>
      </c:catAx>
      <c:valAx>
        <c:axId val="93188480"/>
        <c:scaling>
          <c:orientation val="minMax"/>
        </c:scaling>
        <c:delete val="1"/>
        <c:axPos val="l"/>
        <c:numFmt formatCode="General" sourceLinked="1"/>
        <c:majorTickMark val="none"/>
        <c:minorTickMark val="none"/>
        <c:tickLblPos val="none"/>
        <c:crossAx val="93170304"/>
        <c:crosses val="autoZero"/>
        <c:crossBetween val="between"/>
      </c:valAx>
      <c:spPr>
        <a:noFill/>
        <a:ln>
          <a:noFill/>
        </a:ln>
        <a:effectLst/>
      </c:spPr>
    </c:plotArea>
    <c:legend>
      <c:legendPos val="t"/>
      <c:layout>
        <c:manualLayout>
          <c:xMode val="edge"/>
          <c:yMode val="edge"/>
          <c:x val="3.8537513406306748E-2"/>
          <c:y val="0.1521087808250749"/>
          <c:w val="0.47391722851891971"/>
          <c:h val="7.77834436977931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9085934-19A0-4C7C-83CF-91591A362AA9}" type="datetimeFigureOut">
              <a:rPr lang="en-US" smtClean="0"/>
              <a:t>4/17/2018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B27D7FF-9AF4-41FD-8685-832EEC6480DD}" type="slidenum">
              <a:rPr lang="en-US" smtClean="0"/>
              <a:t>‹#›</a:t>
            </a:fld>
            <a:endParaRPr lang="en-US"/>
          </a:p>
        </p:txBody>
      </p:sp>
    </p:spTree>
    <p:extLst>
      <p:ext uri="{BB962C8B-B14F-4D97-AF65-F5344CB8AC3E}">
        <p14:creationId xmlns:p14="http://schemas.microsoft.com/office/powerpoint/2010/main" val="343725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AE21A03-2547-4AA9-B649-4E98BCF2A1B3}" type="datetimeFigureOut">
              <a:rPr lang="en-US" smtClean="0"/>
              <a:pPr/>
              <a:t>4/17/2018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17B186C-B3A5-4CBE-9A4D-956A9380B5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71596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DABCA-3ED4-4081-9742-3CAB5A7540D4}"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4A3BC-C09F-4810-A583-B31701CEFD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DABCA-3ED4-4081-9742-3CAB5A7540D4}"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4A3BC-C09F-4810-A583-B31701CEFD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DABCA-3ED4-4081-9742-3CAB5A7540D4}" type="datetimeFigureOut">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4A3BC-C09F-4810-A583-B31701CEFD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D9DABCA-3ED4-4081-9742-3CAB5A7540D4}" type="datetimeFigureOut">
              <a:rPr lang="en-US" smtClean="0"/>
              <a:pPr/>
              <a:t>4/17/2018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6F4A3BC-C09F-4810-A583-B31701CEFD7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2D9DABCA-3ED4-4081-9742-3CAB5A7540D4}" type="datetimeFigureOut">
              <a:rPr lang="en-US" smtClean="0"/>
              <a:pPr/>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56F4A3BC-C09F-4810-A583-B31701CEFD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81000"/>
            <a:ext cx="9144000" cy="7239000"/>
          </a:xfrm>
          <a:prstGeom prst="rect">
            <a:avLst/>
          </a:prstGeom>
        </p:spPr>
      </p:pic>
      <p:sp>
        <p:nvSpPr>
          <p:cNvPr id="5" name="Title 2"/>
          <p:cNvSpPr txBox="1">
            <a:spLocks/>
          </p:cNvSpPr>
          <p:nvPr/>
        </p:nvSpPr>
        <p:spPr>
          <a:xfrm>
            <a:off x="457200" y="5587042"/>
            <a:ext cx="8229600" cy="609600"/>
          </a:xfrm>
          <a:prstGeom prst="rect">
            <a:avLst/>
          </a:prstGeom>
          <a:noFill/>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r"/>
            <a:r>
              <a:rPr lang="en-US" sz="3300" b="1" dirty="0">
                <a:solidFill>
                  <a:schemeClr val="tx1">
                    <a:lumMod val="85000"/>
                    <a:lumOff val="15000"/>
                  </a:schemeClr>
                </a:solidFill>
              </a:rPr>
              <a:t>Planning Commission/ PRAB Meeting</a:t>
            </a:r>
          </a:p>
        </p:txBody>
      </p:sp>
      <p:sp>
        <p:nvSpPr>
          <p:cNvPr id="7" name="Title 2">
            <a:extLst>
              <a:ext uri="{FF2B5EF4-FFF2-40B4-BE49-F238E27FC236}">
                <a16:creationId xmlns:a16="http://schemas.microsoft.com/office/drawing/2014/main" id="{FA2EE67D-8F8A-46DB-8C1C-DE22A928741C}"/>
              </a:ext>
            </a:extLst>
          </p:cNvPr>
          <p:cNvSpPr txBox="1">
            <a:spLocks/>
          </p:cNvSpPr>
          <p:nvPr/>
        </p:nvSpPr>
        <p:spPr>
          <a:xfrm>
            <a:off x="457200" y="6070121"/>
            <a:ext cx="8229600" cy="609600"/>
          </a:xfrm>
          <a:prstGeom prst="rect">
            <a:avLst/>
          </a:prstGeom>
          <a:noFill/>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r"/>
            <a:r>
              <a:rPr lang="en-US" sz="2600" dirty="0">
                <a:solidFill>
                  <a:schemeClr val="tx1">
                    <a:lumMod val="75000"/>
                    <a:lumOff val="25000"/>
                  </a:schemeClr>
                </a:solidFill>
              </a:rPr>
              <a:t>April 18, 2018</a:t>
            </a:r>
          </a:p>
        </p:txBody>
      </p:sp>
    </p:spTree>
    <p:extLst>
      <p:ext uri="{BB962C8B-B14F-4D97-AF65-F5344CB8AC3E}">
        <p14:creationId xmlns:p14="http://schemas.microsoft.com/office/powerpoint/2010/main" val="154026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84A5A81-C6E2-4405-B032-5870E2BC743F}"/>
              </a:ext>
            </a:extLst>
          </p:cNvPr>
          <p:cNvSpPr>
            <a:spLocks noGrp="1" noChangeArrowheads="1"/>
          </p:cNvSpPr>
          <p:nvPr>
            <p:ph type="title"/>
          </p:nvPr>
        </p:nvSpPr>
        <p:spPr>
          <a:xfrm>
            <a:off x="457200" y="228600"/>
            <a:ext cx="8229600" cy="1143000"/>
          </a:xfrm>
        </p:spPr>
        <p:txBody>
          <a:bodyPr/>
          <a:lstStyle/>
          <a:p>
            <a:r>
              <a:rPr lang="en-US" altLang="en-US" dirty="0"/>
              <a:t>Recreation Programs &amp; Events</a:t>
            </a:r>
          </a:p>
        </p:txBody>
      </p:sp>
      <p:grpSp>
        <p:nvGrpSpPr>
          <p:cNvPr id="13" name="Group 12">
            <a:extLst>
              <a:ext uri="{FF2B5EF4-FFF2-40B4-BE49-F238E27FC236}">
                <a16:creationId xmlns:a16="http://schemas.microsoft.com/office/drawing/2014/main" id="{541D11DF-9FDC-4EE4-85E1-9D282348CE0F}"/>
              </a:ext>
            </a:extLst>
          </p:cNvPr>
          <p:cNvGrpSpPr/>
          <p:nvPr/>
        </p:nvGrpSpPr>
        <p:grpSpPr>
          <a:xfrm>
            <a:off x="1154187" y="1371600"/>
            <a:ext cx="6835626" cy="4614676"/>
            <a:chOff x="1044624" y="1322941"/>
            <a:chExt cx="6835626" cy="4614676"/>
          </a:xfrm>
        </p:grpSpPr>
        <p:pic>
          <p:nvPicPr>
            <p:cNvPr id="3" name="Graphic 2">
              <a:extLst>
                <a:ext uri="{FF2B5EF4-FFF2-40B4-BE49-F238E27FC236}">
                  <a16:creationId xmlns:a16="http://schemas.microsoft.com/office/drawing/2014/main" id="{A40D5A33-1F32-4EE9-8F2D-EB192E751D2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121" r="5128" b="3846"/>
            <a:stretch/>
          </p:blipFill>
          <p:spPr>
            <a:xfrm>
              <a:off x="1061719" y="1366521"/>
              <a:ext cx="2337487" cy="2015075"/>
            </a:xfrm>
            <a:prstGeom prst="rect">
              <a:avLst/>
            </a:prstGeom>
          </p:spPr>
        </p:pic>
        <p:pic>
          <p:nvPicPr>
            <p:cNvPr id="4" name="Graphic 3">
              <a:extLst>
                <a:ext uri="{FF2B5EF4-FFF2-40B4-BE49-F238E27FC236}">
                  <a16:creationId xmlns:a16="http://schemas.microsoft.com/office/drawing/2014/main" id="{9F35D507-16BF-4CF4-9548-A2125827C00D}"/>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323" t="6707" r="8072" b="3778"/>
            <a:stretch/>
          </p:blipFill>
          <p:spPr>
            <a:xfrm>
              <a:off x="3482683" y="1366520"/>
              <a:ext cx="1701114" cy="2015075"/>
            </a:xfrm>
            <a:prstGeom prst="rect">
              <a:avLst/>
            </a:prstGeom>
          </p:spPr>
        </p:pic>
        <p:pic>
          <p:nvPicPr>
            <p:cNvPr id="7" name="Graphic 6">
              <a:extLst>
                <a:ext uri="{FF2B5EF4-FFF2-40B4-BE49-F238E27FC236}">
                  <a16:creationId xmlns:a16="http://schemas.microsoft.com/office/drawing/2014/main" id="{7C488C3B-095B-4886-94D7-BD8A2760C624}"/>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 t="1185" r="693" b="3915"/>
            <a:stretch/>
          </p:blipFill>
          <p:spPr>
            <a:xfrm>
              <a:off x="1044624" y="3455344"/>
              <a:ext cx="1388695" cy="2441796"/>
            </a:xfrm>
            <a:prstGeom prst="rect">
              <a:avLst/>
            </a:prstGeom>
          </p:spPr>
        </p:pic>
        <p:pic>
          <p:nvPicPr>
            <p:cNvPr id="9" name="Graphic 8">
              <a:extLst>
                <a:ext uri="{FF2B5EF4-FFF2-40B4-BE49-F238E27FC236}">
                  <a16:creationId xmlns:a16="http://schemas.microsoft.com/office/drawing/2014/main" id="{76B4769F-B09A-4EEF-B3FD-B0F376D7AACE}"/>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4494" b="1830"/>
            <a:stretch/>
          </p:blipFill>
          <p:spPr>
            <a:xfrm>
              <a:off x="2509520" y="3438878"/>
              <a:ext cx="2895600" cy="2474728"/>
            </a:xfrm>
            <a:prstGeom prst="rect">
              <a:avLst/>
            </a:prstGeom>
          </p:spPr>
        </p:pic>
        <p:pic>
          <p:nvPicPr>
            <p:cNvPr id="10" name="Graphic 9">
              <a:extLst>
                <a:ext uri="{FF2B5EF4-FFF2-40B4-BE49-F238E27FC236}">
                  <a16:creationId xmlns:a16="http://schemas.microsoft.com/office/drawing/2014/main" id="{53E0148C-FD17-432A-9BD2-B3FB100102F6}"/>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1595" b="20000"/>
            <a:stretch/>
          </p:blipFill>
          <p:spPr>
            <a:xfrm>
              <a:off x="5267274" y="1322941"/>
              <a:ext cx="2612976" cy="1074065"/>
            </a:xfrm>
            <a:prstGeom prst="rect">
              <a:avLst/>
            </a:prstGeom>
          </p:spPr>
        </p:pic>
        <p:pic>
          <p:nvPicPr>
            <p:cNvPr id="11" name="Graphic 10">
              <a:extLst>
                <a:ext uri="{FF2B5EF4-FFF2-40B4-BE49-F238E27FC236}">
                  <a16:creationId xmlns:a16="http://schemas.microsoft.com/office/drawing/2014/main" id="{401E9783-DE5D-4BFD-B16A-89878B889F98}"/>
                </a:ext>
              </a:extLst>
            </p:cNvPr>
            <p:cNvPicPr>
              <a:picLocks noChangeAspect="1"/>
            </p:cNvPicPr>
            <p:nvPr/>
          </p:nvPicPr>
          <p:blipFill rotWithShape="1">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l="1601" t="4897" r="3174" b="5357"/>
            <a:stretch/>
          </p:blipFill>
          <p:spPr>
            <a:xfrm>
              <a:off x="5271668" y="2452510"/>
              <a:ext cx="2286001" cy="914400"/>
            </a:xfrm>
            <a:prstGeom prst="rect">
              <a:avLst/>
            </a:prstGeom>
          </p:spPr>
        </p:pic>
        <p:pic>
          <p:nvPicPr>
            <p:cNvPr id="12" name="Graphic 11">
              <a:extLst>
                <a:ext uri="{FF2B5EF4-FFF2-40B4-BE49-F238E27FC236}">
                  <a16:creationId xmlns:a16="http://schemas.microsoft.com/office/drawing/2014/main" id="{EA4E4CDF-07F9-4E72-9426-1ECAB19E7B0C}"/>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b="1188"/>
            <a:stretch/>
          </p:blipFill>
          <p:spPr>
            <a:xfrm>
              <a:off x="5481320" y="3455343"/>
              <a:ext cx="2138680" cy="2482274"/>
            </a:xfrm>
            <a:prstGeom prst="rect">
              <a:avLst/>
            </a:prstGeom>
          </p:spPr>
        </p:pic>
      </p:grpSp>
    </p:spTree>
    <p:extLst>
      <p:ext uri="{BB962C8B-B14F-4D97-AF65-F5344CB8AC3E}">
        <p14:creationId xmlns:p14="http://schemas.microsoft.com/office/powerpoint/2010/main" val="407945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84A5A81-C6E2-4405-B032-5870E2BC743F}"/>
              </a:ext>
            </a:extLst>
          </p:cNvPr>
          <p:cNvSpPr>
            <a:spLocks noGrp="1" noChangeArrowheads="1"/>
          </p:cNvSpPr>
          <p:nvPr>
            <p:ph type="title"/>
          </p:nvPr>
        </p:nvSpPr>
        <p:spPr>
          <a:xfrm>
            <a:off x="457200" y="152400"/>
            <a:ext cx="8229600" cy="1143000"/>
          </a:xfrm>
        </p:spPr>
        <p:txBody>
          <a:bodyPr/>
          <a:lstStyle/>
          <a:p>
            <a:r>
              <a:rPr lang="en-US" altLang="en-US" dirty="0"/>
              <a:t>Program Participation</a:t>
            </a:r>
          </a:p>
        </p:txBody>
      </p:sp>
      <p:pic>
        <p:nvPicPr>
          <p:cNvPr id="2" name="Picture 1">
            <a:extLst>
              <a:ext uri="{FF2B5EF4-FFF2-40B4-BE49-F238E27FC236}">
                <a16:creationId xmlns:a16="http://schemas.microsoft.com/office/drawing/2014/main" id="{71FF3BD4-E98E-4509-B47B-75567AB4C8F9}"/>
              </a:ext>
            </a:extLst>
          </p:cNvPr>
          <p:cNvPicPr>
            <a:picLocks noChangeAspect="1"/>
          </p:cNvPicPr>
          <p:nvPr/>
        </p:nvPicPr>
        <p:blipFill>
          <a:blip r:embed="rId2"/>
          <a:stretch>
            <a:fillRect/>
          </a:stretch>
        </p:blipFill>
        <p:spPr>
          <a:xfrm>
            <a:off x="997881" y="1524000"/>
            <a:ext cx="7148238" cy="4114939"/>
          </a:xfrm>
          <a:prstGeom prst="rect">
            <a:avLst/>
          </a:prstGeom>
        </p:spPr>
      </p:pic>
    </p:spTree>
    <p:extLst>
      <p:ext uri="{BB962C8B-B14F-4D97-AF65-F5344CB8AC3E}">
        <p14:creationId xmlns:p14="http://schemas.microsoft.com/office/powerpoint/2010/main" val="211584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84A5A81-C6E2-4405-B032-5870E2BC743F}"/>
              </a:ext>
            </a:extLst>
          </p:cNvPr>
          <p:cNvSpPr>
            <a:spLocks noGrp="1" noChangeArrowheads="1"/>
          </p:cNvSpPr>
          <p:nvPr>
            <p:ph type="title"/>
          </p:nvPr>
        </p:nvSpPr>
        <p:spPr>
          <a:xfrm>
            <a:off x="457200" y="76200"/>
            <a:ext cx="8229600" cy="1143000"/>
          </a:xfrm>
        </p:spPr>
        <p:txBody>
          <a:bodyPr/>
          <a:lstStyle/>
          <a:p>
            <a:r>
              <a:rPr lang="en-US" altLang="en-US" dirty="0"/>
              <a:t>Program Assessment</a:t>
            </a:r>
          </a:p>
        </p:txBody>
      </p:sp>
      <p:graphicFrame>
        <p:nvGraphicFramePr>
          <p:cNvPr id="11" name="Table 10">
            <a:extLst>
              <a:ext uri="{FF2B5EF4-FFF2-40B4-BE49-F238E27FC236}">
                <a16:creationId xmlns:a16="http://schemas.microsoft.com/office/drawing/2014/main" id="{AC89112D-F198-447B-A4B8-E341DD1B84AC}"/>
              </a:ext>
            </a:extLst>
          </p:cNvPr>
          <p:cNvGraphicFramePr>
            <a:graphicFrameLocks noGrp="1"/>
          </p:cNvGraphicFramePr>
          <p:nvPr>
            <p:extLst>
              <p:ext uri="{D42A27DB-BD31-4B8C-83A1-F6EECF244321}">
                <p14:modId xmlns:p14="http://schemas.microsoft.com/office/powerpoint/2010/main" val="2367396320"/>
              </p:ext>
            </p:extLst>
          </p:nvPr>
        </p:nvGraphicFramePr>
        <p:xfrm>
          <a:off x="2971800" y="1219200"/>
          <a:ext cx="2975293" cy="5204623"/>
        </p:xfrm>
        <a:graphic>
          <a:graphicData uri="http://schemas.openxmlformats.org/drawingml/2006/table">
            <a:tbl>
              <a:tblPr firstRow="1" firstCol="1" bandRow="1"/>
              <a:tblGrid>
                <a:gridCol w="2975293">
                  <a:extLst>
                    <a:ext uri="{9D8B030D-6E8A-4147-A177-3AD203B41FA5}">
                      <a16:colId xmlns:a16="http://schemas.microsoft.com/office/drawing/2014/main" val="2978769874"/>
                    </a:ext>
                  </a:extLst>
                </a:gridCol>
              </a:tblGrid>
              <a:tr h="368722">
                <a:tc>
                  <a:txBody>
                    <a:bodyPr/>
                    <a:lstStyle/>
                    <a:p>
                      <a:pPr marL="0" marR="0" algn="l">
                        <a:lnSpc>
                          <a:spcPct val="200000"/>
                        </a:lnSpc>
                        <a:spcBef>
                          <a:spcPts val="0"/>
                        </a:spcBef>
                        <a:spcAft>
                          <a:spcPts val="6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Special Events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4F6228"/>
                    </a:solidFill>
                  </a:tcPr>
                </a:tc>
                <a:extLst>
                  <a:ext uri="{0D108BD9-81ED-4DB2-BD59-A6C34878D82A}">
                    <a16:rowId xmlns:a16="http://schemas.microsoft.com/office/drawing/2014/main" val="145477170"/>
                  </a:ext>
                </a:extLst>
              </a:tr>
              <a:tr h="368722">
                <a:tc>
                  <a:txBody>
                    <a:bodyPr/>
                    <a:lstStyle/>
                    <a:p>
                      <a:pPr marL="0" marR="0" algn="l">
                        <a:lnSpc>
                          <a:spcPct val="200000"/>
                        </a:lnSpc>
                        <a:spcBef>
                          <a:spcPts val="0"/>
                        </a:spcBef>
                        <a:spcAft>
                          <a:spcPts val="6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Seniors/Older Adults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4F6228"/>
                    </a:solidFill>
                  </a:tcPr>
                </a:tc>
                <a:extLst>
                  <a:ext uri="{0D108BD9-81ED-4DB2-BD59-A6C34878D82A}">
                    <a16:rowId xmlns:a16="http://schemas.microsoft.com/office/drawing/2014/main" val="3936806226"/>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Youth Sports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2D69B"/>
                    </a:solidFill>
                  </a:tcPr>
                </a:tc>
                <a:extLst>
                  <a:ext uri="{0D108BD9-81ED-4DB2-BD59-A6C34878D82A}">
                    <a16:rowId xmlns:a16="http://schemas.microsoft.com/office/drawing/2014/main" val="3844966511"/>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Fitness/Wellness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2D69B"/>
                    </a:solidFill>
                  </a:tcPr>
                </a:tc>
                <a:extLst>
                  <a:ext uri="{0D108BD9-81ED-4DB2-BD59-A6C34878D82A}">
                    <a16:rowId xmlns:a16="http://schemas.microsoft.com/office/drawing/2014/main" val="2031078427"/>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Cultural Arts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2D69B"/>
                    </a:solidFill>
                  </a:tcPr>
                </a:tc>
                <a:extLst>
                  <a:ext uri="{0D108BD9-81ED-4DB2-BD59-A6C34878D82A}">
                    <a16:rowId xmlns:a16="http://schemas.microsoft.com/office/drawing/2014/main" val="2092932473"/>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Youth / Childcare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2D69B"/>
                    </a:solidFill>
                  </a:tcPr>
                </a:tc>
                <a:extLst>
                  <a:ext uri="{0D108BD9-81ED-4DB2-BD59-A6C34878D82A}">
                    <a16:rowId xmlns:a16="http://schemas.microsoft.com/office/drawing/2014/main" val="3873431273"/>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General Interest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2D69B"/>
                    </a:solidFill>
                  </a:tcPr>
                </a:tc>
                <a:extLst>
                  <a:ext uri="{0D108BD9-81ED-4DB2-BD59-A6C34878D82A}">
                    <a16:rowId xmlns:a16="http://schemas.microsoft.com/office/drawing/2014/main" val="3773264326"/>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Education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2D69B"/>
                    </a:solidFill>
                  </a:tcPr>
                </a:tc>
                <a:extLst>
                  <a:ext uri="{0D108BD9-81ED-4DB2-BD59-A6C34878D82A}">
                    <a16:rowId xmlns:a16="http://schemas.microsoft.com/office/drawing/2014/main" val="501833555"/>
                  </a:ext>
                </a:extLst>
              </a:tr>
              <a:tr h="407459">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Outdoor Recreation/Nature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C2D69B"/>
                    </a:solidFill>
                  </a:tcPr>
                </a:tc>
                <a:extLst>
                  <a:ext uri="{0D108BD9-81ED-4DB2-BD59-A6C34878D82A}">
                    <a16:rowId xmlns:a16="http://schemas.microsoft.com/office/drawing/2014/main" val="1193763612"/>
                  </a:ext>
                </a:extLst>
              </a:tr>
              <a:tr h="372500">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Teens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EAF1DD"/>
                    </a:solidFill>
                  </a:tcPr>
                </a:tc>
                <a:extLst>
                  <a:ext uri="{0D108BD9-81ED-4DB2-BD59-A6C34878D82A}">
                    <a16:rowId xmlns:a16="http://schemas.microsoft.com/office/drawing/2014/main" val="4273890494"/>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Adult Sports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2096745138"/>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Aquatics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3699655544"/>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Special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864043776"/>
                  </a:ext>
                </a:extLst>
              </a:tr>
              <a:tr h="368722">
                <a:tc>
                  <a:txBody>
                    <a:bodyPr/>
                    <a:lstStyle/>
                    <a:p>
                      <a:pPr marL="0" marR="0" algn="l">
                        <a:lnSpc>
                          <a:spcPct val="200000"/>
                        </a:lnSpc>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Self-Directed/Drop-In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4107287926"/>
                  </a:ext>
                </a:extLst>
              </a:tr>
            </a:tbl>
          </a:graphicData>
        </a:graphic>
      </p:graphicFrame>
      <p:sp>
        <p:nvSpPr>
          <p:cNvPr id="12" name="Rectangle 3">
            <a:extLst>
              <a:ext uri="{FF2B5EF4-FFF2-40B4-BE49-F238E27FC236}">
                <a16:creationId xmlns:a16="http://schemas.microsoft.com/office/drawing/2014/main" id="{D63455BD-FDE9-42CD-BDDC-6961A5DC367A}"/>
              </a:ext>
            </a:extLst>
          </p:cNvPr>
          <p:cNvSpPr txBox="1">
            <a:spLocks noChangeArrowheads="1"/>
          </p:cNvSpPr>
          <p:nvPr/>
        </p:nvSpPr>
        <p:spPr>
          <a:xfrm>
            <a:off x="6400800" y="1219200"/>
            <a:ext cx="8382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t>CORE</a:t>
            </a:r>
          </a:p>
        </p:txBody>
      </p:sp>
      <p:cxnSp>
        <p:nvCxnSpPr>
          <p:cNvPr id="13" name="Straight Arrow Connector 12">
            <a:extLst>
              <a:ext uri="{FF2B5EF4-FFF2-40B4-BE49-F238E27FC236}">
                <a16:creationId xmlns:a16="http://schemas.microsoft.com/office/drawing/2014/main" id="{358D5ECE-A447-4379-BD05-0522E3059C9B}"/>
              </a:ext>
            </a:extLst>
          </p:cNvPr>
          <p:cNvCxnSpPr>
            <a:cxnSpLocks/>
          </p:cNvCxnSpPr>
          <p:nvPr/>
        </p:nvCxnSpPr>
        <p:spPr>
          <a:xfrm>
            <a:off x="6248400" y="1219200"/>
            <a:ext cx="0" cy="762000"/>
          </a:xfrm>
          <a:prstGeom prst="straightConnector1">
            <a:avLst/>
          </a:prstGeom>
          <a:ln w="53975">
            <a:solidFill>
              <a:schemeClr val="accent3">
                <a:lumMod val="75000"/>
              </a:schemeClr>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4B528AAD-6230-4D44-90BF-85F6DA1BDCC6}"/>
              </a:ext>
            </a:extLst>
          </p:cNvPr>
          <p:cNvCxnSpPr>
            <a:cxnSpLocks/>
          </p:cNvCxnSpPr>
          <p:nvPr/>
        </p:nvCxnSpPr>
        <p:spPr>
          <a:xfrm flipV="1">
            <a:off x="6248400" y="5105400"/>
            <a:ext cx="0" cy="1394620"/>
          </a:xfrm>
          <a:prstGeom prst="straightConnector1">
            <a:avLst/>
          </a:prstGeom>
          <a:ln w="53975">
            <a:solidFill>
              <a:schemeClr val="bg1">
                <a:lumMod val="65000"/>
              </a:schemeClr>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18" name="Rectangle 3">
            <a:extLst>
              <a:ext uri="{FF2B5EF4-FFF2-40B4-BE49-F238E27FC236}">
                <a16:creationId xmlns:a16="http://schemas.microsoft.com/office/drawing/2014/main" id="{764C8407-258E-4FCC-9405-3C9CE0E34ED0}"/>
              </a:ext>
            </a:extLst>
          </p:cNvPr>
          <p:cNvSpPr txBox="1">
            <a:spLocks noChangeArrowheads="1"/>
          </p:cNvSpPr>
          <p:nvPr/>
        </p:nvSpPr>
        <p:spPr>
          <a:xfrm>
            <a:off x="6400800" y="5612210"/>
            <a:ext cx="1908492"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t>NO ROLE</a:t>
            </a:r>
          </a:p>
        </p:txBody>
      </p:sp>
      <p:sp>
        <p:nvSpPr>
          <p:cNvPr id="19" name="Rectangle 3">
            <a:extLst>
              <a:ext uri="{FF2B5EF4-FFF2-40B4-BE49-F238E27FC236}">
                <a16:creationId xmlns:a16="http://schemas.microsoft.com/office/drawing/2014/main" id="{167DD394-2D2E-4E76-938D-BAD8E48A213F}"/>
              </a:ext>
            </a:extLst>
          </p:cNvPr>
          <p:cNvSpPr txBox="1">
            <a:spLocks noChangeArrowheads="1"/>
          </p:cNvSpPr>
          <p:nvPr/>
        </p:nvSpPr>
        <p:spPr>
          <a:xfrm>
            <a:off x="6400800" y="4495800"/>
            <a:ext cx="1451292"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t>SUPPORT</a:t>
            </a:r>
          </a:p>
        </p:txBody>
      </p:sp>
      <p:cxnSp>
        <p:nvCxnSpPr>
          <p:cNvPr id="21" name="Straight Arrow Connector 20">
            <a:extLst>
              <a:ext uri="{FF2B5EF4-FFF2-40B4-BE49-F238E27FC236}">
                <a16:creationId xmlns:a16="http://schemas.microsoft.com/office/drawing/2014/main" id="{76440740-47B2-4A13-9B44-4F324D32F696}"/>
              </a:ext>
            </a:extLst>
          </p:cNvPr>
          <p:cNvCxnSpPr>
            <a:cxnSpLocks/>
          </p:cNvCxnSpPr>
          <p:nvPr/>
        </p:nvCxnSpPr>
        <p:spPr>
          <a:xfrm flipV="1">
            <a:off x="6248400" y="4572000"/>
            <a:ext cx="0" cy="457200"/>
          </a:xfrm>
          <a:prstGeom prst="straightConnector1">
            <a:avLst/>
          </a:prstGeom>
          <a:ln w="53975">
            <a:solidFill>
              <a:schemeClr val="accent3">
                <a:lumMod val="20000"/>
                <a:lumOff val="80000"/>
              </a:schemeClr>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a:extLst>
              <a:ext uri="{FF2B5EF4-FFF2-40B4-BE49-F238E27FC236}">
                <a16:creationId xmlns:a16="http://schemas.microsoft.com/office/drawing/2014/main" id="{5865E665-201A-4965-B0FE-8B3E2E7675D2}"/>
              </a:ext>
            </a:extLst>
          </p:cNvPr>
          <p:cNvCxnSpPr>
            <a:cxnSpLocks/>
          </p:cNvCxnSpPr>
          <p:nvPr/>
        </p:nvCxnSpPr>
        <p:spPr>
          <a:xfrm flipV="1">
            <a:off x="6248400" y="2057400"/>
            <a:ext cx="0" cy="2438400"/>
          </a:xfrm>
          <a:prstGeom prst="straightConnector1">
            <a:avLst/>
          </a:prstGeom>
          <a:ln w="53975">
            <a:solidFill>
              <a:schemeClr val="accent3">
                <a:lumMod val="60000"/>
                <a:lumOff val="40000"/>
              </a:schemeClr>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27" name="Rectangle 3">
            <a:extLst>
              <a:ext uri="{FF2B5EF4-FFF2-40B4-BE49-F238E27FC236}">
                <a16:creationId xmlns:a16="http://schemas.microsoft.com/office/drawing/2014/main" id="{2BED460A-1F04-4DD0-8D4F-0A083E89D425}"/>
              </a:ext>
            </a:extLst>
          </p:cNvPr>
          <p:cNvSpPr txBox="1">
            <a:spLocks noChangeArrowheads="1"/>
          </p:cNvSpPr>
          <p:nvPr/>
        </p:nvSpPr>
        <p:spPr>
          <a:xfrm>
            <a:off x="6400800" y="2787403"/>
            <a:ext cx="2060892"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t>SECONDARY</a:t>
            </a:r>
          </a:p>
        </p:txBody>
      </p:sp>
      <p:sp>
        <p:nvSpPr>
          <p:cNvPr id="28" name="Rectangle 3">
            <a:extLst>
              <a:ext uri="{FF2B5EF4-FFF2-40B4-BE49-F238E27FC236}">
                <a16:creationId xmlns:a16="http://schemas.microsoft.com/office/drawing/2014/main" id="{4074A500-95DC-4F9D-9703-BE9F4A46462C}"/>
              </a:ext>
            </a:extLst>
          </p:cNvPr>
          <p:cNvSpPr txBox="1">
            <a:spLocks noChangeArrowheads="1"/>
          </p:cNvSpPr>
          <p:nvPr/>
        </p:nvSpPr>
        <p:spPr>
          <a:xfrm>
            <a:off x="6400800" y="1524000"/>
            <a:ext cx="2441892"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Primary responsibility of the Parks </a:t>
            </a:r>
            <a:br>
              <a:rPr lang="en-US" sz="1100" dirty="0"/>
            </a:br>
            <a:r>
              <a:rPr lang="en-US" sz="1100" dirty="0"/>
              <a:t>&amp; Recreation Department to provide</a:t>
            </a:r>
            <a:endParaRPr lang="en-US" sz="1100" b="1" dirty="0"/>
          </a:p>
        </p:txBody>
      </p:sp>
      <p:sp>
        <p:nvSpPr>
          <p:cNvPr id="29" name="Rectangle 3">
            <a:extLst>
              <a:ext uri="{FF2B5EF4-FFF2-40B4-BE49-F238E27FC236}">
                <a16:creationId xmlns:a16="http://schemas.microsoft.com/office/drawing/2014/main" id="{4F8729A1-FEAE-4CFD-8046-1DDEFC5AC342}"/>
              </a:ext>
            </a:extLst>
          </p:cNvPr>
          <p:cNvSpPr txBox="1">
            <a:spLocks noChangeArrowheads="1"/>
          </p:cNvSpPr>
          <p:nvPr/>
        </p:nvSpPr>
        <p:spPr>
          <a:xfrm>
            <a:off x="6400800" y="3124200"/>
            <a:ext cx="2441892"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Lower priority to be provided by the Parks &amp; Recreation Department </a:t>
            </a:r>
            <a:endParaRPr lang="en-US" sz="1100" b="1" dirty="0"/>
          </a:p>
        </p:txBody>
      </p:sp>
      <p:sp>
        <p:nvSpPr>
          <p:cNvPr id="30" name="Rectangle 3">
            <a:extLst>
              <a:ext uri="{FF2B5EF4-FFF2-40B4-BE49-F238E27FC236}">
                <a16:creationId xmlns:a16="http://schemas.microsoft.com/office/drawing/2014/main" id="{36C0F463-E853-4435-91AE-0000CAFBC672}"/>
              </a:ext>
            </a:extLst>
          </p:cNvPr>
          <p:cNvSpPr txBox="1">
            <a:spLocks noChangeArrowheads="1"/>
          </p:cNvSpPr>
          <p:nvPr/>
        </p:nvSpPr>
        <p:spPr>
          <a:xfrm>
            <a:off x="6400800" y="4778315"/>
            <a:ext cx="2441892"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Not provided directly by the Parks &amp; Recreation Department </a:t>
            </a:r>
            <a:endParaRPr lang="en-US" sz="1100" b="1" dirty="0"/>
          </a:p>
        </p:txBody>
      </p:sp>
    </p:spTree>
    <p:extLst>
      <p:ext uri="{BB962C8B-B14F-4D97-AF65-F5344CB8AC3E}">
        <p14:creationId xmlns:p14="http://schemas.microsoft.com/office/powerpoint/2010/main" val="27192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2"/>
          <p:cNvSpPr>
            <a:spLocks noGrp="1"/>
          </p:cNvSpPr>
          <p:nvPr>
            <p:ph type="title"/>
          </p:nvPr>
        </p:nvSpPr>
        <p:spPr>
          <a:xfrm>
            <a:off x="457200" y="5257800"/>
            <a:ext cx="8229600" cy="1325562"/>
          </a:xfrm>
          <a:noFill/>
        </p:spPr>
        <p:txBody>
          <a:bodyPr>
            <a:normAutofit/>
          </a:bodyPr>
          <a:lstStyle/>
          <a:p>
            <a:r>
              <a:rPr lang="en-US" dirty="0">
                <a:solidFill>
                  <a:schemeClr val="tx1">
                    <a:lumMod val="85000"/>
                    <a:lumOff val="15000"/>
                  </a:schemeClr>
                </a:solidFill>
              </a:rPr>
              <a:t>COMMUNITY PRIORITIES</a:t>
            </a:r>
          </a:p>
        </p:txBody>
      </p:sp>
    </p:spTree>
    <p:extLst>
      <p:ext uri="{BB962C8B-B14F-4D97-AF65-F5344CB8AC3E}">
        <p14:creationId xmlns:p14="http://schemas.microsoft.com/office/powerpoint/2010/main" val="374328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Neighborhoods</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3400" y="1295400"/>
            <a:ext cx="3958467" cy="5122722"/>
          </a:xfrm>
        </p:spPr>
      </p:pic>
      <p:sp>
        <p:nvSpPr>
          <p:cNvPr id="5" name="Content Placeholder 2"/>
          <p:cNvSpPr txBox="1">
            <a:spLocks/>
          </p:cNvSpPr>
          <p:nvPr/>
        </p:nvSpPr>
        <p:spPr>
          <a:xfrm>
            <a:off x="5029200" y="1600200"/>
            <a:ext cx="3657600" cy="4343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a:t>Future growth estimated to occur most significantly in the communities of Willamette, Savanna Oaks, </a:t>
            </a:r>
            <a:r>
              <a:rPr lang="en-US" dirty="0" err="1"/>
              <a:t>Robinwood</a:t>
            </a:r>
            <a:r>
              <a:rPr lang="en-US" dirty="0"/>
              <a:t> and Parker Crest </a:t>
            </a:r>
          </a:p>
        </p:txBody>
      </p:sp>
    </p:spTree>
    <p:extLst>
      <p:ext uri="{BB962C8B-B14F-4D97-AF65-F5344CB8AC3E}">
        <p14:creationId xmlns:p14="http://schemas.microsoft.com/office/powerpoint/2010/main" val="268004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84A5A81-C6E2-4405-B032-5870E2BC743F}"/>
              </a:ext>
            </a:extLst>
          </p:cNvPr>
          <p:cNvSpPr>
            <a:spLocks noGrp="1" noChangeArrowheads="1"/>
          </p:cNvSpPr>
          <p:nvPr>
            <p:ph type="title"/>
          </p:nvPr>
        </p:nvSpPr>
        <p:spPr>
          <a:xfrm>
            <a:off x="457200" y="152400"/>
            <a:ext cx="8229600" cy="1143000"/>
          </a:xfrm>
        </p:spPr>
        <p:txBody>
          <a:bodyPr/>
          <a:lstStyle/>
          <a:p>
            <a:r>
              <a:rPr lang="en-US" altLang="en-US" dirty="0"/>
              <a:t>Market Tapestry Segments</a:t>
            </a:r>
          </a:p>
        </p:txBody>
      </p:sp>
      <p:pic>
        <p:nvPicPr>
          <p:cNvPr id="3" name="Picture 2">
            <a:extLst>
              <a:ext uri="{FF2B5EF4-FFF2-40B4-BE49-F238E27FC236}">
                <a16:creationId xmlns:a16="http://schemas.microsoft.com/office/drawing/2014/main" id="{014E4555-773D-4CFC-A8C2-FEFE4393DE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1447800"/>
            <a:ext cx="4303075" cy="4587240"/>
          </a:xfrm>
          <a:prstGeom prst="rect">
            <a:avLst/>
          </a:prstGeom>
        </p:spPr>
      </p:pic>
      <p:grpSp>
        <p:nvGrpSpPr>
          <p:cNvPr id="7" name="Group 6">
            <a:extLst>
              <a:ext uri="{FF2B5EF4-FFF2-40B4-BE49-F238E27FC236}">
                <a16:creationId xmlns:a16="http://schemas.microsoft.com/office/drawing/2014/main" id="{0E5B1D83-C1DC-4A46-B911-9ED334C93CFB}"/>
              </a:ext>
            </a:extLst>
          </p:cNvPr>
          <p:cNvGrpSpPr/>
          <p:nvPr/>
        </p:nvGrpSpPr>
        <p:grpSpPr>
          <a:xfrm>
            <a:off x="4685815" y="1447800"/>
            <a:ext cx="4463972" cy="3429000"/>
            <a:chOff x="4680028" y="2438400"/>
            <a:chExt cx="4463972" cy="3429000"/>
          </a:xfrm>
        </p:grpSpPr>
        <p:pic>
          <p:nvPicPr>
            <p:cNvPr id="4" name="Picture 3">
              <a:extLst>
                <a:ext uri="{FF2B5EF4-FFF2-40B4-BE49-F238E27FC236}">
                  <a16:creationId xmlns:a16="http://schemas.microsoft.com/office/drawing/2014/main" id="{4556795E-AA31-4402-B57C-CD87D54338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4400" y="2438400"/>
              <a:ext cx="4114800" cy="3429000"/>
            </a:xfrm>
            <a:prstGeom prst="rect">
              <a:avLst/>
            </a:prstGeom>
          </p:spPr>
        </p:pic>
        <p:sp>
          <p:nvSpPr>
            <p:cNvPr id="5" name="TextBox 4">
              <a:extLst>
                <a:ext uri="{FF2B5EF4-FFF2-40B4-BE49-F238E27FC236}">
                  <a16:creationId xmlns:a16="http://schemas.microsoft.com/office/drawing/2014/main" id="{08EE2652-DE4D-4777-B877-C2368728D304}"/>
                </a:ext>
              </a:extLst>
            </p:cNvPr>
            <p:cNvSpPr txBox="1"/>
            <p:nvPr/>
          </p:nvSpPr>
          <p:spPr>
            <a:xfrm>
              <a:off x="7086600" y="3581400"/>
              <a:ext cx="2057400" cy="292388"/>
            </a:xfrm>
            <a:prstGeom prst="rect">
              <a:avLst/>
            </a:prstGeom>
            <a:noFill/>
          </p:spPr>
          <p:txBody>
            <a:bodyPr wrap="square" rtlCol="0">
              <a:spAutoFit/>
            </a:bodyPr>
            <a:lstStyle/>
            <a:p>
              <a:r>
                <a:rPr lang="en-US" sz="1300" b="1" dirty="0"/>
                <a:t>Savvy Suburbanites</a:t>
              </a:r>
            </a:p>
          </p:txBody>
        </p:sp>
        <p:sp>
          <p:nvSpPr>
            <p:cNvPr id="9" name="TextBox 8">
              <a:extLst>
                <a:ext uri="{FF2B5EF4-FFF2-40B4-BE49-F238E27FC236}">
                  <a16:creationId xmlns:a16="http://schemas.microsoft.com/office/drawing/2014/main" id="{08207D8D-7AA7-46F2-B3C2-7F04BA8050D3}"/>
                </a:ext>
              </a:extLst>
            </p:cNvPr>
            <p:cNvSpPr txBox="1"/>
            <p:nvPr/>
          </p:nvSpPr>
          <p:spPr>
            <a:xfrm>
              <a:off x="6629400" y="4419600"/>
              <a:ext cx="914400" cy="292388"/>
            </a:xfrm>
            <a:prstGeom prst="rect">
              <a:avLst/>
            </a:prstGeom>
            <a:noFill/>
          </p:spPr>
          <p:txBody>
            <a:bodyPr wrap="square" rtlCol="0">
              <a:spAutoFit/>
            </a:bodyPr>
            <a:lstStyle/>
            <a:p>
              <a:r>
                <a:rPr lang="en-US" sz="1300" b="1" dirty="0"/>
                <a:t>In Style</a:t>
              </a:r>
            </a:p>
          </p:txBody>
        </p:sp>
        <p:sp>
          <p:nvSpPr>
            <p:cNvPr id="10" name="TextBox 9">
              <a:extLst>
                <a:ext uri="{FF2B5EF4-FFF2-40B4-BE49-F238E27FC236}">
                  <a16:creationId xmlns:a16="http://schemas.microsoft.com/office/drawing/2014/main" id="{38C7ECFB-1273-4BE5-9485-C30948E23CFA}"/>
                </a:ext>
              </a:extLst>
            </p:cNvPr>
            <p:cNvSpPr txBox="1"/>
            <p:nvPr/>
          </p:nvSpPr>
          <p:spPr>
            <a:xfrm>
              <a:off x="5260497" y="3727594"/>
              <a:ext cx="914400" cy="492443"/>
            </a:xfrm>
            <a:prstGeom prst="rect">
              <a:avLst/>
            </a:prstGeom>
            <a:noFill/>
          </p:spPr>
          <p:txBody>
            <a:bodyPr wrap="square" rtlCol="0">
              <a:spAutoFit/>
            </a:bodyPr>
            <a:lstStyle/>
            <a:p>
              <a:r>
                <a:rPr lang="en-US" sz="1300" b="1" dirty="0"/>
                <a:t>Soccer Moms</a:t>
              </a:r>
            </a:p>
          </p:txBody>
        </p:sp>
        <p:sp>
          <p:nvSpPr>
            <p:cNvPr id="11" name="TextBox 10">
              <a:extLst>
                <a:ext uri="{FF2B5EF4-FFF2-40B4-BE49-F238E27FC236}">
                  <a16:creationId xmlns:a16="http://schemas.microsoft.com/office/drawing/2014/main" id="{2A20661B-7216-491D-AE00-40A7CAA37536}"/>
                </a:ext>
              </a:extLst>
            </p:cNvPr>
            <p:cNvSpPr txBox="1"/>
            <p:nvPr/>
          </p:nvSpPr>
          <p:spPr>
            <a:xfrm>
              <a:off x="4680028" y="2705100"/>
              <a:ext cx="1160937" cy="492443"/>
            </a:xfrm>
            <a:prstGeom prst="rect">
              <a:avLst/>
            </a:prstGeom>
            <a:noFill/>
          </p:spPr>
          <p:txBody>
            <a:bodyPr wrap="square" rtlCol="0">
              <a:spAutoFit/>
            </a:bodyPr>
            <a:lstStyle/>
            <a:p>
              <a:pPr algn="r"/>
              <a:r>
                <a:rPr lang="en-US" sz="1300" b="1" dirty="0"/>
                <a:t>Professional Pride</a:t>
              </a:r>
            </a:p>
          </p:txBody>
        </p:sp>
      </p:grpSp>
    </p:spTree>
    <p:extLst>
      <p:ext uri="{BB962C8B-B14F-4D97-AF65-F5344CB8AC3E}">
        <p14:creationId xmlns:p14="http://schemas.microsoft.com/office/powerpoint/2010/main" val="279482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CD5973A-0A45-4439-ACBB-76FF751EE6EB}"/>
              </a:ext>
            </a:extLst>
          </p:cNvPr>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dirty="0"/>
              <a:t>National Average</a:t>
            </a:r>
          </a:p>
        </p:txBody>
      </p:sp>
      <p:pic>
        <p:nvPicPr>
          <p:cNvPr id="7" name="Picture 6">
            <a:extLst>
              <a:ext uri="{FF2B5EF4-FFF2-40B4-BE49-F238E27FC236}">
                <a16:creationId xmlns:a16="http://schemas.microsoft.com/office/drawing/2014/main" id="{AFBE17AA-996C-4366-A169-706F8F9826C4}"/>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447800" y="1828800"/>
            <a:ext cx="6248400" cy="2406068"/>
          </a:xfrm>
          <a:prstGeom prst="rect">
            <a:avLst/>
          </a:prstGeom>
          <a:ln w="19050" cap="flat" cmpd="sng" algn="ctr">
            <a:solidFill>
              <a:sysClr val="windowText" lastClr="000000"/>
            </a:solidFill>
            <a:prstDash val="solid"/>
            <a:round/>
            <a:headEnd type="none" w="med" len="med"/>
            <a:tailEnd type="none" w="med" len="med"/>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4707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CD5973A-0A45-4439-ACBB-76FF751EE6EB}"/>
              </a:ext>
            </a:extLst>
          </p:cNvPr>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dirty="0"/>
              <a:t>Tapestry Segments</a:t>
            </a:r>
          </a:p>
        </p:txBody>
      </p:sp>
      <p:pic>
        <p:nvPicPr>
          <p:cNvPr id="4" name="Picture 3">
            <a:extLst>
              <a:ext uri="{FF2B5EF4-FFF2-40B4-BE49-F238E27FC236}">
                <a16:creationId xmlns:a16="http://schemas.microsoft.com/office/drawing/2014/main" id="{C8418758-4BD3-4551-82D9-850EFBB740D5}"/>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447800"/>
            <a:ext cx="4967516" cy="2043926"/>
          </a:xfrm>
          <a:prstGeom prst="rect">
            <a:avLst/>
          </a:prstGeom>
          <a:ln w="19050">
            <a:solidFill>
              <a:schemeClr val="tx1"/>
            </a:solid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08D4FB0-A17D-4F78-81D2-270ED19C3336}"/>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3733800"/>
            <a:ext cx="4967516" cy="1924050"/>
          </a:xfrm>
          <a:prstGeom prst="rect">
            <a:avLst/>
          </a:prstGeom>
          <a:ln w="19050">
            <a:solidFill>
              <a:schemeClr val="tx1"/>
            </a:solid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10" name="Rectangle 2">
            <a:extLst>
              <a:ext uri="{FF2B5EF4-FFF2-40B4-BE49-F238E27FC236}">
                <a16:creationId xmlns:a16="http://schemas.microsoft.com/office/drawing/2014/main" id="{5BD4E1EF-7AFC-4634-A090-300739C4C071}"/>
              </a:ext>
            </a:extLst>
          </p:cNvPr>
          <p:cNvSpPr txBox="1">
            <a:spLocks noChangeArrowheads="1"/>
          </p:cNvSpPr>
          <p:nvPr/>
        </p:nvSpPr>
        <p:spPr>
          <a:xfrm>
            <a:off x="5639913" y="3886200"/>
            <a:ext cx="3245758" cy="17716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3200" dirty="0"/>
              <a:t>In Style</a:t>
            </a:r>
          </a:p>
          <a:p>
            <a:r>
              <a:rPr lang="en-US" altLang="en-US" sz="3200" dirty="0"/>
              <a:t>(27%)</a:t>
            </a:r>
          </a:p>
          <a:p>
            <a:pPr lvl="0">
              <a:spcBef>
                <a:spcPts val="0"/>
              </a:spcBef>
            </a:pPr>
            <a:r>
              <a:rPr lang="en-US" altLang="en-US" sz="1400" dirty="0">
                <a:solidFill>
                  <a:srgbClr val="8064A2">
                    <a:lumMod val="40000"/>
                    <a:lumOff val="60000"/>
                  </a:srgbClr>
                </a:solidFill>
                <a:ea typeface="+mn-ea"/>
                <a:cs typeface="+mn-cs"/>
              </a:rPr>
              <a:t>Professional couples without children.</a:t>
            </a:r>
          </a:p>
          <a:p>
            <a:pPr lvl="0">
              <a:spcBef>
                <a:spcPts val="0"/>
              </a:spcBef>
            </a:pPr>
            <a:r>
              <a:rPr lang="en-US" altLang="en-US" sz="1400" dirty="0">
                <a:solidFill>
                  <a:srgbClr val="8064A2">
                    <a:lumMod val="40000"/>
                    <a:lumOff val="60000"/>
                  </a:srgbClr>
                </a:solidFill>
                <a:ea typeface="+mn-ea"/>
                <a:cs typeface="+mn-cs"/>
              </a:rPr>
              <a:t>Arts, travel, gardening, charitable causes.</a:t>
            </a:r>
          </a:p>
          <a:p>
            <a:pPr lvl="0">
              <a:spcBef>
                <a:spcPts val="0"/>
              </a:spcBef>
            </a:pPr>
            <a:r>
              <a:rPr lang="en-US" altLang="en-US" sz="1400" dirty="0">
                <a:solidFill>
                  <a:srgbClr val="8064A2">
                    <a:lumMod val="40000"/>
                    <a:lumOff val="60000"/>
                  </a:srgbClr>
                </a:solidFill>
                <a:ea typeface="+mn-ea"/>
                <a:cs typeface="+mn-cs"/>
              </a:rPr>
              <a:t>Expenditures on entertainment and rec are 25% above national average.</a:t>
            </a:r>
          </a:p>
          <a:p>
            <a:endParaRPr lang="en-US" altLang="en-US" sz="3200" dirty="0"/>
          </a:p>
        </p:txBody>
      </p:sp>
      <p:sp>
        <p:nvSpPr>
          <p:cNvPr id="11" name="Rectangle 2">
            <a:extLst>
              <a:ext uri="{FF2B5EF4-FFF2-40B4-BE49-F238E27FC236}">
                <a16:creationId xmlns:a16="http://schemas.microsoft.com/office/drawing/2014/main" id="{DD6AFAB3-F140-4CC0-B0A6-7E107B10119B}"/>
              </a:ext>
            </a:extLst>
          </p:cNvPr>
          <p:cNvSpPr txBox="1">
            <a:spLocks noChangeArrowheads="1"/>
          </p:cNvSpPr>
          <p:nvPr/>
        </p:nvSpPr>
        <p:spPr>
          <a:xfrm>
            <a:off x="5562600" y="1447800"/>
            <a:ext cx="3291116" cy="204392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3200" dirty="0"/>
              <a:t>Savvy </a:t>
            </a:r>
            <a:br>
              <a:rPr lang="en-US" altLang="en-US" sz="3200" dirty="0"/>
            </a:br>
            <a:r>
              <a:rPr lang="en-US" altLang="en-US" sz="3200" dirty="0"/>
              <a:t>Suburbanites</a:t>
            </a:r>
          </a:p>
          <a:p>
            <a:r>
              <a:rPr lang="en-US" altLang="en-US" sz="3200" dirty="0"/>
              <a:t>(35%)</a:t>
            </a:r>
          </a:p>
          <a:p>
            <a:r>
              <a:rPr lang="en-US" altLang="en-US" sz="1500" dirty="0">
                <a:solidFill>
                  <a:schemeClr val="accent4">
                    <a:lumMod val="40000"/>
                    <a:lumOff val="60000"/>
                  </a:schemeClr>
                </a:solidFill>
              </a:rPr>
              <a:t>Families with older kids/empty nests.</a:t>
            </a:r>
          </a:p>
          <a:p>
            <a:r>
              <a:rPr lang="en-US" altLang="en-US" sz="1500" dirty="0">
                <a:solidFill>
                  <a:schemeClr val="accent4">
                    <a:lumMod val="40000"/>
                    <a:lumOff val="60000"/>
                  </a:schemeClr>
                </a:solidFill>
              </a:rPr>
              <a:t>Active lifestyles, sports, exercise, arts.</a:t>
            </a:r>
          </a:p>
          <a:p>
            <a:r>
              <a:rPr lang="en-US" altLang="en-US" sz="1500" dirty="0">
                <a:solidFill>
                  <a:schemeClr val="accent4">
                    <a:lumMod val="40000"/>
                    <a:lumOff val="60000"/>
                  </a:schemeClr>
                </a:solidFill>
              </a:rPr>
              <a:t>Expenditures on entertainment and rec are 84% above national average.</a:t>
            </a:r>
          </a:p>
        </p:txBody>
      </p:sp>
    </p:spTree>
    <p:extLst>
      <p:ext uri="{BB962C8B-B14F-4D97-AF65-F5344CB8AC3E}">
        <p14:creationId xmlns:p14="http://schemas.microsoft.com/office/powerpoint/2010/main" val="32649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important benefits of the </a:t>
            </a:r>
            <a:br>
              <a:rPr lang="en-US" dirty="0"/>
            </a:br>
            <a:r>
              <a:rPr lang="en-US" dirty="0"/>
              <a:t>parks &amp; recreation system</a:t>
            </a:r>
          </a:p>
        </p:txBody>
      </p:sp>
      <p:pic>
        <p:nvPicPr>
          <p:cNvPr id="9" name="Picture 8">
            <a:extLst>
              <a:ext uri="{FF2B5EF4-FFF2-40B4-BE49-F238E27FC236}">
                <a16:creationId xmlns:a16="http://schemas.microsoft.com/office/drawing/2014/main" id="{A2CC3983-93AF-496F-91B0-8BD65456E423}"/>
              </a:ext>
            </a:extLst>
          </p:cNvPr>
          <p:cNvPicPr>
            <a:picLocks noChangeAspect="1"/>
          </p:cNvPicPr>
          <p:nvPr/>
        </p:nvPicPr>
        <p:blipFill>
          <a:blip r:embed="rId2"/>
          <a:stretch>
            <a:fillRect/>
          </a:stretch>
        </p:blipFill>
        <p:spPr>
          <a:xfrm>
            <a:off x="642937" y="1981200"/>
            <a:ext cx="7858125" cy="3676650"/>
          </a:xfrm>
          <a:prstGeom prst="rect">
            <a:avLst/>
          </a:prstGeom>
        </p:spPr>
      </p:pic>
      <p:sp>
        <p:nvSpPr>
          <p:cNvPr id="4" name="Rectangle 2">
            <a:extLst>
              <a:ext uri="{FF2B5EF4-FFF2-40B4-BE49-F238E27FC236}">
                <a16:creationId xmlns:a16="http://schemas.microsoft.com/office/drawing/2014/main" id="{DEF62CC4-4732-42B4-870B-A9180D8989DC}"/>
              </a:ext>
            </a:extLst>
          </p:cNvPr>
          <p:cNvSpPr txBox="1">
            <a:spLocks noChangeArrowheads="1"/>
          </p:cNvSpPr>
          <p:nvPr/>
        </p:nvSpPr>
        <p:spPr>
          <a:xfrm>
            <a:off x="642937" y="5657850"/>
            <a:ext cx="7858125" cy="8953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lvl="0" algn="l">
              <a:spcBef>
                <a:spcPts val="0"/>
              </a:spcBef>
            </a:pPr>
            <a:r>
              <a:rPr lang="en-US" altLang="en-US" sz="2800" dirty="0">
                <a:solidFill>
                  <a:srgbClr val="8064A2">
                    <a:lumMod val="40000"/>
                    <a:lumOff val="60000"/>
                  </a:srgbClr>
                </a:solidFill>
                <a:ea typeface="+mn-ea"/>
                <a:cs typeface="+mn-cs"/>
              </a:rPr>
              <a:t>1,898 total respondents (6% of residents + others)</a:t>
            </a:r>
          </a:p>
        </p:txBody>
      </p:sp>
    </p:spTree>
    <p:extLst>
      <p:ext uri="{BB962C8B-B14F-4D97-AF65-F5344CB8AC3E}">
        <p14:creationId xmlns:p14="http://schemas.microsoft.com/office/powerpoint/2010/main" val="309169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Desired activities in West Linn</a:t>
            </a:r>
          </a:p>
        </p:txBody>
      </p:sp>
      <p:pic>
        <p:nvPicPr>
          <p:cNvPr id="3" name="Picture 2">
            <a:extLst>
              <a:ext uri="{FF2B5EF4-FFF2-40B4-BE49-F238E27FC236}">
                <a16:creationId xmlns:a16="http://schemas.microsoft.com/office/drawing/2014/main" id="{D6575E8B-C584-449C-8367-E86B8C4EAFB3}"/>
              </a:ext>
            </a:extLst>
          </p:cNvPr>
          <p:cNvPicPr>
            <a:picLocks noChangeAspect="1"/>
          </p:cNvPicPr>
          <p:nvPr/>
        </p:nvPicPr>
        <p:blipFill>
          <a:blip r:embed="rId2"/>
          <a:stretch>
            <a:fillRect/>
          </a:stretch>
        </p:blipFill>
        <p:spPr>
          <a:xfrm>
            <a:off x="1514475" y="1752600"/>
            <a:ext cx="6115050" cy="4423461"/>
          </a:xfrm>
          <a:prstGeom prst="rect">
            <a:avLst/>
          </a:prstGeom>
        </p:spPr>
      </p:pic>
      <p:sp>
        <p:nvSpPr>
          <p:cNvPr id="4" name="Rectangle: Rounded Corners 3">
            <a:extLst>
              <a:ext uri="{FF2B5EF4-FFF2-40B4-BE49-F238E27FC236}">
                <a16:creationId xmlns:a16="http://schemas.microsoft.com/office/drawing/2014/main" id="{9C266520-F625-415A-8735-8A1312562BD7}"/>
              </a:ext>
            </a:extLst>
          </p:cNvPr>
          <p:cNvSpPr/>
          <p:nvPr/>
        </p:nvSpPr>
        <p:spPr>
          <a:xfrm>
            <a:off x="1514474" y="2209800"/>
            <a:ext cx="5972175" cy="1447800"/>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88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600200"/>
            <a:ext cx="7620000" cy="4525963"/>
          </a:xfrm>
        </p:spPr>
        <p:txBody>
          <a:bodyPr>
            <a:normAutofit fontScale="85000" lnSpcReduction="20000"/>
          </a:bodyPr>
          <a:lstStyle/>
          <a:p>
            <a:pPr marL="0" indent="0">
              <a:spcAft>
                <a:spcPts val="1200"/>
              </a:spcAft>
              <a:buNone/>
            </a:pPr>
            <a:r>
              <a:rPr lang="en-US" sz="3400" dirty="0"/>
              <a:t>Draft Plan Presentation and Discussion</a:t>
            </a:r>
          </a:p>
          <a:p>
            <a:pPr>
              <a:spcAft>
                <a:spcPts val="1200"/>
              </a:spcAft>
            </a:pPr>
            <a:r>
              <a:rPr lang="en-US" sz="3400" dirty="0"/>
              <a:t>Overview of Planning Process</a:t>
            </a:r>
          </a:p>
          <a:p>
            <a:pPr>
              <a:spcAft>
                <a:spcPts val="1200"/>
              </a:spcAft>
            </a:pPr>
            <a:r>
              <a:rPr lang="en-US" sz="3400" dirty="0"/>
              <a:t>Park &amp; Recreation System</a:t>
            </a:r>
          </a:p>
          <a:p>
            <a:pPr>
              <a:spcAft>
                <a:spcPts val="1200"/>
              </a:spcAft>
            </a:pPr>
            <a:r>
              <a:rPr lang="en-US" sz="3400" dirty="0"/>
              <a:t>Community Priorities </a:t>
            </a:r>
          </a:p>
          <a:p>
            <a:pPr>
              <a:spcAft>
                <a:spcPts val="1200"/>
              </a:spcAft>
            </a:pPr>
            <a:r>
              <a:rPr lang="en-US" sz="3400" dirty="0"/>
              <a:t>Goals for the Future</a:t>
            </a:r>
          </a:p>
          <a:p>
            <a:pPr>
              <a:spcAft>
                <a:spcPts val="1200"/>
              </a:spcAft>
            </a:pPr>
            <a:r>
              <a:rPr lang="en-US" dirty="0"/>
              <a:t>Recommendations</a:t>
            </a:r>
          </a:p>
          <a:p>
            <a:pPr>
              <a:spcAft>
                <a:spcPts val="1200"/>
              </a:spcAft>
            </a:pPr>
            <a:r>
              <a:rPr lang="en-US" dirty="0"/>
              <a:t>Action Plan</a:t>
            </a:r>
            <a:br>
              <a:rPr lang="en-US" dirty="0"/>
            </a:br>
            <a:endParaRPr lang="en-US" sz="3400" i="1" dirty="0"/>
          </a:p>
        </p:txBody>
      </p:sp>
    </p:spTree>
    <p:extLst>
      <p:ext uri="{BB962C8B-B14F-4D97-AF65-F5344CB8AC3E}">
        <p14:creationId xmlns:p14="http://schemas.microsoft.com/office/powerpoint/2010/main" val="107192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Highest priorities for development or improvement if funding were available</a:t>
            </a:r>
          </a:p>
        </p:txBody>
      </p:sp>
      <p:pic>
        <p:nvPicPr>
          <p:cNvPr id="4" name="Picture 3">
            <a:extLst>
              <a:ext uri="{FF2B5EF4-FFF2-40B4-BE49-F238E27FC236}">
                <a16:creationId xmlns:a16="http://schemas.microsoft.com/office/drawing/2014/main" id="{C43A0048-73BF-4A91-BEE6-60C38B9DB26D}"/>
              </a:ext>
            </a:extLst>
          </p:cNvPr>
          <p:cNvPicPr>
            <a:picLocks noChangeAspect="1"/>
          </p:cNvPicPr>
          <p:nvPr/>
        </p:nvPicPr>
        <p:blipFill>
          <a:blip r:embed="rId2"/>
          <a:stretch>
            <a:fillRect/>
          </a:stretch>
        </p:blipFill>
        <p:spPr>
          <a:xfrm>
            <a:off x="817456" y="1905000"/>
            <a:ext cx="7509087" cy="3733800"/>
          </a:xfrm>
          <a:prstGeom prst="rect">
            <a:avLst/>
          </a:prstGeom>
        </p:spPr>
      </p:pic>
    </p:spTree>
    <p:extLst>
      <p:ext uri="{BB962C8B-B14F-4D97-AF65-F5344CB8AC3E}">
        <p14:creationId xmlns:p14="http://schemas.microsoft.com/office/powerpoint/2010/main" val="317436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D8AA-D1EB-4F05-A7B0-0CB1A12EF66B}"/>
              </a:ext>
            </a:extLst>
          </p:cNvPr>
          <p:cNvSpPr>
            <a:spLocks noGrp="1"/>
          </p:cNvSpPr>
          <p:nvPr>
            <p:ph type="title"/>
          </p:nvPr>
        </p:nvSpPr>
        <p:spPr/>
        <p:txBody>
          <a:bodyPr/>
          <a:lstStyle/>
          <a:p>
            <a:r>
              <a:rPr lang="en-US" dirty="0"/>
              <a:t>Vision Workshop Priorities</a:t>
            </a:r>
          </a:p>
        </p:txBody>
      </p:sp>
      <p:sp>
        <p:nvSpPr>
          <p:cNvPr id="3" name="Content Placeholder 2">
            <a:extLst>
              <a:ext uri="{FF2B5EF4-FFF2-40B4-BE49-F238E27FC236}">
                <a16:creationId xmlns:a16="http://schemas.microsoft.com/office/drawing/2014/main" id="{7925E833-CDE4-4FA6-A9E5-705E2B1B30C1}"/>
              </a:ext>
            </a:extLst>
          </p:cNvPr>
          <p:cNvSpPr>
            <a:spLocks noGrp="1"/>
          </p:cNvSpPr>
          <p:nvPr>
            <p:ph idx="1"/>
          </p:nvPr>
        </p:nvSpPr>
        <p:spPr>
          <a:xfrm>
            <a:off x="457200" y="1600200"/>
            <a:ext cx="5029200" cy="4525963"/>
          </a:xfrm>
        </p:spPr>
        <p:txBody>
          <a:bodyPr>
            <a:normAutofit fontScale="92500" lnSpcReduction="20000"/>
          </a:bodyPr>
          <a:lstStyle/>
          <a:p>
            <a:r>
              <a:rPr lang="en-US" dirty="0"/>
              <a:t>Activating waterfront</a:t>
            </a:r>
          </a:p>
          <a:p>
            <a:r>
              <a:rPr lang="en-US" dirty="0"/>
              <a:t>Increasing recreation for all ages</a:t>
            </a:r>
          </a:p>
          <a:p>
            <a:r>
              <a:rPr lang="en-US" dirty="0"/>
              <a:t>Providing greater variety of recreation options</a:t>
            </a:r>
          </a:p>
          <a:p>
            <a:r>
              <a:rPr lang="en-US" dirty="0"/>
              <a:t>Supporting economic benefits</a:t>
            </a:r>
          </a:p>
          <a:p>
            <a:r>
              <a:rPr lang="en-US" dirty="0"/>
              <a:t>Investing in West Linn’s identity</a:t>
            </a:r>
          </a:p>
          <a:p>
            <a:r>
              <a:rPr lang="en-US" dirty="0"/>
              <a:t>Sustain/steward system</a:t>
            </a:r>
          </a:p>
        </p:txBody>
      </p:sp>
      <p:pic>
        <p:nvPicPr>
          <p:cNvPr id="5" name="Picture 4" descr="G:\2_Park_and_Rec_Planning\20281_WestLinn_PROSplan\04_Public Participation &amp; Meetings\04_Advisory Group Vision Workshop\Results\new doc 2017-07-06 15.59.12_1.jpg">
            <a:extLst>
              <a:ext uri="{FF2B5EF4-FFF2-40B4-BE49-F238E27FC236}">
                <a16:creationId xmlns:a16="http://schemas.microsoft.com/office/drawing/2014/main" id="{56B4A0CA-11FD-406D-8A5B-601D2084D13D}"/>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0" y="1417638"/>
            <a:ext cx="3619500" cy="4906962"/>
          </a:xfrm>
          <a:prstGeom prst="rect">
            <a:avLst/>
          </a:prstGeom>
          <a:noFill/>
          <a:ln>
            <a:noFill/>
          </a:ln>
        </p:spPr>
      </p:pic>
    </p:spTree>
    <p:extLst>
      <p:ext uri="{BB962C8B-B14F-4D97-AF65-F5344CB8AC3E}">
        <p14:creationId xmlns:p14="http://schemas.microsoft.com/office/powerpoint/2010/main" val="3819305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Priority if pursue future tax measure</a:t>
            </a:r>
          </a:p>
        </p:txBody>
      </p:sp>
      <p:grpSp>
        <p:nvGrpSpPr>
          <p:cNvPr id="29" name="Group 28">
            <a:extLst>
              <a:ext uri="{FF2B5EF4-FFF2-40B4-BE49-F238E27FC236}">
                <a16:creationId xmlns:a16="http://schemas.microsoft.com/office/drawing/2014/main" id="{570387C8-08A7-4271-94ED-54EE2BE418C1}"/>
              </a:ext>
            </a:extLst>
          </p:cNvPr>
          <p:cNvGrpSpPr/>
          <p:nvPr/>
        </p:nvGrpSpPr>
        <p:grpSpPr>
          <a:xfrm>
            <a:off x="304800" y="1905000"/>
            <a:ext cx="8665616" cy="2318831"/>
            <a:chOff x="1076215" y="2213799"/>
            <a:chExt cx="7511615" cy="2010032"/>
          </a:xfrm>
        </p:grpSpPr>
        <p:grpSp>
          <p:nvGrpSpPr>
            <p:cNvPr id="12" name="Group 11">
              <a:extLst>
                <a:ext uri="{FF2B5EF4-FFF2-40B4-BE49-F238E27FC236}">
                  <a16:creationId xmlns:a16="http://schemas.microsoft.com/office/drawing/2014/main" id="{14EC44D1-FF78-49A0-A48C-8E27D4B658B2}"/>
                </a:ext>
              </a:extLst>
            </p:cNvPr>
            <p:cNvGrpSpPr/>
            <p:nvPr/>
          </p:nvGrpSpPr>
          <p:grpSpPr>
            <a:xfrm>
              <a:off x="3657600" y="2984740"/>
              <a:ext cx="4648200" cy="519545"/>
              <a:chOff x="3505200" y="3962399"/>
              <a:chExt cx="4648200" cy="519545"/>
            </a:xfrm>
          </p:grpSpPr>
          <p:sp>
            <p:nvSpPr>
              <p:cNvPr id="6" name="Rectangle 5">
                <a:extLst>
                  <a:ext uri="{FF2B5EF4-FFF2-40B4-BE49-F238E27FC236}">
                    <a16:creationId xmlns:a16="http://schemas.microsoft.com/office/drawing/2014/main" id="{C83B8C54-43BA-468D-B8B4-9130F4AA6B33}"/>
                  </a:ext>
                </a:extLst>
              </p:cNvPr>
              <p:cNvSpPr/>
              <p:nvPr/>
            </p:nvSpPr>
            <p:spPr>
              <a:xfrm>
                <a:off x="3505200" y="3962399"/>
                <a:ext cx="2209800" cy="5195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47%</a:t>
                </a:r>
              </a:p>
            </p:txBody>
          </p:sp>
          <p:sp>
            <p:nvSpPr>
              <p:cNvPr id="7" name="Rectangle 6">
                <a:extLst>
                  <a:ext uri="{FF2B5EF4-FFF2-40B4-BE49-F238E27FC236}">
                    <a16:creationId xmlns:a16="http://schemas.microsoft.com/office/drawing/2014/main" id="{2F80255B-0C0C-4C31-ADB1-468CBA2D0D7B}"/>
                  </a:ext>
                </a:extLst>
              </p:cNvPr>
              <p:cNvSpPr/>
              <p:nvPr/>
            </p:nvSpPr>
            <p:spPr>
              <a:xfrm>
                <a:off x="5717875" y="3962399"/>
                <a:ext cx="606725" cy="5195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13%</a:t>
                </a:r>
              </a:p>
            </p:txBody>
          </p:sp>
          <p:sp>
            <p:nvSpPr>
              <p:cNvPr id="8" name="Rectangle 7">
                <a:extLst>
                  <a:ext uri="{FF2B5EF4-FFF2-40B4-BE49-F238E27FC236}">
                    <a16:creationId xmlns:a16="http://schemas.microsoft.com/office/drawing/2014/main" id="{218791FA-80F4-45B3-9D0C-90924533998D}"/>
                  </a:ext>
                </a:extLst>
              </p:cNvPr>
              <p:cNvSpPr/>
              <p:nvPr/>
            </p:nvSpPr>
            <p:spPr>
              <a:xfrm>
                <a:off x="6324601" y="3962399"/>
                <a:ext cx="533400" cy="5195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rPr>
                  <a:t>13%</a:t>
                </a:r>
              </a:p>
            </p:txBody>
          </p:sp>
          <p:sp>
            <p:nvSpPr>
              <p:cNvPr id="9" name="Rectangle 8">
                <a:extLst>
                  <a:ext uri="{FF2B5EF4-FFF2-40B4-BE49-F238E27FC236}">
                    <a16:creationId xmlns:a16="http://schemas.microsoft.com/office/drawing/2014/main" id="{F87B65AB-FB65-4A45-B947-DB1D862114C6}"/>
                  </a:ext>
                </a:extLst>
              </p:cNvPr>
              <p:cNvSpPr/>
              <p:nvPr/>
            </p:nvSpPr>
            <p:spPr>
              <a:xfrm>
                <a:off x="6858001" y="3962399"/>
                <a:ext cx="380999" cy="51954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rPr>
                  <a:t>7%</a:t>
                </a:r>
              </a:p>
            </p:txBody>
          </p:sp>
          <p:sp>
            <p:nvSpPr>
              <p:cNvPr id="10" name="Rectangle 9">
                <a:extLst>
                  <a:ext uri="{FF2B5EF4-FFF2-40B4-BE49-F238E27FC236}">
                    <a16:creationId xmlns:a16="http://schemas.microsoft.com/office/drawing/2014/main" id="{4624913F-667C-437D-AFC0-2738F7499A43}"/>
                  </a:ext>
                </a:extLst>
              </p:cNvPr>
              <p:cNvSpPr/>
              <p:nvPr/>
            </p:nvSpPr>
            <p:spPr>
              <a:xfrm>
                <a:off x="7239000" y="3962399"/>
                <a:ext cx="457200" cy="5195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rPr>
                  <a:t>11%</a:t>
                </a:r>
              </a:p>
            </p:txBody>
          </p:sp>
          <p:sp>
            <p:nvSpPr>
              <p:cNvPr id="11" name="Rectangle 10">
                <a:extLst>
                  <a:ext uri="{FF2B5EF4-FFF2-40B4-BE49-F238E27FC236}">
                    <a16:creationId xmlns:a16="http://schemas.microsoft.com/office/drawing/2014/main" id="{7C9A6CE6-1A46-4F35-8606-36C3248E2538}"/>
                  </a:ext>
                </a:extLst>
              </p:cNvPr>
              <p:cNvSpPr/>
              <p:nvPr/>
            </p:nvSpPr>
            <p:spPr>
              <a:xfrm>
                <a:off x="7696200" y="3962399"/>
                <a:ext cx="457200" cy="5195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rPr>
                  <a:t>9%</a:t>
                </a:r>
              </a:p>
            </p:txBody>
          </p:sp>
        </p:grpSp>
        <p:sp>
          <p:nvSpPr>
            <p:cNvPr id="15" name="Rectangle 2">
              <a:extLst>
                <a:ext uri="{FF2B5EF4-FFF2-40B4-BE49-F238E27FC236}">
                  <a16:creationId xmlns:a16="http://schemas.microsoft.com/office/drawing/2014/main" id="{C9F6F203-1C6F-404C-B573-B9BD39ECAA3B}"/>
                </a:ext>
              </a:extLst>
            </p:cNvPr>
            <p:cNvSpPr txBox="1">
              <a:spLocks noChangeArrowheads="1"/>
            </p:cNvSpPr>
            <p:nvPr/>
          </p:nvSpPr>
          <p:spPr>
            <a:xfrm>
              <a:off x="1076215" y="2937531"/>
              <a:ext cx="2545442" cy="626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3200" dirty="0"/>
                <a:t>New aquatic facility</a:t>
              </a:r>
            </a:p>
          </p:txBody>
        </p:sp>
        <p:sp>
          <p:nvSpPr>
            <p:cNvPr id="16" name="Rectangle 2">
              <a:extLst>
                <a:ext uri="{FF2B5EF4-FFF2-40B4-BE49-F238E27FC236}">
                  <a16:creationId xmlns:a16="http://schemas.microsoft.com/office/drawing/2014/main" id="{47CED161-ABCF-4B49-BA02-0803FB543743}"/>
                </a:ext>
              </a:extLst>
            </p:cNvPr>
            <p:cNvSpPr txBox="1">
              <a:spLocks noChangeArrowheads="1"/>
            </p:cNvSpPr>
            <p:nvPr/>
          </p:nvSpPr>
          <p:spPr>
            <a:xfrm>
              <a:off x="3840389" y="3673463"/>
              <a:ext cx="1844221" cy="5503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1600" dirty="0"/>
                <a:t>Definitely support</a:t>
              </a:r>
            </a:p>
          </p:txBody>
        </p:sp>
        <p:sp>
          <p:nvSpPr>
            <p:cNvPr id="17" name="Rectangle 2">
              <a:extLst>
                <a:ext uri="{FF2B5EF4-FFF2-40B4-BE49-F238E27FC236}">
                  <a16:creationId xmlns:a16="http://schemas.microsoft.com/office/drawing/2014/main" id="{A468D335-746A-4D1C-8868-4EFFEBF57B92}"/>
                </a:ext>
              </a:extLst>
            </p:cNvPr>
            <p:cNvSpPr txBox="1">
              <a:spLocks noChangeArrowheads="1"/>
            </p:cNvSpPr>
            <p:nvPr/>
          </p:nvSpPr>
          <p:spPr>
            <a:xfrm>
              <a:off x="5541295" y="3673463"/>
              <a:ext cx="1066800" cy="550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1600" dirty="0"/>
                <a:t>Probably</a:t>
              </a:r>
              <a:br>
                <a:rPr lang="en-US" altLang="en-US" sz="1600" dirty="0"/>
              </a:br>
              <a:r>
                <a:rPr lang="en-US" altLang="en-US" sz="1600" dirty="0"/>
                <a:t> support</a:t>
              </a:r>
            </a:p>
          </p:txBody>
        </p:sp>
        <p:sp>
          <p:nvSpPr>
            <p:cNvPr id="18" name="Rectangle 2">
              <a:extLst>
                <a:ext uri="{FF2B5EF4-FFF2-40B4-BE49-F238E27FC236}">
                  <a16:creationId xmlns:a16="http://schemas.microsoft.com/office/drawing/2014/main" id="{D9EFA67A-1C85-44DF-B92A-7C0D6F3C84A4}"/>
                </a:ext>
              </a:extLst>
            </p:cNvPr>
            <p:cNvSpPr txBox="1">
              <a:spLocks noChangeArrowheads="1"/>
            </p:cNvSpPr>
            <p:nvPr/>
          </p:nvSpPr>
          <p:spPr>
            <a:xfrm>
              <a:off x="6387861" y="3673463"/>
              <a:ext cx="711679" cy="550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1600" dirty="0"/>
                <a:t>Not sure</a:t>
              </a:r>
            </a:p>
          </p:txBody>
        </p:sp>
        <p:sp>
          <p:nvSpPr>
            <p:cNvPr id="19" name="Rectangle 2">
              <a:extLst>
                <a:ext uri="{FF2B5EF4-FFF2-40B4-BE49-F238E27FC236}">
                  <a16:creationId xmlns:a16="http://schemas.microsoft.com/office/drawing/2014/main" id="{B13819B9-7697-43D2-A981-211E30CD7AD6}"/>
                </a:ext>
              </a:extLst>
            </p:cNvPr>
            <p:cNvSpPr txBox="1">
              <a:spLocks noChangeArrowheads="1"/>
            </p:cNvSpPr>
            <p:nvPr/>
          </p:nvSpPr>
          <p:spPr>
            <a:xfrm>
              <a:off x="6608095" y="2213799"/>
              <a:ext cx="1155940" cy="550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1600" dirty="0"/>
                <a:t>Probably oppose</a:t>
              </a:r>
            </a:p>
          </p:txBody>
        </p:sp>
        <p:sp>
          <p:nvSpPr>
            <p:cNvPr id="21" name="Rectangle 2">
              <a:extLst>
                <a:ext uri="{FF2B5EF4-FFF2-40B4-BE49-F238E27FC236}">
                  <a16:creationId xmlns:a16="http://schemas.microsoft.com/office/drawing/2014/main" id="{6232777B-E4D3-4286-A3C7-5342ECFC0BD6}"/>
                </a:ext>
              </a:extLst>
            </p:cNvPr>
            <p:cNvSpPr txBox="1">
              <a:spLocks noChangeArrowheads="1"/>
            </p:cNvSpPr>
            <p:nvPr/>
          </p:nvSpPr>
          <p:spPr>
            <a:xfrm>
              <a:off x="7120844" y="3700410"/>
              <a:ext cx="998311" cy="5234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1600" dirty="0"/>
                <a:t>Definitely oppose</a:t>
              </a:r>
            </a:p>
          </p:txBody>
        </p:sp>
        <p:sp>
          <p:nvSpPr>
            <p:cNvPr id="22" name="Rectangle 2">
              <a:extLst>
                <a:ext uri="{FF2B5EF4-FFF2-40B4-BE49-F238E27FC236}">
                  <a16:creationId xmlns:a16="http://schemas.microsoft.com/office/drawing/2014/main" id="{33612511-C9B3-4B71-A66C-42B55C70AB32}"/>
                </a:ext>
              </a:extLst>
            </p:cNvPr>
            <p:cNvSpPr txBox="1">
              <a:spLocks noChangeArrowheads="1"/>
            </p:cNvSpPr>
            <p:nvPr/>
          </p:nvSpPr>
          <p:spPr>
            <a:xfrm>
              <a:off x="7589519" y="2338311"/>
              <a:ext cx="998311" cy="5234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ltLang="en-US" sz="1600" dirty="0"/>
                <a:t>No answer</a:t>
              </a:r>
            </a:p>
          </p:txBody>
        </p:sp>
        <p:cxnSp>
          <p:nvCxnSpPr>
            <p:cNvPr id="24" name="Straight Connector 23">
              <a:extLst>
                <a:ext uri="{FF2B5EF4-FFF2-40B4-BE49-F238E27FC236}">
                  <a16:creationId xmlns:a16="http://schemas.microsoft.com/office/drawing/2014/main" id="{8FAA894C-5317-4578-9BBD-4629D6A9CE6F}"/>
                </a:ext>
              </a:extLst>
            </p:cNvPr>
            <p:cNvCxnSpPr>
              <a:cxnSpLocks/>
            </p:cNvCxnSpPr>
            <p:nvPr/>
          </p:nvCxnSpPr>
          <p:spPr>
            <a:xfrm flipH="1">
              <a:off x="6103051" y="3504285"/>
              <a:ext cx="1" cy="229515"/>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19E92D-D6A6-462B-A17B-E3C6732E0612}"/>
                </a:ext>
              </a:extLst>
            </p:cNvPr>
            <p:cNvCxnSpPr>
              <a:cxnSpLocks/>
            </p:cNvCxnSpPr>
            <p:nvPr/>
          </p:nvCxnSpPr>
          <p:spPr>
            <a:xfrm flipH="1">
              <a:off x="6750499" y="3504285"/>
              <a:ext cx="1" cy="229515"/>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784FA6-B09A-4989-A4A3-861875DBA555}"/>
                </a:ext>
              </a:extLst>
            </p:cNvPr>
            <p:cNvCxnSpPr>
              <a:cxnSpLocks/>
            </p:cNvCxnSpPr>
            <p:nvPr/>
          </p:nvCxnSpPr>
          <p:spPr>
            <a:xfrm flipH="1">
              <a:off x="7185242" y="2748755"/>
              <a:ext cx="1" cy="22951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EB803D8-2169-46A5-B824-B678E9E491E7}"/>
                </a:ext>
              </a:extLst>
            </p:cNvPr>
            <p:cNvCxnSpPr>
              <a:cxnSpLocks/>
            </p:cNvCxnSpPr>
            <p:nvPr/>
          </p:nvCxnSpPr>
          <p:spPr>
            <a:xfrm flipH="1">
              <a:off x="7617458" y="3469902"/>
              <a:ext cx="1" cy="2295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622D01-D3BB-498C-BF30-188312BD3074}"/>
                </a:ext>
              </a:extLst>
            </p:cNvPr>
            <p:cNvCxnSpPr>
              <a:cxnSpLocks/>
            </p:cNvCxnSpPr>
            <p:nvPr/>
          </p:nvCxnSpPr>
          <p:spPr>
            <a:xfrm flipH="1">
              <a:off x="8011721" y="2754729"/>
              <a:ext cx="1" cy="229515"/>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22EAE208-E0F3-423F-8B8A-5DB215F4ECEA}"/>
              </a:ext>
            </a:extLst>
          </p:cNvPr>
          <p:cNvSpPr/>
          <p:nvPr/>
        </p:nvSpPr>
        <p:spPr>
          <a:xfrm>
            <a:off x="-14596" y="5291618"/>
            <a:ext cx="9144000" cy="369332"/>
          </a:xfrm>
          <a:prstGeom prst="rect">
            <a:avLst/>
          </a:prstGeom>
        </p:spPr>
        <p:txBody>
          <a:bodyPr wrap="square">
            <a:spAutoFit/>
          </a:bodyPr>
          <a:lstStyle/>
          <a:p>
            <a:pPr lvl="0" algn="ctr"/>
            <a:r>
              <a:rPr lang="en-US" altLang="en-US" b="1" dirty="0">
                <a:solidFill>
                  <a:schemeClr val="bg1"/>
                </a:solidFill>
              </a:rPr>
              <a:t>60% of respondents show some level of support; 40% do not support; 11% oppose.</a:t>
            </a:r>
          </a:p>
        </p:txBody>
      </p:sp>
    </p:spTree>
    <p:extLst>
      <p:ext uri="{BB962C8B-B14F-4D97-AF65-F5344CB8AC3E}">
        <p14:creationId xmlns:p14="http://schemas.microsoft.com/office/powerpoint/2010/main" val="247546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BB28D0-CD46-476D-B388-89DE47621961}"/>
              </a:ext>
            </a:extLst>
          </p:cNvPr>
          <p:cNvPicPr>
            <a:picLocks noChangeAspect="1"/>
          </p:cNvPicPr>
          <p:nvPr/>
        </p:nvPicPr>
        <p:blipFill>
          <a:blip r:embed="rId2"/>
          <a:stretch>
            <a:fillRect/>
          </a:stretch>
        </p:blipFill>
        <p:spPr>
          <a:xfrm>
            <a:off x="527707" y="1676400"/>
            <a:ext cx="8088586" cy="4629651"/>
          </a:xfrm>
          <a:prstGeom prst="rect">
            <a:avLst/>
          </a:prstGeom>
        </p:spPr>
      </p:pic>
      <p:sp>
        <p:nvSpPr>
          <p:cNvPr id="6" name="Title 1">
            <a:extLst>
              <a:ext uri="{FF2B5EF4-FFF2-40B4-BE49-F238E27FC236}">
                <a16:creationId xmlns:a16="http://schemas.microsoft.com/office/drawing/2014/main" id="{9C7574CE-432F-4F6A-8FF1-A626474399E1}"/>
              </a:ext>
            </a:extLst>
          </p:cNvPr>
          <p:cNvSpPr>
            <a:spLocks noGrp="1"/>
          </p:cNvSpPr>
          <p:nvPr>
            <p:ph type="title"/>
          </p:nvPr>
        </p:nvSpPr>
        <p:spPr/>
        <p:txBody>
          <a:bodyPr>
            <a:normAutofit fontScale="90000"/>
          </a:bodyPr>
          <a:lstStyle/>
          <a:p>
            <a:r>
              <a:rPr lang="en-US" dirty="0"/>
              <a:t>Priority if pursue future tax measure</a:t>
            </a:r>
          </a:p>
        </p:txBody>
      </p:sp>
      <p:sp>
        <p:nvSpPr>
          <p:cNvPr id="7" name="Rectangle: Rounded Corners 6">
            <a:extLst>
              <a:ext uri="{FF2B5EF4-FFF2-40B4-BE49-F238E27FC236}">
                <a16:creationId xmlns:a16="http://schemas.microsoft.com/office/drawing/2014/main" id="{3FD7084C-9BBB-4655-B10F-784B9F455669}"/>
              </a:ext>
            </a:extLst>
          </p:cNvPr>
          <p:cNvSpPr/>
          <p:nvPr/>
        </p:nvSpPr>
        <p:spPr>
          <a:xfrm>
            <a:off x="1371600" y="2133600"/>
            <a:ext cx="5486400" cy="381000"/>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3E3F4CD-45AE-4CFD-AF29-D98664C8D138}"/>
              </a:ext>
            </a:extLst>
          </p:cNvPr>
          <p:cNvSpPr/>
          <p:nvPr/>
        </p:nvSpPr>
        <p:spPr>
          <a:xfrm>
            <a:off x="1371600" y="2781300"/>
            <a:ext cx="5486400" cy="381000"/>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9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2"/>
          <p:cNvSpPr>
            <a:spLocks noGrp="1"/>
          </p:cNvSpPr>
          <p:nvPr>
            <p:ph type="title"/>
          </p:nvPr>
        </p:nvSpPr>
        <p:spPr>
          <a:xfrm>
            <a:off x="457200" y="5257800"/>
            <a:ext cx="8229600" cy="1325562"/>
          </a:xfrm>
          <a:noFill/>
        </p:spPr>
        <p:txBody>
          <a:bodyPr>
            <a:normAutofit/>
          </a:bodyPr>
          <a:lstStyle/>
          <a:p>
            <a:r>
              <a:rPr lang="en-US" dirty="0">
                <a:solidFill>
                  <a:schemeClr val="tx1">
                    <a:lumMod val="85000"/>
                    <a:lumOff val="15000"/>
                  </a:schemeClr>
                </a:solidFill>
              </a:rPr>
              <a:t>GOALS FOR THE FUTURE</a:t>
            </a:r>
          </a:p>
        </p:txBody>
      </p:sp>
    </p:spTree>
    <p:extLst>
      <p:ext uri="{BB962C8B-B14F-4D97-AF65-F5344CB8AC3E}">
        <p14:creationId xmlns:p14="http://schemas.microsoft.com/office/powerpoint/2010/main" val="306344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32CA-3FCA-46C6-92D3-FB700F021220}"/>
              </a:ext>
            </a:extLst>
          </p:cNvPr>
          <p:cNvSpPr>
            <a:spLocks noGrp="1"/>
          </p:cNvSpPr>
          <p:nvPr>
            <p:ph type="title"/>
          </p:nvPr>
        </p:nvSpPr>
        <p:spPr>
          <a:xfrm>
            <a:off x="457200" y="274638"/>
            <a:ext cx="8229600" cy="1020762"/>
          </a:xfrm>
        </p:spPr>
        <p:txBody>
          <a:bodyPr>
            <a:normAutofit fontScale="90000"/>
          </a:bodyPr>
          <a:lstStyle/>
          <a:p>
            <a:r>
              <a:rPr lang="en-US" dirty="0"/>
              <a:t>Goal 1: Re-envision West Linn’s water experience</a:t>
            </a:r>
          </a:p>
        </p:txBody>
      </p:sp>
      <p:pic>
        <p:nvPicPr>
          <p:cNvPr id="4" name="Picture 3">
            <a:extLst>
              <a:ext uri="{FF2B5EF4-FFF2-40B4-BE49-F238E27FC236}">
                <a16:creationId xmlns:a16="http://schemas.microsoft.com/office/drawing/2014/main" id="{13D6FF0C-2F57-4965-9184-FCB5D35E93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8448" y="1600200"/>
            <a:ext cx="6507104" cy="4355995"/>
          </a:xfrm>
          <a:prstGeom prst="rect">
            <a:avLst/>
          </a:prstGeom>
        </p:spPr>
      </p:pic>
    </p:spTree>
    <p:extLst>
      <p:ext uri="{BB962C8B-B14F-4D97-AF65-F5344CB8AC3E}">
        <p14:creationId xmlns:p14="http://schemas.microsoft.com/office/powerpoint/2010/main" val="182100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8CCB-3A56-4A99-A32C-A8162BC2DFFB}"/>
              </a:ext>
            </a:extLst>
          </p:cNvPr>
          <p:cNvSpPr>
            <a:spLocks noGrp="1"/>
          </p:cNvSpPr>
          <p:nvPr>
            <p:ph type="title"/>
          </p:nvPr>
        </p:nvSpPr>
        <p:spPr>
          <a:xfrm>
            <a:off x="457200" y="274638"/>
            <a:ext cx="8229600" cy="1630362"/>
          </a:xfrm>
        </p:spPr>
        <p:txBody>
          <a:bodyPr>
            <a:normAutofit fontScale="90000"/>
          </a:bodyPr>
          <a:lstStyle/>
          <a:p>
            <a:r>
              <a:rPr lang="en-US" dirty="0"/>
              <a:t>Goal 2: Create social hubs that provide year-round gathering places for all West Linn residents</a:t>
            </a:r>
          </a:p>
        </p:txBody>
      </p:sp>
      <p:pic>
        <p:nvPicPr>
          <p:cNvPr id="6" name="Picture 5">
            <a:extLst>
              <a:ext uri="{FF2B5EF4-FFF2-40B4-BE49-F238E27FC236}">
                <a16:creationId xmlns:a16="http://schemas.microsoft.com/office/drawing/2014/main" id="{27EEBE7D-7622-40F8-A218-7973A5CDE0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6375" y="2127108"/>
            <a:ext cx="6191250" cy="4456254"/>
          </a:xfrm>
          <a:prstGeom prst="rect">
            <a:avLst/>
          </a:prstGeom>
        </p:spPr>
      </p:pic>
    </p:spTree>
    <p:extLst>
      <p:ext uri="{BB962C8B-B14F-4D97-AF65-F5344CB8AC3E}">
        <p14:creationId xmlns:p14="http://schemas.microsoft.com/office/powerpoint/2010/main" val="1325744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EAA0-3E62-4A8C-8C60-613C89F4A046}"/>
              </a:ext>
            </a:extLst>
          </p:cNvPr>
          <p:cNvSpPr>
            <a:spLocks noGrp="1"/>
          </p:cNvSpPr>
          <p:nvPr>
            <p:ph type="title"/>
          </p:nvPr>
        </p:nvSpPr>
        <p:spPr>
          <a:xfrm>
            <a:off x="457200" y="274638"/>
            <a:ext cx="8229600" cy="1630362"/>
          </a:xfrm>
        </p:spPr>
        <p:txBody>
          <a:bodyPr>
            <a:normAutofit fontScale="90000"/>
          </a:bodyPr>
          <a:lstStyle/>
          <a:p>
            <a:r>
              <a:rPr lang="en-US" dirty="0"/>
              <a:t>Goal 3: Create parks and open spaces that showcase West Linn’s unique qualities</a:t>
            </a:r>
          </a:p>
        </p:txBody>
      </p:sp>
      <p:pic>
        <p:nvPicPr>
          <p:cNvPr id="3" name="Picture 2">
            <a:extLst>
              <a:ext uri="{FF2B5EF4-FFF2-40B4-BE49-F238E27FC236}">
                <a16:creationId xmlns:a16="http://schemas.microsoft.com/office/drawing/2014/main" id="{6013EB9F-5E66-4826-B5C8-CB30DC971A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0200" y="2125662"/>
            <a:ext cx="5943600" cy="4457700"/>
          </a:xfrm>
          <a:prstGeom prst="rect">
            <a:avLst/>
          </a:prstGeom>
        </p:spPr>
      </p:pic>
    </p:spTree>
    <p:extLst>
      <p:ext uri="{BB962C8B-B14F-4D97-AF65-F5344CB8AC3E}">
        <p14:creationId xmlns:p14="http://schemas.microsoft.com/office/powerpoint/2010/main" val="315361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A832-3A80-4EAC-8452-90EC774F0F0B}"/>
              </a:ext>
            </a:extLst>
          </p:cNvPr>
          <p:cNvSpPr>
            <a:spLocks noGrp="1"/>
          </p:cNvSpPr>
          <p:nvPr>
            <p:ph type="title"/>
          </p:nvPr>
        </p:nvSpPr>
        <p:spPr>
          <a:xfrm>
            <a:off x="457200" y="274638"/>
            <a:ext cx="8229600" cy="1020762"/>
          </a:xfrm>
        </p:spPr>
        <p:txBody>
          <a:bodyPr>
            <a:normAutofit fontScale="90000"/>
          </a:bodyPr>
          <a:lstStyle/>
          <a:p>
            <a:r>
              <a:rPr lang="en-US" dirty="0"/>
              <a:t>Goal 4: Provide new and extraordinary experiences in West Linn’s parks</a:t>
            </a:r>
          </a:p>
        </p:txBody>
      </p:sp>
      <p:pic>
        <p:nvPicPr>
          <p:cNvPr id="4" name="Picture 3">
            <a:extLst>
              <a:ext uri="{FF2B5EF4-FFF2-40B4-BE49-F238E27FC236}">
                <a16:creationId xmlns:a16="http://schemas.microsoft.com/office/drawing/2014/main" id="{1D7F5F10-CD72-44E8-BE56-F3DC1B5A8A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8385" y="1600200"/>
            <a:ext cx="7087229" cy="4723638"/>
          </a:xfrm>
          <a:prstGeom prst="rect">
            <a:avLst/>
          </a:prstGeom>
        </p:spPr>
      </p:pic>
    </p:spTree>
    <p:extLst>
      <p:ext uri="{BB962C8B-B14F-4D97-AF65-F5344CB8AC3E}">
        <p14:creationId xmlns:p14="http://schemas.microsoft.com/office/powerpoint/2010/main" val="76040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82D6-A899-4C99-9406-109B5EE72319}"/>
              </a:ext>
            </a:extLst>
          </p:cNvPr>
          <p:cNvSpPr>
            <a:spLocks noGrp="1"/>
          </p:cNvSpPr>
          <p:nvPr>
            <p:ph type="title"/>
          </p:nvPr>
        </p:nvSpPr>
        <p:spPr>
          <a:xfrm>
            <a:off x="457200" y="274638"/>
            <a:ext cx="8229600" cy="944562"/>
          </a:xfrm>
        </p:spPr>
        <p:txBody>
          <a:bodyPr>
            <a:normAutofit fontScale="90000"/>
          </a:bodyPr>
          <a:lstStyle/>
          <a:p>
            <a:r>
              <a:rPr lang="en-US" dirty="0"/>
              <a:t>Goal 5: Re-imagine West Linn’s future indoor recreation opportunities</a:t>
            </a:r>
          </a:p>
        </p:txBody>
      </p:sp>
      <p:pic>
        <p:nvPicPr>
          <p:cNvPr id="4" name="Picture 3">
            <a:extLst>
              <a:ext uri="{FF2B5EF4-FFF2-40B4-BE49-F238E27FC236}">
                <a16:creationId xmlns:a16="http://schemas.microsoft.com/office/drawing/2014/main" id="{067DA188-C2FD-40A3-8465-EE9C520C9C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854" y="1600200"/>
            <a:ext cx="7290292" cy="4904731"/>
          </a:xfrm>
          <a:prstGeom prst="rect">
            <a:avLst/>
          </a:prstGeom>
        </p:spPr>
      </p:pic>
    </p:spTree>
    <p:extLst>
      <p:ext uri="{BB962C8B-B14F-4D97-AF65-F5344CB8AC3E}">
        <p14:creationId xmlns:p14="http://schemas.microsoft.com/office/powerpoint/2010/main" val="213206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2"/>
          <p:cNvSpPr>
            <a:spLocks noGrp="1"/>
          </p:cNvSpPr>
          <p:nvPr>
            <p:ph type="title"/>
          </p:nvPr>
        </p:nvSpPr>
        <p:spPr>
          <a:xfrm>
            <a:off x="457200" y="5257800"/>
            <a:ext cx="8229600" cy="1325562"/>
          </a:xfrm>
          <a:noFill/>
        </p:spPr>
        <p:txBody>
          <a:bodyPr>
            <a:noAutofit/>
          </a:bodyPr>
          <a:lstStyle/>
          <a:p>
            <a:r>
              <a:rPr lang="en-US" dirty="0">
                <a:solidFill>
                  <a:schemeClr val="tx1">
                    <a:lumMod val="85000"/>
                    <a:lumOff val="15000"/>
                  </a:schemeClr>
                </a:solidFill>
              </a:rPr>
              <a:t>OVERVIEW OF PLANNING PROCESS</a:t>
            </a:r>
          </a:p>
        </p:txBody>
      </p:sp>
    </p:spTree>
    <p:extLst>
      <p:ext uri="{BB962C8B-B14F-4D97-AF65-F5344CB8AC3E}">
        <p14:creationId xmlns:p14="http://schemas.microsoft.com/office/powerpoint/2010/main" val="6806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5F0A-33DF-42BC-96A6-52C40C42CF5E}"/>
              </a:ext>
            </a:extLst>
          </p:cNvPr>
          <p:cNvSpPr>
            <a:spLocks noGrp="1"/>
          </p:cNvSpPr>
          <p:nvPr>
            <p:ph type="title"/>
          </p:nvPr>
        </p:nvSpPr>
        <p:spPr>
          <a:xfrm>
            <a:off x="457200" y="274638"/>
            <a:ext cx="8229600" cy="2163762"/>
          </a:xfrm>
        </p:spPr>
        <p:txBody>
          <a:bodyPr>
            <a:normAutofit fontScale="90000"/>
          </a:bodyPr>
          <a:lstStyle/>
          <a:p>
            <a:r>
              <a:rPr lang="en-US" dirty="0"/>
              <a:t>Goal 6: Activate parks with recreation programs and events that encourage social interaction and a sense of community</a:t>
            </a:r>
          </a:p>
        </p:txBody>
      </p:sp>
      <p:pic>
        <p:nvPicPr>
          <p:cNvPr id="4" name="Picture 3">
            <a:extLst>
              <a:ext uri="{FF2B5EF4-FFF2-40B4-BE49-F238E27FC236}">
                <a16:creationId xmlns:a16="http://schemas.microsoft.com/office/drawing/2014/main" id="{70694943-2257-4B82-A971-238494E86E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9700" y="2667000"/>
            <a:ext cx="6324600" cy="4059072"/>
          </a:xfrm>
          <a:prstGeom prst="rect">
            <a:avLst/>
          </a:prstGeom>
        </p:spPr>
      </p:pic>
    </p:spTree>
    <p:extLst>
      <p:ext uri="{BB962C8B-B14F-4D97-AF65-F5344CB8AC3E}">
        <p14:creationId xmlns:p14="http://schemas.microsoft.com/office/powerpoint/2010/main" val="115968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4AED-742A-42BD-B532-EE8A1E23AE3E}"/>
              </a:ext>
            </a:extLst>
          </p:cNvPr>
          <p:cNvSpPr>
            <a:spLocks noGrp="1"/>
          </p:cNvSpPr>
          <p:nvPr>
            <p:ph type="title"/>
          </p:nvPr>
        </p:nvSpPr>
        <p:spPr>
          <a:xfrm>
            <a:off x="457200" y="274638"/>
            <a:ext cx="8229600" cy="2239962"/>
          </a:xfrm>
        </p:spPr>
        <p:txBody>
          <a:bodyPr>
            <a:normAutofit fontScale="90000"/>
          </a:bodyPr>
          <a:lstStyle/>
          <a:p>
            <a:r>
              <a:rPr lang="en-US" dirty="0"/>
              <a:t>Goal 7: Create a more connected and accessible environment for pedestrians, bicyclists and other recreation uses</a:t>
            </a:r>
          </a:p>
        </p:txBody>
      </p:sp>
      <p:pic>
        <p:nvPicPr>
          <p:cNvPr id="4" name="Picture 3">
            <a:extLst>
              <a:ext uri="{FF2B5EF4-FFF2-40B4-BE49-F238E27FC236}">
                <a16:creationId xmlns:a16="http://schemas.microsoft.com/office/drawing/2014/main" id="{E2C98803-D283-4DCC-AA65-710A4129CC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5466" y="2697162"/>
            <a:ext cx="6333067" cy="3886200"/>
          </a:xfrm>
          <a:prstGeom prst="rect">
            <a:avLst/>
          </a:prstGeom>
        </p:spPr>
      </p:pic>
    </p:spTree>
    <p:extLst>
      <p:ext uri="{BB962C8B-B14F-4D97-AF65-F5344CB8AC3E}">
        <p14:creationId xmlns:p14="http://schemas.microsoft.com/office/powerpoint/2010/main" val="3973084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E7A89-BC6D-498D-AA00-9BECEB24C11B}"/>
              </a:ext>
            </a:extLst>
          </p:cNvPr>
          <p:cNvPicPr/>
          <p:nvPr/>
        </p:nvPicPr>
        <p:blipFill>
          <a:blip r:embed="rId2" cstate="screen">
            <a:extLst>
              <a:ext uri="{28A0092B-C50C-407E-A947-70E740481C1C}">
                <a14:useLocalDpi xmlns:a14="http://schemas.microsoft.com/office/drawing/2010/main"/>
              </a:ext>
            </a:extLst>
          </a:blip>
          <a:stretch>
            <a:fillRect/>
          </a:stretch>
        </p:blipFill>
        <p:spPr bwMode="auto">
          <a:xfrm>
            <a:off x="1676401" y="0"/>
            <a:ext cx="56388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278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2"/>
          <p:cNvSpPr>
            <a:spLocks noGrp="1"/>
          </p:cNvSpPr>
          <p:nvPr>
            <p:ph type="title"/>
          </p:nvPr>
        </p:nvSpPr>
        <p:spPr>
          <a:xfrm>
            <a:off x="457200" y="5257800"/>
            <a:ext cx="8229600" cy="1325562"/>
          </a:xfrm>
          <a:noFill/>
        </p:spPr>
        <p:txBody>
          <a:bodyPr>
            <a:normAutofit/>
          </a:bodyPr>
          <a:lstStyle/>
          <a:p>
            <a:r>
              <a:rPr lang="en-US" dirty="0">
                <a:solidFill>
                  <a:schemeClr val="tx1">
                    <a:lumMod val="85000"/>
                    <a:lumOff val="15000"/>
                  </a:schemeClr>
                </a:solidFill>
              </a:rPr>
              <a:t>RECOMMENDATIONS</a:t>
            </a:r>
          </a:p>
        </p:txBody>
      </p:sp>
    </p:spTree>
    <p:extLst>
      <p:ext uri="{BB962C8B-B14F-4D97-AF65-F5344CB8AC3E}">
        <p14:creationId xmlns:p14="http://schemas.microsoft.com/office/powerpoint/2010/main" val="194817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411D-E627-4DF0-9054-F5A7A1935132}"/>
              </a:ext>
            </a:extLst>
          </p:cNvPr>
          <p:cNvSpPr>
            <a:spLocks noGrp="1"/>
          </p:cNvSpPr>
          <p:nvPr>
            <p:ph type="title"/>
          </p:nvPr>
        </p:nvSpPr>
        <p:spPr/>
        <p:txBody>
          <a:bodyPr/>
          <a:lstStyle/>
          <a:p>
            <a:r>
              <a:rPr lang="en-US" dirty="0"/>
              <a:t>Bond Feasibility Study</a:t>
            </a:r>
          </a:p>
        </p:txBody>
      </p:sp>
      <p:sp>
        <p:nvSpPr>
          <p:cNvPr id="3" name="Rectangle 2">
            <a:extLst>
              <a:ext uri="{FF2B5EF4-FFF2-40B4-BE49-F238E27FC236}">
                <a16:creationId xmlns:a16="http://schemas.microsoft.com/office/drawing/2014/main" id="{08596BA4-770C-44D4-9321-AE3C5C129BE8}"/>
              </a:ext>
            </a:extLst>
          </p:cNvPr>
          <p:cNvSpPr/>
          <p:nvPr/>
        </p:nvSpPr>
        <p:spPr>
          <a:xfrm>
            <a:off x="914400" y="1095910"/>
            <a:ext cx="7620000" cy="3154710"/>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2100" dirty="0">
                <a:solidFill>
                  <a:srgbClr val="FFFFFF"/>
                </a:solidFill>
                <a:latin typeface="Calibri" panose="020F0502020204030204" pitchFamily="34" charset="0"/>
                <a:ea typeface="Calibri" panose="020F0502020204030204" pitchFamily="34" charset="0"/>
                <a:cs typeface="Calibri" panose="020F0502020204030204" pitchFamily="34" charset="0"/>
              </a:rPr>
              <a:t>The Parks &amp; Recreation Department has a stronger approval rating (85%) than the Streets Department, City Council, Neighborhood Associations and City management overall.</a:t>
            </a:r>
            <a:endParaRPr lang="en-US" sz="21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100" dirty="0">
                <a:solidFill>
                  <a:srgbClr val="FFFFFF"/>
                </a:solidFill>
                <a:latin typeface="Calibri" panose="020F0502020204030204" pitchFamily="34" charset="0"/>
                <a:ea typeface="Calibri" panose="020F0502020204030204" pitchFamily="34" charset="0"/>
                <a:cs typeface="Calibri" panose="020F0502020204030204" pitchFamily="34" charset="0"/>
              </a:rPr>
              <a:t>The Department does such a good job of maintaining sites that only 39% of respondents think that deteriorating and run-down parks are a serious problem. Parks issues overall are perceived to be less serious than other city issues.</a:t>
            </a:r>
            <a:endParaRPr lang="en-US" sz="21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100" dirty="0">
                <a:solidFill>
                  <a:srgbClr val="FFFFFF"/>
                </a:solidFill>
                <a:latin typeface="Calibri" panose="020F0502020204030204" pitchFamily="34" charset="0"/>
                <a:ea typeface="Calibri" panose="020F0502020204030204" pitchFamily="34" charset="0"/>
                <a:cs typeface="Calibri" panose="020F0502020204030204" pitchFamily="34" charset="0"/>
              </a:rPr>
              <a:t>Fewer than half see a need for funding for neighborhood parks, trails, natural areas, and recreation facilities. </a:t>
            </a:r>
            <a:endParaRPr lang="en-US" sz="2100"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54258D0-4CB6-4948-A681-FD483483C0E7}"/>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2819400" y="4466063"/>
            <a:ext cx="3009911" cy="2011362"/>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F5F5863C-2FCB-4DAC-B83C-2F59616DD205}"/>
              </a:ext>
            </a:extLst>
          </p:cNvPr>
          <p:cNvSpPr/>
          <p:nvPr/>
        </p:nvSpPr>
        <p:spPr>
          <a:xfrm>
            <a:off x="2763959" y="6482131"/>
            <a:ext cx="3120791" cy="276999"/>
          </a:xfrm>
          <a:prstGeom prst="rect">
            <a:avLst/>
          </a:prstGeom>
        </p:spPr>
        <p:txBody>
          <a:bodyPr wrap="none">
            <a:spAutoFit/>
          </a:bodyPr>
          <a:lstStyle/>
          <a:p>
            <a:pPr>
              <a:spcBef>
                <a:spcPts val="600"/>
              </a:spcBef>
              <a:spcAft>
                <a:spcPts val="600"/>
              </a:spcAft>
            </a:pPr>
            <a:r>
              <a:rPr lang="en-US" sz="1200" i="1" dirty="0">
                <a:solidFill>
                  <a:srgbClr val="FFFFFF"/>
                </a:solidFill>
                <a:latin typeface="Calibri" panose="020F0502020204030204" pitchFamily="34" charset="0"/>
                <a:ea typeface="Calibri" panose="020F0502020204030204" pitchFamily="34" charset="0"/>
                <a:cs typeface="Calibri" panose="020F0502020204030204" pitchFamily="34" charset="0"/>
              </a:rPr>
              <a:t>FM3: West Linn Bond Measure Feasibility Study</a:t>
            </a:r>
            <a:endPar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343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BA06-971C-4BD0-BD8A-DAF933A6D164}"/>
              </a:ext>
            </a:extLst>
          </p:cNvPr>
          <p:cNvSpPr>
            <a:spLocks noGrp="1"/>
          </p:cNvSpPr>
          <p:nvPr>
            <p:ph type="title"/>
          </p:nvPr>
        </p:nvSpPr>
        <p:spPr/>
        <p:txBody>
          <a:bodyPr>
            <a:normAutofit fontScale="90000"/>
          </a:bodyPr>
          <a:lstStyle/>
          <a:p>
            <a:r>
              <a:rPr lang="en-US" dirty="0"/>
              <a:t>Bond Measure Study Findings on Facility Priorities</a:t>
            </a:r>
          </a:p>
        </p:txBody>
      </p:sp>
      <p:pic>
        <p:nvPicPr>
          <p:cNvPr id="3" name="Picture 2">
            <a:extLst>
              <a:ext uri="{FF2B5EF4-FFF2-40B4-BE49-F238E27FC236}">
                <a16:creationId xmlns:a16="http://schemas.microsoft.com/office/drawing/2014/main" id="{A49A4DC1-5CAC-4FC0-97E7-C6B050CD312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181100" y="1249362"/>
            <a:ext cx="6781800" cy="5334000"/>
          </a:xfrm>
          <a:prstGeom prst="rect">
            <a:avLst/>
          </a:prstGeom>
          <a:extLst>
            <a:ext uri="{53640926-AAD7-44D8-BBD7-CCE9431645EC}">
              <a14:shadowObscured xmlns:a14="http://schemas.microsoft.com/office/drawing/2010/main"/>
            </a:ext>
          </a:extLst>
        </p:spPr>
      </p:pic>
      <p:sp>
        <p:nvSpPr>
          <p:cNvPr id="4" name="Rectangle: Rounded Corners 3">
            <a:extLst>
              <a:ext uri="{FF2B5EF4-FFF2-40B4-BE49-F238E27FC236}">
                <a16:creationId xmlns:a16="http://schemas.microsoft.com/office/drawing/2014/main" id="{588170D4-4323-4F9E-BF54-1883E2FD5DFC}"/>
              </a:ext>
            </a:extLst>
          </p:cNvPr>
          <p:cNvSpPr/>
          <p:nvPr/>
        </p:nvSpPr>
        <p:spPr>
          <a:xfrm>
            <a:off x="1295400" y="2590800"/>
            <a:ext cx="6019800" cy="304800"/>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3247459-46E9-47A0-8498-B17D15217F85}"/>
              </a:ext>
            </a:extLst>
          </p:cNvPr>
          <p:cNvSpPr/>
          <p:nvPr/>
        </p:nvSpPr>
        <p:spPr>
          <a:xfrm>
            <a:off x="1295400" y="4038600"/>
            <a:ext cx="6019800" cy="304800"/>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3524D92-7C44-49A6-ACC9-FA91EEE1D9CF}"/>
              </a:ext>
            </a:extLst>
          </p:cNvPr>
          <p:cNvSpPr/>
          <p:nvPr/>
        </p:nvSpPr>
        <p:spPr>
          <a:xfrm>
            <a:off x="1295400" y="4373562"/>
            <a:ext cx="6019800" cy="304800"/>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788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EA51-D7A3-4D3C-8CFA-51F19C37F365}"/>
              </a:ext>
            </a:extLst>
          </p:cNvPr>
          <p:cNvSpPr>
            <a:spLocks noGrp="1"/>
          </p:cNvSpPr>
          <p:nvPr>
            <p:ph type="title"/>
          </p:nvPr>
        </p:nvSpPr>
        <p:spPr>
          <a:xfrm>
            <a:off x="457200" y="274638"/>
            <a:ext cx="8229600" cy="1401762"/>
          </a:xfrm>
        </p:spPr>
        <p:txBody>
          <a:bodyPr>
            <a:normAutofit fontScale="90000"/>
          </a:bodyPr>
          <a:lstStyle/>
          <a:p>
            <a:r>
              <a:rPr lang="en-US" dirty="0"/>
              <a:t>Increase in Developed Acres and Maintained Acres per Staff Person Since 1995</a:t>
            </a:r>
          </a:p>
        </p:txBody>
      </p:sp>
      <p:graphicFrame>
        <p:nvGraphicFramePr>
          <p:cNvPr id="3" name="Chart 2">
            <a:extLst>
              <a:ext uri="{FF2B5EF4-FFF2-40B4-BE49-F238E27FC236}">
                <a16:creationId xmlns:a16="http://schemas.microsoft.com/office/drawing/2014/main" id="{C881CD77-3E63-4EA2-AAF8-FDF39A5F2C45}"/>
              </a:ext>
            </a:extLst>
          </p:cNvPr>
          <p:cNvGraphicFramePr/>
          <p:nvPr>
            <p:extLst>
              <p:ext uri="{D42A27DB-BD31-4B8C-83A1-F6EECF244321}">
                <p14:modId xmlns:p14="http://schemas.microsoft.com/office/powerpoint/2010/main" val="990743713"/>
              </p:ext>
            </p:extLst>
          </p:nvPr>
        </p:nvGraphicFramePr>
        <p:xfrm>
          <a:off x="714707" y="2001078"/>
          <a:ext cx="7714586" cy="45822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82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160F-06D4-49E2-ABCA-09E9CA0855CB}"/>
              </a:ext>
            </a:extLst>
          </p:cNvPr>
          <p:cNvSpPr>
            <a:spLocks noGrp="1"/>
          </p:cNvSpPr>
          <p:nvPr>
            <p:ph type="title"/>
          </p:nvPr>
        </p:nvSpPr>
        <p:spPr/>
        <p:txBody>
          <a:bodyPr>
            <a:normAutofit fontScale="90000"/>
          </a:bodyPr>
          <a:lstStyle/>
          <a:p>
            <a:r>
              <a:rPr lang="en-US" dirty="0"/>
              <a:t>Numbers of Sites Needing Improved Maintenance and Reinvestment</a:t>
            </a:r>
          </a:p>
        </p:txBody>
      </p:sp>
      <p:graphicFrame>
        <p:nvGraphicFramePr>
          <p:cNvPr id="5" name="Table 4">
            <a:extLst>
              <a:ext uri="{FF2B5EF4-FFF2-40B4-BE49-F238E27FC236}">
                <a16:creationId xmlns:a16="http://schemas.microsoft.com/office/drawing/2014/main" id="{C2DC5AEF-4940-48E4-AC0C-B3E1CF90116A}"/>
              </a:ext>
            </a:extLst>
          </p:cNvPr>
          <p:cNvGraphicFramePr>
            <a:graphicFrameLocks noGrp="1"/>
          </p:cNvGraphicFramePr>
          <p:nvPr>
            <p:extLst>
              <p:ext uri="{D42A27DB-BD31-4B8C-83A1-F6EECF244321}">
                <p14:modId xmlns:p14="http://schemas.microsoft.com/office/powerpoint/2010/main" val="1209421292"/>
              </p:ext>
            </p:extLst>
          </p:nvPr>
        </p:nvGraphicFramePr>
        <p:xfrm>
          <a:off x="555907" y="1600200"/>
          <a:ext cx="8032186" cy="4789306"/>
        </p:xfrm>
        <a:graphic>
          <a:graphicData uri="http://schemas.openxmlformats.org/drawingml/2006/table">
            <a:tbl>
              <a:tblPr firstRow="1" firstCol="1" bandRow="1">
                <a:tableStyleId>{F5AB1C69-6EDB-4FF4-983F-18BD219EF322}</a:tableStyleId>
              </a:tblPr>
              <a:tblGrid>
                <a:gridCol w="1076067">
                  <a:extLst>
                    <a:ext uri="{9D8B030D-6E8A-4147-A177-3AD203B41FA5}">
                      <a16:colId xmlns:a16="http://schemas.microsoft.com/office/drawing/2014/main" val="1939467108"/>
                    </a:ext>
                  </a:extLst>
                </a:gridCol>
                <a:gridCol w="3597994">
                  <a:extLst>
                    <a:ext uri="{9D8B030D-6E8A-4147-A177-3AD203B41FA5}">
                      <a16:colId xmlns:a16="http://schemas.microsoft.com/office/drawing/2014/main" val="2450898753"/>
                    </a:ext>
                  </a:extLst>
                </a:gridCol>
                <a:gridCol w="839531">
                  <a:extLst>
                    <a:ext uri="{9D8B030D-6E8A-4147-A177-3AD203B41FA5}">
                      <a16:colId xmlns:a16="http://schemas.microsoft.com/office/drawing/2014/main" val="2421775919"/>
                    </a:ext>
                  </a:extLst>
                </a:gridCol>
                <a:gridCol w="839531">
                  <a:extLst>
                    <a:ext uri="{9D8B030D-6E8A-4147-A177-3AD203B41FA5}">
                      <a16:colId xmlns:a16="http://schemas.microsoft.com/office/drawing/2014/main" val="381947172"/>
                    </a:ext>
                  </a:extLst>
                </a:gridCol>
                <a:gridCol w="1679063">
                  <a:extLst>
                    <a:ext uri="{9D8B030D-6E8A-4147-A177-3AD203B41FA5}">
                      <a16:colId xmlns:a16="http://schemas.microsoft.com/office/drawing/2014/main" val="1440894549"/>
                    </a:ext>
                  </a:extLst>
                </a:gridCol>
              </a:tblGrid>
              <a:tr h="595310">
                <a:tc>
                  <a:txBody>
                    <a:bodyPr/>
                    <a:lstStyle/>
                    <a:p>
                      <a:pPr marL="0" marR="0" algn="l">
                        <a:lnSpc>
                          <a:spcPct val="107000"/>
                        </a:lnSpc>
                        <a:spcBef>
                          <a:spcPts val="0"/>
                        </a:spcBef>
                        <a:spcAft>
                          <a:spcPts val="0"/>
                        </a:spcAft>
                      </a:pPr>
                      <a:r>
                        <a:rPr lang="en-US" sz="1200" dirty="0">
                          <a:effectLst/>
                        </a:rPr>
                        <a:t>Maintenance Classification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200">
                          <a:effectLst/>
                        </a:rPr>
                        <a:t>Definition</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200">
                          <a:effectLst/>
                        </a:rPr>
                        <a:t># of Existing Sites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200">
                          <a:effectLst/>
                        </a:rPr>
                        <a:t># of Proposed Sites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200" dirty="0">
                          <a:effectLst/>
                        </a:rPr>
                        <a:t>Examples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extLst>
                  <a:ext uri="{0D108BD9-81ED-4DB2-BD59-A6C34878D82A}">
                    <a16:rowId xmlns:a16="http://schemas.microsoft.com/office/drawing/2014/main" val="3830586303"/>
                  </a:ext>
                </a:extLst>
              </a:tr>
              <a:tr h="1400979">
                <a:tc>
                  <a:txBody>
                    <a:bodyPr/>
                    <a:lstStyle/>
                    <a:p>
                      <a:pPr marL="0" marR="0" algn="l">
                        <a:lnSpc>
                          <a:spcPct val="107000"/>
                        </a:lnSpc>
                        <a:spcBef>
                          <a:spcPts val="0"/>
                        </a:spcBef>
                        <a:spcAft>
                          <a:spcPts val="0"/>
                        </a:spcAft>
                      </a:pPr>
                      <a:r>
                        <a:rPr lang="en-US" sz="1200">
                          <a:effectLst/>
                        </a:rPr>
                        <a:t>Basic Maintenance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a:effectLst/>
                        </a:rPr>
                        <a:t>A basic level of maintenance includes routine monitoring, inspection and care of recreation facilities, natural areas and landscaping. At this level, the City provides routine maintenance for health and safety, but not specialized care for asset protection. All sites need at least basic maintenance.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200">
                          <a:effectLst/>
                        </a:rPr>
                        <a:t>50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200">
                          <a:effectLst/>
                        </a:rPr>
                        <a:t>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dirty="0">
                          <a:effectLst/>
                        </a:rPr>
                        <a:t>All parks and natural areas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extLst>
                  <a:ext uri="{0D108BD9-81ED-4DB2-BD59-A6C34878D82A}">
                    <a16:rowId xmlns:a16="http://schemas.microsoft.com/office/drawing/2014/main" val="1395205926"/>
                  </a:ext>
                </a:extLst>
              </a:tr>
              <a:tr h="998145">
                <a:tc>
                  <a:txBody>
                    <a:bodyPr/>
                    <a:lstStyle/>
                    <a:p>
                      <a:pPr marL="0" marR="0" algn="l">
                        <a:lnSpc>
                          <a:spcPct val="107000"/>
                        </a:lnSpc>
                        <a:spcBef>
                          <a:spcPts val="0"/>
                        </a:spcBef>
                        <a:spcAft>
                          <a:spcPts val="0"/>
                        </a:spcAft>
                      </a:pPr>
                      <a:r>
                        <a:rPr lang="en-US" sz="1200">
                          <a:effectLst/>
                        </a:rPr>
                        <a:t>Standard Maintenance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a:effectLst/>
                        </a:rPr>
                        <a:t>More heavily or frequently- used sites require a higher standard of maintenance. These sites receive the types of maintenance provided at “basic” maintenance sites on a more frequent basis.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300">
                          <a:effectLst/>
                        </a:rPr>
                        <a:t>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a:effectLst/>
                        </a:rPr>
                        <a:t>All boat ramps, Tanner Creek Park, White Oak Savannah. Mary S. Young, Midhill Park</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extLst>
                  <a:ext uri="{0D108BD9-81ED-4DB2-BD59-A6C34878D82A}">
                    <a16:rowId xmlns:a16="http://schemas.microsoft.com/office/drawing/2014/main" val="2967628004"/>
                  </a:ext>
                </a:extLst>
              </a:tr>
              <a:tr h="998145">
                <a:tc>
                  <a:txBody>
                    <a:bodyPr/>
                    <a:lstStyle/>
                    <a:p>
                      <a:pPr marL="0" marR="0" algn="l">
                        <a:lnSpc>
                          <a:spcPct val="107000"/>
                        </a:lnSpc>
                        <a:spcBef>
                          <a:spcPts val="0"/>
                        </a:spcBef>
                        <a:spcAft>
                          <a:spcPts val="0"/>
                        </a:spcAft>
                      </a:pPr>
                      <a:r>
                        <a:rPr lang="en-US" sz="1200">
                          <a:effectLst/>
                        </a:rPr>
                        <a:t>Enhanced Maintenance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a:effectLst/>
                        </a:rPr>
                        <a:t>Enhanced maintenance is needed at sites that include specialized assets and are highly visible and heavily used. These sites are maintained at the highest level and receive priority during peak use times.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a:effectLst/>
                        </a:rPr>
                        <a:t>All indoor facilities, Fields Bridge Park, Willamette, planned Riverfront Trail and Riverfront Park</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extLst>
                  <a:ext uri="{0D108BD9-81ED-4DB2-BD59-A6C34878D82A}">
                    <a16:rowId xmlns:a16="http://schemas.microsoft.com/office/drawing/2014/main" val="298073069"/>
                  </a:ext>
                </a:extLst>
              </a:tr>
              <a:tr h="796727">
                <a:tc>
                  <a:txBody>
                    <a:bodyPr/>
                    <a:lstStyle/>
                    <a:p>
                      <a:pPr marL="0" marR="0" algn="l">
                        <a:lnSpc>
                          <a:spcPct val="107000"/>
                        </a:lnSpc>
                        <a:spcBef>
                          <a:spcPts val="0"/>
                        </a:spcBef>
                        <a:spcAft>
                          <a:spcPts val="0"/>
                        </a:spcAft>
                      </a:pPr>
                      <a:r>
                        <a:rPr lang="en-US" sz="1200" dirty="0">
                          <a:effectLst/>
                        </a:rPr>
                        <a:t>Reinvestment/Replacement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a:effectLst/>
                        </a:rPr>
                        <a:t>An allowance should be set aside annually to offset the costs of replacing facilities at the end of their lifecycles. In the timeframe of this plan, this applies to all sites.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300">
                          <a:effectLst/>
                        </a:rPr>
                        <a:t>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ctr">
                        <a:lnSpc>
                          <a:spcPct val="107000"/>
                        </a:lnSpc>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tc>
                  <a:txBody>
                    <a:bodyPr/>
                    <a:lstStyle/>
                    <a:p>
                      <a:pPr marL="0" marR="0" algn="l">
                        <a:lnSpc>
                          <a:spcPct val="107000"/>
                        </a:lnSpc>
                        <a:spcBef>
                          <a:spcPts val="0"/>
                        </a:spcBef>
                        <a:spcAft>
                          <a:spcPts val="0"/>
                        </a:spcAft>
                      </a:pPr>
                      <a:r>
                        <a:rPr lang="en-US" sz="1200" dirty="0">
                          <a:effectLst/>
                        </a:rPr>
                        <a:t>All developed park sites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707" marR="84707" marT="0" marB="0"/>
                </a:tc>
                <a:extLst>
                  <a:ext uri="{0D108BD9-81ED-4DB2-BD59-A6C34878D82A}">
                    <a16:rowId xmlns:a16="http://schemas.microsoft.com/office/drawing/2014/main" val="2788060004"/>
                  </a:ext>
                </a:extLst>
              </a:tr>
            </a:tbl>
          </a:graphicData>
        </a:graphic>
      </p:graphicFrame>
    </p:spTree>
    <p:extLst>
      <p:ext uri="{BB962C8B-B14F-4D97-AF65-F5344CB8AC3E}">
        <p14:creationId xmlns:p14="http://schemas.microsoft.com/office/powerpoint/2010/main" val="1333164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3F8D-8B5F-465F-B4DC-B239FA1C19FA}"/>
              </a:ext>
            </a:extLst>
          </p:cNvPr>
          <p:cNvSpPr>
            <a:spLocks noGrp="1"/>
          </p:cNvSpPr>
          <p:nvPr>
            <p:ph type="title"/>
          </p:nvPr>
        </p:nvSpPr>
        <p:spPr>
          <a:xfrm>
            <a:off x="457200" y="274638"/>
            <a:ext cx="8229600" cy="1477962"/>
          </a:xfrm>
        </p:spPr>
        <p:txBody>
          <a:bodyPr>
            <a:normAutofit fontScale="90000"/>
          </a:bodyPr>
          <a:lstStyle/>
          <a:p>
            <a:r>
              <a:rPr lang="en-US" dirty="0"/>
              <a:t>Highlights of Recommendations for Existing Sites (# of sites needing improvements)</a:t>
            </a:r>
          </a:p>
        </p:txBody>
      </p:sp>
      <p:graphicFrame>
        <p:nvGraphicFramePr>
          <p:cNvPr id="3" name="Table 2">
            <a:extLst>
              <a:ext uri="{FF2B5EF4-FFF2-40B4-BE49-F238E27FC236}">
                <a16:creationId xmlns:a16="http://schemas.microsoft.com/office/drawing/2014/main" id="{EF8EAE14-19BC-4BC6-B6AF-72BC82530249}"/>
              </a:ext>
            </a:extLst>
          </p:cNvPr>
          <p:cNvGraphicFramePr>
            <a:graphicFrameLocks noGrp="1"/>
          </p:cNvGraphicFramePr>
          <p:nvPr>
            <p:extLst>
              <p:ext uri="{D42A27DB-BD31-4B8C-83A1-F6EECF244321}">
                <p14:modId xmlns:p14="http://schemas.microsoft.com/office/powerpoint/2010/main" val="3856318375"/>
              </p:ext>
            </p:extLst>
          </p:nvPr>
        </p:nvGraphicFramePr>
        <p:xfrm>
          <a:off x="464908" y="2133600"/>
          <a:ext cx="8229598" cy="4289511"/>
        </p:xfrm>
        <a:graphic>
          <a:graphicData uri="http://schemas.openxmlformats.org/drawingml/2006/table">
            <a:tbl>
              <a:tblPr firstRow="1" firstCol="1" bandRow="1">
                <a:tableStyleId>{F5AB1C69-6EDB-4FF4-983F-18BD219EF322}</a:tableStyleId>
              </a:tblPr>
              <a:tblGrid>
                <a:gridCol w="1533514">
                  <a:extLst>
                    <a:ext uri="{9D8B030D-6E8A-4147-A177-3AD203B41FA5}">
                      <a16:colId xmlns:a16="http://schemas.microsoft.com/office/drawing/2014/main" val="3252655228"/>
                    </a:ext>
                  </a:extLst>
                </a:gridCol>
                <a:gridCol w="1472041">
                  <a:extLst>
                    <a:ext uri="{9D8B030D-6E8A-4147-A177-3AD203B41FA5}">
                      <a16:colId xmlns:a16="http://schemas.microsoft.com/office/drawing/2014/main" val="2051388885"/>
                    </a:ext>
                  </a:extLst>
                </a:gridCol>
                <a:gridCol w="1472041">
                  <a:extLst>
                    <a:ext uri="{9D8B030D-6E8A-4147-A177-3AD203B41FA5}">
                      <a16:colId xmlns:a16="http://schemas.microsoft.com/office/drawing/2014/main" val="1625145703"/>
                    </a:ext>
                  </a:extLst>
                </a:gridCol>
                <a:gridCol w="1057103">
                  <a:extLst>
                    <a:ext uri="{9D8B030D-6E8A-4147-A177-3AD203B41FA5}">
                      <a16:colId xmlns:a16="http://schemas.microsoft.com/office/drawing/2014/main" val="4009380670"/>
                    </a:ext>
                  </a:extLst>
                </a:gridCol>
                <a:gridCol w="1417155">
                  <a:extLst>
                    <a:ext uri="{9D8B030D-6E8A-4147-A177-3AD203B41FA5}">
                      <a16:colId xmlns:a16="http://schemas.microsoft.com/office/drawing/2014/main" val="2574872196"/>
                    </a:ext>
                  </a:extLst>
                </a:gridCol>
                <a:gridCol w="1277744">
                  <a:extLst>
                    <a:ext uri="{9D8B030D-6E8A-4147-A177-3AD203B41FA5}">
                      <a16:colId xmlns:a16="http://schemas.microsoft.com/office/drawing/2014/main" val="523162141"/>
                    </a:ext>
                  </a:extLst>
                </a:gridCol>
              </a:tblGrid>
              <a:tr h="1081292">
                <a:tc>
                  <a:txBody>
                    <a:bodyPr/>
                    <a:lstStyle/>
                    <a:p>
                      <a:pPr marL="0" marR="0" algn="l">
                        <a:spcBef>
                          <a:spcPts val="0"/>
                        </a:spcBef>
                        <a:spcAft>
                          <a:spcPts val="0"/>
                        </a:spcAft>
                      </a:pPr>
                      <a:r>
                        <a:rPr lang="en-US" sz="1700">
                          <a:effectLst/>
                        </a:rPr>
                        <a:t> </a:t>
                      </a:r>
                      <a:endParaRPr lang="en-US" sz="1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spcBef>
                          <a:spcPts val="0"/>
                        </a:spcBef>
                        <a:spcAft>
                          <a:spcPts val="0"/>
                        </a:spcAft>
                      </a:pPr>
                      <a:r>
                        <a:rPr lang="en-US" sz="1700">
                          <a:effectLst/>
                        </a:rPr>
                        <a:t>Major Enhancement</a:t>
                      </a:r>
                      <a:endParaRPr lang="en-US" sz="1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spcBef>
                          <a:spcPts val="0"/>
                        </a:spcBef>
                        <a:spcAft>
                          <a:spcPts val="0"/>
                        </a:spcAft>
                      </a:pPr>
                      <a:r>
                        <a:rPr lang="en-US" sz="1700">
                          <a:effectLst/>
                        </a:rPr>
                        <a:t>Minor Enhancement</a:t>
                      </a:r>
                      <a:endParaRPr lang="en-US" sz="1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spcBef>
                          <a:spcPts val="0"/>
                        </a:spcBef>
                        <a:spcAft>
                          <a:spcPts val="0"/>
                        </a:spcAft>
                      </a:pPr>
                      <a:r>
                        <a:rPr lang="en-US" sz="1700">
                          <a:effectLst/>
                        </a:rPr>
                        <a:t>Added Facility</a:t>
                      </a:r>
                      <a:endParaRPr lang="en-US" sz="1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spcBef>
                          <a:spcPts val="0"/>
                        </a:spcBef>
                        <a:spcAft>
                          <a:spcPts val="0"/>
                        </a:spcAft>
                      </a:pPr>
                      <a:r>
                        <a:rPr lang="en-US" sz="1700">
                          <a:effectLst/>
                        </a:rPr>
                        <a:t>Deferred Maintenance</a:t>
                      </a:r>
                      <a:endParaRPr lang="en-US" sz="1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spcBef>
                          <a:spcPts val="0"/>
                        </a:spcBef>
                        <a:spcAft>
                          <a:spcPts val="0"/>
                        </a:spcAft>
                      </a:pPr>
                      <a:r>
                        <a:rPr lang="en-US" sz="1700">
                          <a:effectLst/>
                        </a:rPr>
                        <a:t>Natural Resource Restoration</a:t>
                      </a:r>
                      <a:endParaRPr lang="en-US" sz="1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extLst>
                  <a:ext uri="{0D108BD9-81ED-4DB2-BD59-A6C34878D82A}">
                    <a16:rowId xmlns:a16="http://schemas.microsoft.com/office/drawing/2014/main" val="1515570386"/>
                  </a:ext>
                </a:extLst>
              </a:tr>
              <a:tr h="565758">
                <a:tc>
                  <a:txBody>
                    <a:bodyPr/>
                    <a:lstStyle/>
                    <a:p>
                      <a:pPr marL="0" marR="0" algn="l">
                        <a:lnSpc>
                          <a:spcPct val="107000"/>
                        </a:lnSpc>
                        <a:spcBef>
                          <a:spcPts val="0"/>
                        </a:spcBef>
                        <a:spcAft>
                          <a:spcPts val="0"/>
                        </a:spcAft>
                      </a:pPr>
                      <a:r>
                        <a:rPr lang="en-US" sz="1700">
                          <a:effectLst/>
                        </a:rPr>
                        <a:t>Active-Oriented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extLst>
                  <a:ext uri="{0D108BD9-81ED-4DB2-BD59-A6C34878D82A}">
                    <a16:rowId xmlns:a16="http://schemas.microsoft.com/office/drawing/2014/main" val="1933760360"/>
                  </a:ext>
                </a:extLst>
              </a:tr>
              <a:tr h="276486">
                <a:tc>
                  <a:txBody>
                    <a:bodyPr/>
                    <a:lstStyle/>
                    <a:p>
                      <a:pPr marL="0" marR="0" algn="l">
                        <a:lnSpc>
                          <a:spcPct val="107000"/>
                        </a:lnSpc>
                        <a:spcBef>
                          <a:spcPts val="0"/>
                        </a:spcBef>
                        <a:spcAft>
                          <a:spcPts val="0"/>
                        </a:spcAft>
                      </a:pPr>
                      <a:r>
                        <a:rPr lang="en-US" sz="1700">
                          <a:effectLst/>
                        </a:rPr>
                        <a:t>Special Use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extLst>
                  <a:ext uri="{0D108BD9-81ED-4DB2-BD59-A6C34878D82A}">
                    <a16:rowId xmlns:a16="http://schemas.microsoft.com/office/drawing/2014/main" val="4027702021"/>
                  </a:ext>
                </a:extLst>
              </a:tr>
              <a:tr h="379429">
                <a:tc>
                  <a:txBody>
                    <a:bodyPr/>
                    <a:lstStyle/>
                    <a:p>
                      <a:pPr marL="0" marR="0" algn="l">
                        <a:lnSpc>
                          <a:spcPct val="107000"/>
                        </a:lnSpc>
                        <a:spcBef>
                          <a:spcPts val="0"/>
                        </a:spcBef>
                        <a:spcAft>
                          <a:spcPts val="0"/>
                        </a:spcAft>
                      </a:pPr>
                      <a:r>
                        <a:rPr lang="en-US" sz="1700">
                          <a:effectLst/>
                        </a:rPr>
                        <a:t>Multi-Use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extLst>
                  <a:ext uri="{0D108BD9-81ED-4DB2-BD59-A6C34878D82A}">
                    <a16:rowId xmlns:a16="http://schemas.microsoft.com/office/drawing/2014/main" val="3273379393"/>
                  </a:ext>
                </a:extLst>
              </a:tr>
              <a:tr h="565758">
                <a:tc>
                  <a:txBody>
                    <a:bodyPr/>
                    <a:lstStyle/>
                    <a:p>
                      <a:pPr marL="0" marR="0" algn="l">
                        <a:lnSpc>
                          <a:spcPct val="107000"/>
                        </a:lnSpc>
                        <a:spcBef>
                          <a:spcPts val="0"/>
                        </a:spcBef>
                        <a:spcAft>
                          <a:spcPts val="0"/>
                        </a:spcAft>
                      </a:pPr>
                      <a:r>
                        <a:rPr lang="en-US" sz="1700">
                          <a:effectLst/>
                        </a:rPr>
                        <a:t>Passive-Oriented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extLst>
                  <a:ext uri="{0D108BD9-81ED-4DB2-BD59-A6C34878D82A}">
                    <a16:rowId xmlns:a16="http://schemas.microsoft.com/office/drawing/2014/main" val="320767634"/>
                  </a:ext>
                </a:extLst>
              </a:tr>
              <a:tr h="855030">
                <a:tc>
                  <a:txBody>
                    <a:bodyPr/>
                    <a:lstStyle/>
                    <a:p>
                      <a:pPr marL="0" marR="0" algn="l">
                        <a:lnSpc>
                          <a:spcPct val="107000"/>
                        </a:lnSpc>
                        <a:spcBef>
                          <a:spcPts val="0"/>
                        </a:spcBef>
                        <a:spcAft>
                          <a:spcPts val="0"/>
                        </a:spcAft>
                      </a:pPr>
                      <a:r>
                        <a:rPr lang="en-US" sz="1700">
                          <a:effectLst/>
                        </a:rPr>
                        <a:t>Natural Resource Areas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extLst>
                  <a:ext uri="{0D108BD9-81ED-4DB2-BD59-A6C34878D82A}">
                    <a16:rowId xmlns:a16="http://schemas.microsoft.com/office/drawing/2014/main" val="3134348513"/>
                  </a:ext>
                </a:extLst>
              </a:tr>
              <a:tr h="565758">
                <a:tc>
                  <a:txBody>
                    <a:bodyPr/>
                    <a:lstStyle/>
                    <a:p>
                      <a:pPr marL="0" marR="0" algn="l">
                        <a:lnSpc>
                          <a:spcPct val="107000"/>
                        </a:lnSpc>
                        <a:spcBef>
                          <a:spcPts val="0"/>
                        </a:spcBef>
                        <a:spcAft>
                          <a:spcPts val="0"/>
                        </a:spcAft>
                      </a:pPr>
                      <a:r>
                        <a:rPr lang="en-US" sz="1700">
                          <a:effectLst/>
                        </a:rPr>
                        <a:t>TOTAL Existing Parks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tc>
                  <a:txBody>
                    <a:bodyPr/>
                    <a:lstStyle/>
                    <a:p>
                      <a:pPr marL="0" marR="0" algn="ctr">
                        <a:lnSpc>
                          <a:spcPct val="107000"/>
                        </a:lnSpc>
                        <a:spcBef>
                          <a:spcPts val="0"/>
                        </a:spcBef>
                        <a:spcAft>
                          <a:spcPts val="0"/>
                        </a:spcAft>
                      </a:pPr>
                      <a:r>
                        <a:rPr lang="en-US" sz="1700" dirty="0">
                          <a:effectLst/>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5002" marR="115002" marT="0" marB="0"/>
                </a:tc>
                <a:extLst>
                  <a:ext uri="{0D108BD9-81ED-4DB2-BD59-A6C34878D82A}">
                    <a16:rowId xmlns:a16="http://schemas.microsoft.com/office/drawing/2014/main" val="1153037197"/>
                  </a:ext>
                </a:extLst>
              </a:tr>
            </a:tbl>
          </a:graphicData>
        </a:graphic>
      </p:graphicFrame>
    </p:spTree>
    <p:extLst>
      <p:ext uri="{BB962C8B-B14F-4D97-AF65-F5344CB8AC3E}">
        <p14:creationId xmlns:p14="http://schemas.microsoft.com/office/powerpoint/2010/main" val="3559672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0A1A-9641-4235-AD34-E2E6D8EEDEC2}"/>
              </a:ext>
            </a:extLst>
          </p:cNvPr>
          <p:cNvSpPr>
            <a:spLocks noGrp="1"/>
          </p:cNvSpPr>
          <p:nvPr>
            <p:ph type="title"/>
          </p:nvPr>
        </p:nvSpPr>
        <p:spPr>
          <a:xfrm>
            <a:off x="457200" y="274638"/>
            <a:ext cx="8229600" cy="1477962"/>
          </a:xfrm>
        </p:spPr>
        <p:txBody>
          <a:bodyPr>
            <a:normAutofit fontScale="90000"/>
          </a:bodyPr>
          <a:lstStyle/>
          <a:p>
            <a:r>
              <a:rPr lang="en-US" dirty="0"/>
              <a:t>Highlights of Recommendations for Proposed Sites (# of sites needing improvements)</a:t>
            </a:r>
          </a:p>
        </p:txBody>
      </p:sp>
      <p:graphicFrame>
        <p:nvGraphicFramePr>
          <p:cNvPr id="3" name="Table 2">
            <a:extLst>
              <a:ext uri="{FF2B5EF4-FFF2-40B4-BE49-F238E27FC236}">
                <a16:creationId xmlns:a16="http://schemas.microsoft.com/office/drawing/2014/main" id="{ADB87F0B-CEAC-42FE-9ED6-1A57616389DC}"/>
              </a:ext>
            </a:extLst>
          </p:cNvPr>
          <p:cNvGraphicFramePr>
            <a:graphicFrameLocks noGrp="1"/>
          </p:cNvGraphicFramePr>
          <p:nvPr>
            <p:extLst>
              <p:ext uri="{D42A27DB-BD31-4B8C-83A1-F6EECF244321}">
                <p14:modId xmlns:p14="http://schemas.microsoft.com/office/powerpoint/2010/main" val="4080848922"/>
              </p:ext>
            </p:extLst>
          </p:nvPr>
        </p:nvGraphicFramePr>
        <p:xfrm>
          <a:off x="457200" y="2362200"/>
          <a:ext cx="8229600" cy="3962401"/>
        </p:xfrm>
        <a:graphic>
          <a:graphicData uri="http://schemas.openxmlformats.org/drawingml/2006/table">
            <a:tbl>
              <a:tblPr firstRow="1" firstCol="1" bandRow="1">
                <a:tableStyleId>{F5AB1C69-6EDB-4FF4-983F-18BD219EF322}</a:tableStyleId>
              </a:tblPr>
              <a:tblGrid>
                <a:gridCol w="1664101">
                  <a:extLst>
                    <a:ext uri="{9D8B030D-6E8A-4147-A177-3AD203B41FA5}">
                      <a16:colId xmlns:a16="http://schemas.microsoft.com/office/drawing/2014/main" val="4156127291"/>
                    </a:ext>
                  </a:extLst>
                </a:gridCol>
                <a:gridCol w="1289679">
                  <a:extLst>
                    <a:ext uri="{9D8B030D-6E8A-4147-A177-3AD203B41FA5}">
                      <a16:colId xmlns:a16="http://schemas.microsoft.com/office/drawing/2014/main" val="2882344363"/>
                    </a:ext>
                  </a:extLst>
                </a:gridCol>
                <a:gridCol w="1406783">
                  <a:extLst>
                    <a:ext uri="{9D8B030D-6E8A-4147-A177-3AD203B41FA5}">
                      <a16:colId xmlns:a16="http://schemas.microsoft.com/office/drawing/2014/main" val="1972461478"/>
                    </a:ext>
                  </a:extLst>
                </a:gridCol>
                <a:gridCol w="1289679">
                  <a:extLst>
                    <a:ext uri="{9D8B030D-6E8A-4147-A177-3AD203B41FA5}">
                      <a16:colId xmlns:a16="http://schemas.microsoft.com/office/drawing/2014/main" val="3864966407"/>
                    </a:ext>
                  </a:extLst>
                </a:gridCol>
                <a:gridCol w="1289679">
                  <a:extLst>
                    <a:ext uri="{9D8B030D-6E8A-4147-A177-3AD203B41FA5}">
                      <a16:colId xmlns:a16="http://schemas.microsoft.com/office/drawing/2014/main" val="1514425805"/>
                    </a:ext>
                  </a:extLst>
                </a:gridCol>
                <a:gridCol w="1289679">
                  <a:extLst>
                    <a:ext uri="{9D8B030D-6E8A-4147-A177-3AD203B41FA5}">
                      <a16:colId xmlns:a16="http://schemas.microsoft.com/office/drawing/2014/main" val="3991433722"/>
                    </a:ext>
                  </a:extLst>
                </a:gridCol>
              </a:tblGrid>
              <a:tr h="718858">
                <a:tc>
                  <a:txBody>
                    <a:bodyPr/>
                    <a:lstStyle/>
                    <a:p>
                      <a:pPr marL="0" marR="0" algn="l">
                        <a:spcBef>
                          <a:spcPts val="0"/>
                        </a:spcBef>
                        <a:spcAft>
                          <a:spcPts val="0"/>
                        </a:spcAft>
                      </a:pPr>
                      <a:r>
                        <a:rPr lang="en-US" sz="2200">
                          <a:effectLst/>
                        </a:rPr>
                        <a:t> </a:t>
                      </a:r>
                      <a:endParaRPr lang="en-U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spcBef>
                          <a:spcPts val="0"/>
                        </a:spcBef>
                        <a:spcAft>
                          <a:spcPts val="0"/>
                        </a:spcAft>
                      </a:pPr>
                      <a:r>
                        <a:rPr lang="en-US" sz="2200">
                          <a:effectLst/>
                        </a:rPr>
                        <a:t>Acquire</a:t>
                      </a:r>
                      <a:endParaRPr lang="en-U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spcBef>
                          <a:spcPts val="0"/>
                        </a:spcBef>
                        <a:spcAft>
                          <a:spcPts val="0"/>
                        </a:spcAft>
                      </a:pPr>
                      <a:r>
                        <a:rPr lang="en-US" sz="2200">
                          <a:effectLst/>
                        </a:rPr>
                        <a:t>Plan</a:t>
                      </a:r>
                      <a:endParaRPr lang="en-U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spcBef>
                          <a:spcPts val="0"/>
                        </a:spcBef>
                        <a:spcAft>
                          <a:spcPts val="0"/>
                        </a:spcAft>
                      </a:pPr>
                      <a:r>
                        <a:rPr lang="en-US" sz="2200">
                          <a:effectLst/>
                        </a:rPr>
                        <a:t>Develop</a:t>
                      </a:r>
                      <a:endParaRPr lang="en-U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spcBef>
                          <a:spcPts val="0"/>
                        </a:spcBef>
                        <a:spcAft>
                          <a:spcPts val="0"/>
                        </a:spcAft>
                      </a:pPr>
                      <a:r>
                        <a:rPr lang="en-US" sz="2200">
                          <a:effectLst/>
                        </a:rPr>
                        <a:t>Enhance</a:t>
                      </a:r>
                      <a:endParaRPr lang="en-U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spcBef>
                          <a:spcPts val="0"/>
                        </a:spcBef>
                        <a:spcAft>
                          <a:spcPts val="0"/>
                        </a:spcAft>
                      </a:pPr>
                      <a:r>
                        <a:rPr lang="en-US" sz="2200">
                          <a:effectLst/>
                        </a:rPr>
                        <a:t>Sustain</a:t>
                      </a:r>
                      <a:endParaRPr lang="en-U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extLst>
                  <a:ext uri="{0D108BD9-81ED-4DB2-BD59-A6C34878D82A}">
                    <a16:rowId xmlns:a16="http://schemas.microsoft.com/office/drawing/2014/main" val="4048110526"/>
                  </a:ext>
                </a:extLst>
              </a:tr>
              <a:tr h="903471">
                <a:tc>
                  <a:txBody>
                    <a:bodyPr/>
                    <a:lstStyle/>
                    <a:p>
                      <a:pPr marL="0" marR="0" algn="l">
                        <a:lnSpc>
                          <a:spcPct val="107000"/>
                        </a:lnSpc>
                        <a:spcBef>
                          <a:spcPts val="0"/>
                        </a:spcBef>
                        <a:spcAft>
                          <a:spcPts val="0"/>
                        </a:spcAft>
                      </a:pPr>
                      <a:r>
                        <a:rPr lang="en-US" sz="2200">
                          <a:effectLst/>
                        </a:rPr>
                        <a:t>Proposed park sites </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6</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6</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6</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3</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1</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extLst>
                  <a:ext uri="{0D108BD9-81ED-4DB2-BD59-A6C34878D82A}">
                    <a16:rowId xmlns:a16="http://schemas.microsoft.com/office/drawing/2014/main" val="2854652588"/>
                  </a:ext>
                </a:extLst>
              </a:tr>
              <a:tr h="1136831">
                <a:tc>
                  <a:txBody>
                    <a:bodyPr/>
                    <a:lstStyle/>
                    <a:p>
                      <a:pPr marL="0" marR="0" algn="l">
                        <a:lnSpc>
                          <a:spcPct val="107000"/>
                        </a:lnSpc>
                        <a:spcBef>
                          <a:spcPts val="0"/>
                        </a:spcBef>
                        <a:spcAft>
                          <a:spcPts val="0"/>
                        </a:spcAft>
                      </a:pPr>
                      <a:r>
                        <a:rPr lang="en-US" sz="2200">
                          <a:effectLst/>
                        </a:rPr>
                        <a:t>Potential Partner Sites </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1</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extLst>
                  <a:ext uri="{0D108BD9-81ED-4DB2-BD59-A6C34878D82A}">
                    <a16:rowId xmlns:a16="http://schemas.microsoft.com/office/drawing/2014/main" val="3613829591"/>
                  </a:ext>
                </a:extLst>
              </a:tr>
              <a:tr h="752215">
                <a:tc>
                  <a:txBody>
                    <a:bodyPr/>
                    <a:lstStyle/>
                    <a:p>
                      <a:pPr marL="0" marR="0" algn="l">
                        <a:lnSpc>
                          <a:spcPct val="107000"/>
                        </a:lnSpc>
                        <a:spcBef>
                          <a:spcPts val="0"/>
                        </a:spcBef>
                        <a:spcAft>
                          <a:spcPts val="0"/>
                        </a:spcAft>
                      </a:pPr>
                      <a:r>
                        <a:rPr lang="en-US" sz="2200">
                          <a:effectLst/>
                        </a:rPr>
                        <a:t>Other Sites </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1</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0</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extLst>
                  <a:ext uri="{0D108BD9-81ED-4DB2-BD59-A6C34878D82A}">
                    <a16:rowId xmlns:a16="http://schemas.microsoft.com/office/drawing/2014/main" val="17710088"/>
                  </a:ext>
                </a:extLst>
              </a:tr>
              <a:tr h="451026">
                <a:tc>
                  <a:txBody>
                    <a:bodyPr/>
                    <a:lstStyle/>
                    <a:p>
                      <a:pPr marL="0" marR="0" algn="l">
                        <a:lnSpc>
                          <a:spcPct val="107000"/>
                        </a:lnSpc>
                        <a:spcBef>
                          <a:spcPts val="0"/>
                        </a:spcBef>
                        <a:spcAft>
                          <a:spcPts val="0"/>
                        </a:spcAft>
                      </a:pPr>
                      <a:r>
                        <a:rPr lang="en-US" sz="2200">
                          <a:effectLst/>
                        </a:rPr>
                        <a:t>TOTAL </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6</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6</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6</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a:effectLst/>
                        </a:rPr>
                        <a:t>5</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tc>
                  <a:txBody>
                    <a:bodyPr/>
                    <a:lstStyle/>
                    <a:p>
                      <a:pPr marL="0" marR="0" algn="ctr">
                        <a:lnSpc>
                          <a:spcPct val="107000"/>
                        </a:lnSpc>
                        <a:spcBef>
                          <a:spcPts val="0"/>
                        </a:spcBef>
                        <a:spcAft>
                          <a:spcPts val="0"/>
                        </a:spcAft>
                      </a:pPr>
                      <a:r>
                        <a:rPr lang="en-US" sz="2200" dirty="0">
                          <a:effectLst/>
                        </a:rPr>
                        <a:t>1</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2969" marR="142969" marT="0" marB="0"/>
                </a:tc>
                <a:extLst>
                  <a:ext uri="{0D108BD9-81ED-4DB2-BD59-A6C34878D82A}">
                    <a16:rowId xmlns:a16="http://schemas.microsoft.com/office/drawing/2014/main" val="2381097254"/>
                  </a:ext>
                </a:extLst>
              </a:tr>
            </a:tbl>
          </a:graphicData>
        </a:graphic>
      </p:graphicFrame>
    </p:spTree>
    <p:extLst>
      <p:ext uri="{BB962C8B-B14F-4D97-AF65-F5344CB8AC3E}">
        <p14:creationId xmlns:p14="http://schemas.microsoft.com/office/powerpoint/2010/main" val="337693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482E-5662-413C-9B6E-D644981D9F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F92F355-38DE-4004-883B-32DCAC0D742A}"/>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1676400"/>
            <a:ext cx="8153400" cy="2450465"/>
          </a:xfrm>
          <a:prstGeom prst="rect">
            <a:avLst/>
          </a:prstGeom>
          <a:noFill/>
          <a:ln w="9525">
            <a:noFill/>
            <a:miter lim="800000"/>
            <a:headEnd/>
            <a:tailEnd/>
          </a:ln>
        </p:spPr>
      </p:pic>
      <p:sp>
        <p:nvSpPr>
          <p:cNvPr id="7" name="Arrow: Left-Right 6">
            <a:extLst>
              <a:ext uri="{FF2B5EF4-FFF2-40B4-BE49-F238E27FC236}">
                <a16:creationId xmlns:a16="http://schemas.microsoft.com/office/drawing/2014/main" id="{E8E4D8F4-376D-4FCB-8B35-6FD261A2CB44}"/>
              </a:ext>
            </a:extLst>
          </p:cNvPr>
          <p:cNvSpPr/>
          <p:nvPr/>
        </p:nvSpPr>
        <p:spPr>
          <a:xfrm>
            <a:off x="2057400" y="4535184"/>
            <a:ext cx="4343400" cy="457200"/>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2EBC9B-8D70-49C5-A929-3D5BAAEDE957}"/>
              </a:ext>
            </a:extLst>
          </p:cNvPr>
          <p:cNvSpPr txBox="1"/>
          <p:nvPr/>
        </p:nvSpPr>
        <p:spPr>
          <a:xfrm>
            <a:off x="927485" y="4623052"/>
            <a:ext cx="1219200" cy="369332"/>
          </a:xfrm>
          <a:prstGeom prst="rect">
            <a:avLst/>
          </a:prstGeom>
          <a:noFill/>
        </p:spPr>
        <p:txBody>
          <a:bodyPr wrap="square" rtlCol="0">
            <a:spAutoFit/>
          </a:bodyPr>
          <a:lstStyle/>
          <a:p>
            <a:r>
              <a:rPr lang="en-US" dirty="0">
                <a:solidFill>
                  <a:schemeClr val="bg1"/>
                </a:solidFill>
              </a:rPr>
              <a:t>Dec. 2016</a:t>
            </a:r>
          </a:p>
        </p:txBody>
      </p:sp>
      <p:sp>
        <p:nvSpPr>
          <p:cNvPr id="9" name="TextBox 8">
            <a:extLst>
              <a:ext uri="{FF2B5EF4-FFF2-40B4-BE49-F238E27FC236}">
                <a16:creationId xmlns:a16="http://schemas.microsoft.com/office/drawing/2014/main" id="{EF58222E-746E-495B-A694-BA9C23DC0DE3}"/>
              </a:ext>
            </a:extLst>
          </p:cNvPr>
          <p:cNvSpPr txBox="1"/>
          <p:nvPr/>
        </p:nvSpPr>
        <p:spPr>
          <a:xfrm>
            <a:off x="6477000" y="4583668"/>
            <a:ext cx="1347629" cy="369332"/>
          </a:xfrm>
          <a:prstGeom prst="rect">
            <a:avLst/>
          </a:prstGeom>
          <a:noFill/>
        </p:spPr>
        <p:txBody>
          <a:bodyPr wrap="square" rtlCol="0">
            <a:spAutoFit/>
          </a:bodyPr>
          <a:lstStyle/>
          <a:p>
            <a:r>
              <a:rPr lang="en-US" dirty="0">
                <a:solidFill>
                  <a:schemeClr val="bg1"/>
                </a:solidFill>
              </a:rPr>
              <a:t>March 2018</a:t>
            </a:r>
          </a:p>
        </p:txBody>
      </p:sp>
    </p:spTree>
    <p:extLst>
      <p:ext uri="{BB962C8B-B14F-4D97-AF65-F5344CB8AC3E}">
        <p14:creationId xmlns:p14="http://schemas.microsoft.com/office/powerpoint/2010/main" val="1285816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5221-C6F0-4FEA-9F8A-A43F11D4B0DA}"/>
              </a:ext>
            </a:extLst>
          </p:cNvPr>
          <p:cNvSpPr>
            <a:spLocks noGrp="1"/>
          </p:cNvSpPr>
          <p:nvPr>
            <p:ph type="title"/>
          </p:nvPr>
        </p:nvSpPr>
        <p:spPr/>
        <p:txBody>
          <a:bodyPr/>
          <a:lstStyle/>
          <a:p>
            <a:r>
              <a:rPr lang="en-US" dirty="0"/>
              <a:t>Top Community Projects</a:t>
            </a:r>
          </a:p>
        </p:txBody>
      </p:sp>
      <p:sp>
        <p:nvSpPr>
          <p:cNvPr id="3" name="Content Placeholder 2">
            <a:extLst>
              <a:ext uri="{FF2B5EF4-FFF2-40B4-BE49-F238E27FC236}">
                <a16:creationId xmlns:a16="http://schemas.microsoft.com/office/drawing/2014/main" id="{E96EF0FE-57E4-464D-970B-44FB6924BEA9}"/>
              </a:ext>
            </a:extLst>
          </p:cNvPr>
          <p:cNvSpPr>
            <a:spLocks noGrp="1"/>
          </p:cNvSpPr>
          <p:nvPr>
            <p:ph idx="1"/>
          </p:nvPr>
        </p:nvSpPr>
        <p:spPr/>
        <p:txBody>
          <a:bodyPr>
            <a:normAutofit fontScale="92500" lnSpcReduction="10000"/>
          </a:bodyPr>
          <a:lstStyle/>
          <a:p>
            <a:r>
              <a:rPr lang="en-US" dirty="0"/>
              <a:t>Key park improvements</a:t>
            </a:r>
          </a:p>
          <a:p>
            <a:pPr lvl="1"/>
            <a:r>
              <a:rPr lang="en-US" dirty="0"/>
              <a:t>Fields Bridge</a:t>
            </a:r>
          </a:p>
          <a:p>
            <a:pPr lvl="1"/>
            <a:r>
              <a:rPr lang="en-US" dirty="0"/>
              <a:t>Maddox Woods</a:t>
            </a:r>
          </a:p>
          <a:p>
            <a:pPr lvl="1"/>
            <a:r>
              <a:rPr lang="en-US" dirty="0"/>
              <a:t>Sunset Park</a:t>
            </a:r>
          </a:p>
          <a:p>
            <a:pPr lvl="1"/>
            <a:r>
              <a:rPr lang="en-US" dirty="0" err="1"/>
              <a:t>Marylhurst</a:t>
            </a:r>
            <a:r>
              <a:rPr lang="en-US" dirty="0"/>
              <a:t> Park</a:t>
            </a:r>
          </a:p>
          <a:p>
            <a:r>
              <a:rPr lang="en-US" dirty="0"/>
              <a:t>Sports, activity and play</a:t>
            </a:r>
          </a:p>
          <a:p>
            <a:r>
              <a:rPr lang="en-US" dirty="0"/>
              <a:t>User comfort and accessibility</a:t>
            </a:r>
          </a:p>
          <a:p>
            <a:r>
              <a:rPr lang="en-US" dirty="0"/>
              <a:t>Riverfront park and trail</a:t>
            </a:r>
          </a:p>
          <a:p>
            <a:r>
              <a:rPr lang="en-US" dirty="0"/>
              <a:t>Trailheads</a:t>
            </a:r>
          </a:p>
          <a:p>
            <a:pPr marL="0" indent="0">
              <a:buNone/>
            </a:pPr>
            <a:endParaRPr lang="en-US" dirty="0"/>
          </a:p>
        </p:txBody>
      </p:sp>
    </p:spTree>
    <p:extLst>
      <p:ext uri="{BB962C8B-B14F-4D97-AF65-F5344CB8AC3E}">
        <p14:creationId xmlns:p14="http://schemas.microsoft.com/office/powerpoint/2010/main" val="2374782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5221-C6F0-4FEA-9F8A-A43F11D4B0DA}"/>
              </a:ext>
            </a:extLst>
          </p:cNvPr>
          <p:cNvSpPr>
            <a:spLocks noGrp="1"/>
          </p:cNvSpPr>
          <p:nvPr>
            <p:ph type="title"/>
          </p:nvPr>
        </p:nvSpPr>
        <p:spPr/>
        <p:txBody>
          <a:bodyPr/>
          <a:lstStyle/>
          <a:p>
            <a:r>
              <a:rPr lang="en-US" dirty="0"/>
              <a:t>Programming Recommendations</a:t>
            </a:r>
          </a:p>
        </p:txBody>
      </p:sp>
      <p:sp>
        <p:nvSpPr>
          <p:cNvPr id="3" name="Content Placeholder 2">
            <a:extLst>
              <a:ext uri="{FF2B5EF4-FFF2-40B4-BE49-F238E27FC236}">
                <a16:creationId xmlns:a16="http://schemas.microsoft.com/office/drawing/2014/main" id="{E96EF0FE-57E4-464D-970B-44FB6924BEA9}"/>
              </a:ext>
            </a:extLst>
          </p:cNvPr>
          <p:cNvSpPr>
            <a:spLocks noGrp="1"/>
          </p:cNvSpPr>
          <p:nvPr>
            <p:ph idx="1"/>
          </p:nvPr>
        </p:nvSpPr>
        <p:spPr>
          <a:xfrm>
            <a:off x="457200" y="1600200"/>
            <a:ext cx="8458200" cy="4525963"/>
          </a:xfrm>
        </p:spPr>
        <p:txBody>
          <a:bodyPr>
            <a:normAutofit lnSpcReduction="10000"/>
          </a:bodyPr>
          <a:lstStyle/>
          <a:p>
            <a:r>
              <a:rPr lang="en-US" dirty="0"/>
              <a:t>Cost recovery/ revenue reinvestment</a:t>
            </a:r>
          </a:p>
          <a:p>
            <a:r>
              <a:rPr lang="en-US" dirty="0"/>
              <a:t>Fee adjustments/facility use fees/concessions</a:t>
            </a:r>
          </a:p>
          <a:p>
            <a:r>
              <a:rPr lang="en-US" dirty="0"/>
              <a:t>Program expansion:</a:t>
            </a:r>
          </a:p>
          <a:p>
            <a:pPr lvl="1"/>
            <a:r>
              <a:rPr lang="en-US" dirty="0"/>
              <a:t>Outdoor recreation/nature</a:t>
            </a:r>
          </a:p>
          <a:p>
            <a:pPr lvl="1"/>
            <a:r>
              <a:rPr lang="en-US" dirty="0"/>
              <a:t>Cultural arts</a:t>
            </a:r>
          </a:p>
          <a:p>
            <a:pPr lvl="1"/>
            <a:r>
              <a:rPr lang="en-US" dirty="0"/>
              <a:t>Fitness wellness</a:t>
            </a:r>
          </a:p>
          <a:p>
            <a:r>
              <a:rPr lang="en-US" dirty="0"/>
              <a:t>Continued focus on events and senior programs</a:t>
            </a:r>
          </a:p>
          <a:p>
            <a:r>
              <a:rPr lang="en-US" dirty="0"/>
              <a:t>Equity partner to phase in indoor rec facility / aquatic facility and programs</a:t>
            </a:r>
          </a:p>
        </p:txBody>
      </p:sp>
    </p:spTree>
    <p:extLst>
      <p:ext uri="{BB962C8B-B14F-4D97-AF65-F5344CB8AC3E}">
        <p14:creationId xmlns:p14="http://schemas.microsoft.com/office/powerpoint/2010/main" val="2162299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2"/>
          <p:cNvSpPr>
            <a:spLocks noGrp="1"/>
          </p:cNvSpPr>
          <p:nvPr>
            <p:ph type="title"/>
          </p:nvPr>
        </p:nvSpPr>
        <p:spPr>
          <a:xfrm>
            <a:off x="457200" y="5257800"/>
            <a:ext cx="8229600" cy="1325562"/>
          </a:xfrm>
          <a:noFill/>
        </p:spPr>
        <p:txBody>
          <a:bodyPr>
            <a:normAutofit/>
          </a:bodyPr>
          <a:lstStyle/>
          <a:p>
            <a:r>
              <a:rPr lang="en-US" dirty="0">
                <a:solidFill>
                  <a:schemeClr val="tx1">
                    <a:lumMod val="85000"/>
                    <a:lumOff val="15000"/>
                  </a:schemeClr>
                </a:solidFill>
              </a:rPr>
              <a:t>ACTION PLAN</a:t>
            </a:r>
          </a:p>
        </p:txBody>
      </p:sp>
    </p:spTree>
    <p:extLst>
      <p:ext uri="{BB962C8B-B14F-4D97-AF65-F5344CB8AC3E}">
        <p14:creationId xmlns:p14="http://schemas.microsoft.com/office/powerpoint/2010/main" val="2997894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1FC8-468D-48F5-84B6-BC9047EEBF61}"/>
              </a:ext>
            </a:extLst>
          </p:cNvPr>
          <p:cNvSpPr>
            <a:spLocks noGrp="1"/>
          </p:cNvSpPr>
          <p:nvPr>
            <p:ph type="title"/>
          </p:nvPr>
        </p:nvSpPr>
        <p:spPr/>
        <p:txBody>
          <a:bodyPr/>
          <a:lstStyle/>
          <a:p>
            <a:r>
              <a:rPr lang="en-US" dirty="0"/>
              <a:t>Cost Summary</a:t>
            </a:r>
          </a:p>
        </p:txBody>
      </p:sp>
      <p:graphicFrame>
        <p:nvGraphicFramePr>
          <p:cNvPr id="3" name="Table 2">
            <a:extLst>
              <a:ext uri="{FF2B5EF4-FFF2-40B4-BE49-F238E27FC236}">
                <a16:creationId xmlns:a16="http://schemas.microsoft.com/office/drawing/2014/main" id="{57FBD9C1-3FAB-4049-93BE-C7B5AAACF52A}"/>
              </a:ext>
            </a:extLst>
          </p:cNvPr>
          <p:cNvGraphicFramePr>
            <a:graphicFrameLocks noGrp="1"/>
          </p:cNvGraphicFramePr>
          <p:nvPr>
            <p:extLst>
              <p:ext uri="{D42A27DB-BD31-4B8C-83A1-F6EECF244321}">
                <p14:modId xmlns:p14="http://schemas.microsoft.com/office/powerpoint/2010/main" val="4208268838"/>
              </p:ext>
            </p:extLst>
          </p:nvPr>
        </p:nvGraphicFramePr>
        <p:xfrm>
          <a:off x="2588480" y="1371600"/>
          <a:ext cx="3967040" cy="5046705"/>
        </p:xfrm>
        <a:graphic>
          <a:graphicData uri="http://schemas.openxmlformats.org/drawingml/2006/table">
            <a:tbl>
              <a:tblPr firstRow="1" firstCol="1" bandRow="1">
                <a:tableStyleId>{F5AB1C69-6EDB-4FF4-983F-18BD219EF322}</a:tableStyleId>
              </a:tblPr>
              <a:tblGrid>
                <a:gridCol w="996404">
                  <a:extLst>
                    <a:ext uri="{9D8B030D-6E8A-4147-A177-3AD203B41FA5}">
                      <a16:colId xmlns:a16="http://schemas.microsoft.com/office/drawing/2014/main" val="56431498"/>
                    </a:ext>
                  </a:extLst>
                </a:gridCol>
                <a:gridCol w="1037781">
                  <a:extLst>
                    <a:ext uri="{9D8B030D-6E8A-4147-A177-3AD203B41FA5}">
                      <a16:colId xmlns:a16="http://schemas.microsoft.com/office/drawing/2014/main" val="459081357"/>
                    </a:ext>
                  </a:extLst>
                </a:gridCol>
                <a:gridCol w="951650">
                  <a:extLst>
                    <a:ext uri="{9D8B030D-6E8A-4147-A177-3AD203B41FA5}">
                      <a16:colId xmlns:a16="http://schemas.microsoft.com/office/drawing/2014/main" val="2136973961"/>
                    </a:ext>
                  </a:extLst>
                </a:gridCol>
                <a:gridCol w="981205">
                  <a:extLst>
                    <a:ext uri="{9D8B030D-6E8A-4147-A177-3AD203B41FA5}">
                      <a16:colId xmlns:a16="http://schemas.microsoft.com/office/drawing/2014/main" val="283455069"/>
                    </a:ext>
                  </a:extLst>
                </a:gridCol>
              </a:tblGrid>
              <a:tr h="1013292">
                <a:tc>
                  <a:txBody>
                    <a:bodyPr/>
                    <a:lstStyle/>
                    <a:p>
                      <a:pPr marL="0" marR="0" algn="l">
                        <a:spcBef>
                          <a:spcPts val="0"/>
                        </a:spcBef>
                        <a:spcAft>
                          <a:spcPts val="0"/>
                        </a:spcAft>
                      </a:pPr>
                      <a:r>
                        <a:rPr lang="en-US" sz="1300">
                          <a:effectLst/>
                        </a:rPr>
                        <a:t> </a:t>
                      </a:r>
                      <a:endParaRPr lang="en-US" sz="13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ctr">
                        <a:spcBef>
                          <a:spcPts val="0"/>
                        </a:spcBef>
                        <a:spcAft>
                          <a:spcPts val="0"/>
                        </a:spcAft>
                      </a:pPr>
                      <a:r>
                        <a:rPr lang="en-US" sz="1300">
                          <a:effectLst/>
                        </a:rPr>
                        <a:t>Total Capital Costs </a:t>
                      </a:r>
                    </a:p>
                    <a:p>
                      <a:pPr marL="0" marR="0" algn="ctr">
                        <a:spcBef>
                          <a:spcPts val="0"/>
                        </a:spcBef>
                        <a:spcAft>
                          <a:spcPts val="0"/>
                        </a:spcAft>
                      </a:pPr>
                      <a:r>
                        <a:rPr lang="en-US" sz="1300">
                          <a:effectLst/>
                        </a:rPr>
                        <a:t>(10 Years)</a:t>
                      </a:r>
                      <a:endParaRPr lang="en-US" sz="13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ctr">
                        <a:spcBef>
                          <a:spcPts val="0"/>
                        </a:spcBef>
                        <a:spcAft>
                          <a:spcPts val="0"/>
                        </a:spcAft>
                      </a:pPr>
                      <a:r>
                        <a:rPr lang="en-US" sz="1300">
                          <a:effectLst/>
                        </a:rPr>
                        <a:t>Total Reinvest./</a:t>
                      </a:r>
                    </a:p>
                    <a:p>
                      <a:pPr marL="0" marR="0" algn="ctr">
                        <a:spcBef>
                          <a:spcPts val="0"/>
                        </a:spcBef>
                        <a:spcAft>
                          <a:spcPts val="0"/>
                        </a:spcAft>
                      </a:pPr>
                      <a:r>
                        <a:rPr lang="en-US" sz="1300">
                          <a:effectLst/>
                        </a:rPr>
                        <a:t>Replace.</a:t>
                      </a:r>
                    </a:p>
                    <a:p>
                      <a:pPr marL="0" marR="0" algn="ctr">
                        <a:spcBef>
                          <a:spcPts val="0"/>
                        </a:spcBef>
                        <a:spcAft>
                          <a:spcPts val="0"/>
                        </a:spcAft>
                      </a:pPr>
                      <a:r>
                        <a:rPr lang="en-US" sz="1300">
                          <a:effectLst/>
                        </a:rPr>
                        <a:t>Costs (annual)</a:t>
                      </a:r>
                      <a:endParaRPr lang="en-US" sz="13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l">
                        <a:spcBef>
                          <a:spcPts val="0"/>
                        </a:spcBef>
                        <a:spcAft>
                          <a:spcPts val="0"/>
                        </a:spcAft>
                      </a:pPr>
                      <a:r>
                        <a:rPr lang="en-US" sz="1300">
                          <a:effectLst/>
                        </a:rPr>
                        <a:t>Total Maint. Costs (annual)</a:t>
                      </a:r>
                      <a:endParaRPr lang="en-US" sz="13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2250244063"/>
                  </a:ext>
                </a:extLst>
              </a:tr>
              <a:tr h="424063">
                <a:tc>
                  <a:txBody>
                    <a:bodyPr/>
                    <a:lstStyle/>
                    <a:p>
                      <a:pPr marL="0" marR="0" algn="l">
                        <a:lnSpc>
                          <a:spcPct val="107000"/>
                        </a:lnSpc>
                        <a:spcBef>
                          <a:spcPts val="0"/>
                        </a:spcBef>
                        <a:spcAft>
                          <a:spcPts val="0"/>
                        </a:spcAft>
                      </a:pPr>
                      <a:r>
                        <a:rPr lang="en-US" sz="1300">
                          <a:effectLst/>
                        </a:rPr>
                        <a:t>Active-Oriented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$3,424,100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$192,400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$412,000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745937363"/>
                  </a:ext>
                </a:extLst>
              </a:tr>
              <a:tr h="207219">
                <a:tc>
                  <a:txBody>
                    <a:bodyPr/>
                    <a:lstStyle/>
                    <a:p>
                      <a:pPr marL="0" marR="0" algn="l">
                        <a:lnSpc>
                          <a:spcPct val="107000"/>
                        </a:lnSpc>
                        <a:spcBef>
                          <a:spcPts val="0"/>
                        </a:spcBef>
                        <a:spcAft>
                          <a:spcPts val="0"/>
                        </a:spcAft>
                      </a:pPr>
                      <a:r>
                        <a:rPr lang="en-US" sz="1300">
                          <a:effectLst/>
                        </a:rPr>
                        <a:t>Special Use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$2,186,400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$93,200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$348,300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2504228285"/>
                  </a:ext>
                </a:extLst>
              </a:tr>
              <a:tr h="424063">
                <a:tc>
                  <a:txBody>
                    <a:bodyPr/>
                    <a:lstStyle/>
                    <a:p>
                      <a:pPr marL="0" marR="0" algn="l">
                        <a:lnSpc>
                          <a:spcPct val="107000"/>
                        </a:lnSpc>
                        <a:spcBef>
                          <a:spcPts val="0"/>
                        </a:spcBef>
                        <a:spcAft>
                          <a:spcPts val="0"/>
                        </a:spcAft>
                      </a:pPr>
                      <a:r>
                        <a:rPr lang="en-US" sz="1300">
                          <a:effectLst/>
                        </a:rPr>
                        <a:t>Multi-Use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$16,609,200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$891,600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$1,957,800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2883970851"/>
                  </a:ext>
                </a:extLst>
              </a:tr>
              <a:tr h="424063">
                <a:tc>
                  <a:txBody>
                    <a:bodyPr/>
                    <a:lstStyle/>
                    <a:p>
                      <a:pPr marL="0" marR="0" algn="l">
                        <a:lnSpc>
                          <a:spcPct val="107000"/>
                        </a:lnSpc>
                        <a:spcBef>
                          <a:spcPts val="0"/>
                        </a:spcBef>
                        <a:spcAft>
                          <a:spcPts val="0"/>
                        </a:spcAft>
                      </a:pPr>
                      <a:r>
                        <a:rPr lang="en-US" sz="1300">
                          <a:effectLst/>
                        </a:rPr>
                        <a:t>Passive-Oriented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$3,084,000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$124,000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$340,600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2629654600"/>
                  </a:ext>
                </a:extLst>
              </a:tr>
              <a:tr h="640908">
                <a:tc>
                  <a:txBody>
                    <a:bodyPr/>
                    <a:lstStyle/>
                    <a:p>
                      <a:pPr marL="0" marR="0" algn="l">
                        <a:lnSpc>
                          <a:spcPct val="107000"/>
                        </a:lnSpc>
                        <a:spcBef>
                          <a:spcPts val="0"/>
                        </a:spcBef>
                        <a:spcAft>
                          <a:spcPts val="0"/>
                        </a:spcAft>
                      </a:pPr>
                      <a:r>
                        <a:rPr lang="en-US" sz="1300">
                          <a:effectLst/>
                        </a:rPr>
                        <a:t>Natural Resource Areas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$66,400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1002204505"/>
                  </a:ext>
                </a:extLst>
              </a:tr>
              <a:tr h="640908">
                <a:tc>
                  <a:txBody>
                    <a:bodyPr/>
                    <a:lstStyle/>
                    <a:p>
                      <a:pPr marL="0" marR="0" algn="l">
                        <a:lnSpc>
                          <a:spcPct val="107000"/>
                        </a:lnSpc>
                        <a:spcBef>
                          <a:spcPts val="0"/>
                        </a:spcBef>
                        <a:spcAft>
                          <a:spcPts val="0"/>
                        </a:spcAft>
                      </a:pPr>
                      <a:r>
                        <a:rPr lang="en-US" sz="1300">
                          <a:effectLst/>
                        </a:rPr>
                        <a:t>Subtotal Existing Parks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$25,303,600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$1,301,100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$3,125,200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2296558821"/>
                  </a:ext>
                </a:extLst>
              </a:tr>
              <a:tr h="424063">
                <a:tc>
                  <a:txBody>
                    <a:bodyPr/>
                    <a:lstStyle/>
                    <a:p>
                      <a:pPr marL="0" marR="0" algn="l">
                        <a:lnSpc>
                          <a:spcPct val="107000"/>
                        </a:lnSpc>
                        <a:spcBef>
                          <a:spcPts val="0"/>
                        </a:spcBef>
                        <a:spcAft>
                          <a:spcPts val="0"/>
                        </a:spcAft>
                      </a:pPr>
                      <a:r>
                        <a:rPr lang="en-US" sz="1300">
                          <a:effectLst/>
                        </a:rPr>
                        <a:t>Proposed Parks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$47,990,000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$328,800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$606,500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408172388"/>
                  </a:ext>
                </a:extLst>
              </a:tr>
              <a:tr h="424063">
                <a:tc>
                  <a:txBody>
                    <a:bodyPr/>
                    <a:lstStyle/>
                    <a:p>
                      <a:pPr marL="0" marR="0" algn="l">
                        <a:lnSpc>
                          <a:spcPct val="107000"/>
                        </a:lnSpc>
                        <a:spcBef>
                          <a:spcPts val="0"/>
                        </a:spcBef>
                        <a:spcAft>
                          <a:spcPts val="0"/>
                        </a:spcAft>
                      </a:pPr>
                      <a:r>
                        <a:rPr lang="en-US" sz="1300">
                          <a:effectLst/>
                        </a:rPr>
                        <a:t>Partner Sites/Other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$4,500,000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$120,500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77408262"/>
                  </a:ext>
                </a:extLst>
              </a:tr>
              <a:tr h="424063">
                <a:tc>
                  <a:txBody>
                    <a:bodyPr/>
                    <a:lstStyle/>
                    <a:p>
                      <a:pPr marL="0" marR="0" algn="l">
                        <a:lnSpc>
                          <a:spcPct val="107000"/>
                        </a:lnSpc>
                        <a:spcBef>
                          <a:spcPts val="0"/>
                        </a:spcBef>
                        <a:spcAft>
                          <a:spcPts val="0"/>
                        </a:spcAft>
                      </a:pPr>
                      <a:r>
                        <a:rPr lang="en-US" sz="13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$77,793,700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a:effectLst/>
                        </a:rPr>
                        <a:t>$1,630,000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tc>
                  <a:txBody>
                    <a:bodyPr/>
                    <a:lstStyle/>
                    <a:p>
                      <a:pPr marL="0" marR="0" algn="r">
                        <a:lnSpc>
                          <a:spcPct val="107000"/>
                        </a:lnSpc>
                        <a:spcBef>
                          <a:spcPts val="0"/>
                        </a:spcBef>
                        <a:spcAft>
                          <a:spcPts val="0"/>
                        </a:spcAft>
                      </a:pPr>
                      <a:r>
                        <a:rPr lang="en-US" sz="1300" dirty="0">
                          <a:effectLst/>
                        </a:rPr>
                        <a:t>$3,852,100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1196" marR="91196" marT="0" marB="0"/>
                </a:tc>
                <a:extLst>
                  <a:ext uri="{0D108BD9-81ED-4DB2-BD59-A6C34878D82A}">
                    <a16:rowId xmlns:a16="http://schemas.microsoft.com/office/drawing/2014/main" val="893723060"/>
                  </a:ext>
                </a:extLst>
              </a:tr>
            </a:tbl>
          </a:graphicData>
        </a:graphic>
      </p:graphicFrame>
    </p:spTree>
    <p:extLst>
      <p:ext uri="{BB962C8B-B14F-4D97-AF65-F5344CB8AC3E}">
        <p14:creationId xmlns:p14="http://schemas.microsoft.com/office/powerpoint/2010/main" val="3740051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52AC-E9B4-4D20-809C-A71EB1A0C760}"/>
              </a:ext>
            </a:extLst>
          </p:cNvPr>
          <p:cNvSpPr>
            <a:spLocks noGrp="1"/>
          </p:cNvSpPr>
          <p:nvPr>
            <p:ph type="title"/>
          </p:nvPr>
        </p:nvSpPr>
        <p:spPr>
          <a:xfrm>
            <a:off x="457200" y="274638"/>
            <a:ext cx="8229600" cy="944562"/>
          </a:xfrm>
        </p:spPr>
        <p:txBody>
          <a:bodyPr>
            <a:normAutofit fontScale="90000"/>
          </a:bodyPr>
          <a:lstStyle/>
          <a:p>
            <a:r>
              <a:rPr lang="en-US" dirty="0"/>
              <a:t>Cost Distribution for Existing and Proposed Parks</a:t>
            </a:r>
          </a:p>
        </p:txBody>
      </p:sp>
      <p:pic>
        <p:nvPicPr>
          <p:cNvPr id="4" name="Picture 3">
            <a:extLst>
              <a:ext uri="{FF2B5EF4-FFF2-40B4-BE49-F238E27FC236}">
                <a16:creationId xmlns:a16="http://schemas.microsoft.com/office/drawing/2014/main" id="{BF187360-954E-460F-92E2-B15E2C72EEC9}"/>
              </a:ext>
            </a:extLst>
          </p:cNvPr>
          <p:cNvPicPr>
            <a:picLocks noChangeAspect="1"/>
          </p:cNvPicPr>
          <p:nvPr/>
        </p:nvPicPr>
        <p:blipFill>
          <a:blip r:embed="rId2"/>
          <a:stretch>
            <a:fillRect/>
          </a:stretch>
        </p:blipFill>
        <p:spPr>
          <a:xfrm>
            <a:off x="813005" y="1676400"/>
            <a:ext cx="7517990" cy="4510795"/>
          </a:xfrm>
          <a:prstGeom prst="rect">
            <a:avLst/>
          </a:prstGeom>
        </p:spPr>
      </p:pic>
    </p:spTree>
    <p:extLst>
      <p:ext uri="{BB962C8B-B14F-4D97-AF65-F5344CB8AC3E}">
        <p14:creationId xmlns:p14="http://schemas.microsoft.com/office/powerpoint/2010/main" val="1233308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367D-83C3-4217-B8B7-6E04219F9B83}"/>
              </a:ext>
            </a:extLst>
          </p:cNvPr>
          <p:cNvSpPr>
            <a:spLocks noGrp="1"/>
          </p:cNvSpPr>
          <p:nvPr>
            <p:ph type="title"/>
          </p:nvPr>
        </p:nvSpPr>
        <p:spPr/>
        <p:txBody>
          <a:bodyPr/>
          <a:lstStyle/>
          <a:p>
            <a:r>
              <a:rPr lang="en-US" dirty="0"/>
              <a:t>Prioritization</a:t>
            </a:r>
          </a:p>
        </p:txBody>
      </p:sp>
      <p:sp>
        <p:nvSpPr>
          <p:cNvPr id="3" name="Content Placeholder 2">
            <a:extLst>
              <a:ext uri="{FF2B5EF4-FFF2-40B4-BE49-F238E27FC236}">
                <a16:creationId xmlns:a16="http://schemas.microsoft.com/office/drawing/2014/main" id="{3B8321D9-9945-4942-894B-A6DEFADD57C9}"/>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Multiple Benefits</a:t>
            </a:r>
          </a:p>
          <a:p>
            <a:pPr marL="514350" indent="-514350">
              <a:buFont typeface="+mj-lt"/>
              <a:buAutoNum type="arabicPeriod"/>
            </a:pPr>
            <a:r>
              <a:rPr lang="en-US" dirty="0"/>
              <a:t>Community-Wide Value</a:t>
            </a:r>
          </a:p>
          <a:p>
            <a:pPr marL="514350" indent="-514350">
              <a:buFont typeface="+mj-lt"/>
              <a:buAutoNum type="arabicPeriod"/>
            </a:pPr>
            <a:r>
              <a:rPr lang="en-US" dirty="0"/>
              <a:t>City priority </a:t>
            </a:r>
          </a:p>
          <a:p>
            <a:pPr marL="514350" indent="-514350">
              <a:buFont typeface="+mj-lt"/>
              <a:buAutoNum type="arabicPeriod"/>
            </a:pPr>
            <a:r>
              <a:rPr lang="en-US" dirty="0"/>
              <a:t>Completing Connections</a:t>
            </a:r>
          </a:p>
          <a:p>
            <a:pPr marL="514350" indent="-514350">
              <a:buFont typeface="+mj-lt"/>
              <a:buAutoNum type="arabicPeriod"/>
            </a:pPr>
            <a:r>
              <a:rPr lang="en-US" dirty="0"/>
              <a:t>Replacement and Revitalization</a:t>
            </a:r>
          </a:p>
          <a:p>
            <a:pPr marL="514350" indent="-514350">
              <a:buFont typeface="+mj-lt"/>
              <a:buAutoNum type="arabicPeriod"/>
            </a:pPr>
            <a:r>
              <a:rPr lang="en-US" dirty="0"/>
              <a:t>Programming Options</a:t>
            </a:r>
          </a:p>
          <a:p>
            <a:pPr marL="514350" indent="-514350">
              <a:buFont typeface="+mj-lt"/>
              <a:buAutoNum type="arabicPeriod"/>
            </a:pPr>
            <a:r>
              <a:rPr lang="en-US" dirty="0"/>
              <a:t>New or Unique Opportunity</a:t>
            </a:r>
          </a:p>
          <a:p>
            <a:pPr marL="514350" indent="-514350">
              <a:buFont typeface="+mj-lt"/>
              <a:buAutoNum type="arabicPeriod"/>
            </a:pPr>
            <a:r>
              <a:rPr lang="en-US" dirty="0"/>
              <a:t>All Ages, Abilities and Users</a:t>
            </a:r>
          </a:p>
          <a:p>
            <a:pPr marL="514350" indent="-514350">
              <a:buFont typeface="+mj-lt"/>
              <a:buAutoNum type="arabicPeriod"/>
            </a:pPr>
            <a:r>
              <a:rPr lang="en-US" dirty="0"/>
              <a:t>Community Heritage and/or Natural Resources</a:t>
            </a:r>
          </a:p>
          <a:p>
            <a:pPr marL="514350" indent="-514350">
              <a:buFont typeface="+mj-lt"/>
              <a:buAutoNum type="arabicPeriod"/>
            </a:pPr>
            <a:r>
              <a:rPr lang="en-US" dirty="0"/>
              <a:t>Sense of Community and Social Cohesiveness</a:t>
            </a:r>
          </a:p>
        </p:txBody>
      </p:sp>
    </p:spTree>
    <p:extLst>
      <p:ext uri="{BB962C8B-B14F-4D97-AF65-F5344CB8AC3E}">
        <p14:creationId xmlns:p14="http://schemas.microsoft.com/office/powerpoint/2010/main" val="4105921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9161-8399-40C4-B6C2-BF697423C263}"/>
              </a:ext>
            </a:extLst>
          </p:cNvPr>
          <p:cNvSpPr>
            <a:spLocks noGrp="1"/>
          </p:cNvSpPr>
          <p:nvPr>
            <p:ph type="title"/>
          </p:nvPr>
        </p:nvSpPr>
        <p:spPr/>
        <p:txBody>
          <a:bodyPr/>
          <a:lstStyle/>
          <a:p>
            <a:r>
              <a:rPr lang="en-US" dirty="0"/>
              <a:t>Going Forward</a:t>
            </a:r>
          </a:p>
        </p:txBody>
      </p:sp>
      <p:sp>
        <p:nvSpPr>
          <p:cNvPr id="3" name="Content Placeholder 2">
            <a:extLst>
              <a:ext uri="{FF2B5EF4-FFF2-40B4-BE49-F238E27FC236}">
                <a16:creationId xmlns:a16="http://schemas.microsoft.com/office/drawing/2014/main" id="{8AFC8916-F787-4248-A11A-677C1BEA5F86}"/>
              </a:ext>
            </a:extLst>
          </p:cNvPr>
          <p:cNvSpPr>
            <a:spLocks noGrp="1"/>
          </p:cNvSpPr>
          <p:nvPr>
            <p:ph idx="1"/>
          </p:nvPr>
        </p:nvSpPr>
        <p:spPr/>
        <p:txBody>
          <a:bodyPr>
            <a:normAutofit/>
          </a:bodyPr>
          <a:lstStyle/>
          <a:p>
            <a:r>
              <a:rPr lang="en-US" dirty="0"/>
              <a:t>Revise revenue and reinvestment policies</a:t>
            </a:r>
          </a:p>
          <a:p>
            <a:r>
              <a:rPr lang="en-US" dirty="0"/>
              <a:t>Increase maintenance funding</a:t>
            </a:r>
          </a:p>
          <a:p>
            <a:r>
              <a:rPr lang="en-US" dirty="0"/>
              <a:t>Avoid commitments to new/small facilities that add to current workload with narrow benefits</a:t>
            </a:r>
          </a:p>
          <a:p>
            <a:r>
              <a:rPr lang="en-US" dirty="0"/>
              <a:t>Maintain dedicated staff and Department</a:t>
            </a:r>
          </a:p>
          <a:p>
            <a:endParaRPr lang="en-US" dirty="0"/>
          </a:p>
        </p:txBody>
      </p:sp>
    </p:spTree>
    <p:extLst>
      <p:ext uri="{BB962C8B-B14F-4D97-AF65-F5344CB8AC3E}">
        <p14:creationId xmlns:p14="http://schemas.microsoft.com/office/powerpoint/2010/main" val="1150586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9161-8399-40C4-B6C2-BF697423C263}"/>
              </a:ext>
            </a:extLst>
          </p:cNvPr>
          <p:cNvSpPr>
            <a:spLocks noGrp="1"/>
          </p:cNvSpPr>
          <p:nvPr>
            <p:ph type="title"/>
          </p:nvPr>
        </p:nvSpPr>
        <p:spPr/>
        <p:txBody>
          <a:bodyPr/>
          <a:lstStyle/>
          <a:p>
            <a:r>
              <a:rPr lang="en-US" dirty="0"/>
              <a:t>Going Forward</a:t>
            </a:r>
          </a:p>
        </p:txBody>
      </p:sp>
      <p:sp>
        <p:nvSpPr>
          <p:cNvPr id="3" name="Content Placeholder 2">
            <a:extLst>
              <a:ext uri="{FF2B5EF4-FFF2-40B4-BE49-F238E27FC236}">
                <a16:creationId xmlns:a16="http://schemas.microsoft.com/office/drawing/2014/main" id="{8AFC8916-F787-4248-A11A-677C1BEA5F86}"/>
              </a:ext>
            </a:extLst>
          </p:cNvPr>
          <p:cNvSpPr>
            <a:spLocks noGrp="1"/>
          </p:cNvSpPr>
          <p:nvPr>
            <p:ph idx="1"/>
          </p:nvPr>
        </p:nvSpPr>
        <p:spPr/>
        <p:txBody>
          <a:bodyPr>
            <a:normAutofit/>
          </a:bodyPr>
          <a:lstStyle/>
          <a:p>
            <a:r>
              <a:rPr lang="en-US" dirty="0"/>
              <a:t>Include parks project to pass bond measure</a:t>
            </a:r>
          </a:p>
          <a:p>
            <a:r>
              <a:rPr lang="en-US" dirty="0"/>
              <a:t>Create “Support the Parks” campaign</a:t>
            </a:r>
          </a:p>
          <a:p>
            <a:r>
              <a:rPr lang="en-US" dirty="0"/>
              <a:t>Pursue operations levy/utility fee</a:t>
            </a:r>
          </a:p>
          <a:p>
            <a:r>
              <a:rPr lang="en-US" dirty="0"/>
              <a:t>Acquire riverfront property</a:t>
            </a:r>
          </a:p>
          <a:p>
            <a:r>
              <a:rPr lang="en-US" dirty="0"/>
              <a:t>Prioritize projects</a:t>
            </a:r>
          </a:p>
          <a:p>
            <a:endParaRPr lang="en-US" dirty="0"/>
          </a:p>
        </p:txBody>
      </p:sp>
    </p:spTree>
    <p:extLst>
      <p:ext uri="{BB962C8B-B14F-4D97-AF65-F5344CB8AC3E}">
        <p14:creationId xmlns:p14="http://schemas.microsoft.com/office/powerpoint/2010/main" val="345288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81000"/>
            <a:ext cx="9144000" cy="72390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5891842"/>
            <a:ext cx="1298653" cy="431769"/>
          </a:xfrm>
          <a:prstGeom prst="rect">
            <a:avLst/>
          </a:prstGeom>
        </p:spPr>
      </p:pic>
      <p:sp>
        <p:nvSpPr>
          <p:cNvPr id="6" name="Title 2">
            <a:extLst>
              <a:ext uri="{FF2B5EF4-FFF2-40B4-BE49-F238E27FC236}">
                <a16:creationId xmlns:a16="http://schemas.microsoft.com/office/drawing/2014/main" id="{45AE96BB-7826-4DE3-AD7C-9F2E488A0623}"/>
              </a:ext>
            </a:extLst>
          </p:cNvPr>
          <p:cNvSpPr txBox="1">
            <a:spLocks/>
          </p:cNvSpPr>
          <p:nvPr/>
        </p:nvSpPr>
        <p:spPr>
          <a:xfrm>
            <a:off x="457200" y="5587042"/>
            <a:ext cx="8229600" cy="609600"/>
          </a:xfrm>
          <a:prstGeom prst="rect">
            <a:avLst/>
          </a:prstGeom>
          <a:noFill/>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r"/>
            <a:r>
              <a:rPr lang="en-US" sz="3300" b="1" dirty="0">
                <a:solidFill>
                  <a:schemeClr val="tx1">
                    <a:lumMod val="85000"/>
                    <a:lumOff val="15000"/>
                  </a:schemeClr>
                </a:solidFill>
              </a:rPr>
              <a:t>Planning Commission/ PRAB Meeting</a:t>
            </a:r>
          </a:p>
        </p:txBody>
      </p:sp>
      <p:sp>
        <p:nvSpPr>
          <p:cNvPr id="7" name="Title 2">
            <a:extLst>
              <a:ext uri="{FF2B5EF4-FFF2-40B4-BE49-F238E27FC236}">
                <a16:creationId xmlns:a16="http://schemas.microsoft.com/office/drawing/2014/main" id="{644C9678-281C-4A9E-82F2-3EE3DD29F1AC}"/>
              </a:ext>
            </a:extLst>
          </p:cNvPr>
          <p:cNvSpPr txBox="1">
            <a:spLocks/>
          </p:cNvSpPr>
          <p:nvPr/>
        </p:nvSpPr>
        <p:spPr>
          <a:xfrm>
            <a:off x="457200" y="6070121"/>
            <a:ext cx="8229600" cy="609600"/>
          </a:xfrm>
          <a:prstGeom prst="rect">
            <a:avLst/>
          </a:prstGeom>
          <a:noFill/>
        </p:spPr>
        <p:txBody>
          <a:bodyP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r"/>
            <a:r>
              <a:rPr lang="en-US" sz="2600" dirty="0">
                <a:solidFill>
                  <a:schemeClr val="tx1">
                    <a:lumMod val="75000"/>
                    <a:lumOff val="25000"/>
                  </a:schemeClr>
                </a:solidFill>
              </a:rPr>
              <a:t>4/18/18</a:t>
            </a:r>
          </a:p>
        </p:txBody>
      </p:sp>
    </p:spTree>
    <p:extLst>
      <p:ext uri="{BB962C8B-B14F-4D97-AF65-F5344CB8AC3E}">
        <p14:creationId xmlns:p14="http://schemas.microsoft.com/office/powerpoint/2010/main" val="198961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2"/>
          <p:cNvSpPr>
            <a:spLocks noGrp="1"/>
          </p:cNvSpPr>
          <p:nvPr>
            <p:ph type="title"/>
          </p:nvPr>
        </p:nvSpPr>
        <p:spPr>
          <a:xfrm>
            <a:off x="457200" y="5257800"/>
            <a:ext cx="8229600" cy="1325562"/>
          </a:xfrm>
          <a:noFill/>
        </p:spPr>
        <p:txBody>
          <a:bodyPr>
            <a:normAutofit/>
          </a:bodyPr>
          <a:lstStyle/>
          <a:p>
            <a:r>
              <a:rPr lang="en-US" dirty="0">
                <a:solidFill>
                  <a:schemeClr val="tx1">
                    <a:lumMod val="85000"/>
                    <a:lumOff val="15000"/>
                  </a:schemeClr>
                </a:solidFill>
              </a:rPr>
              <a:t>PARK &amp; RECREATION SYSTEM</a:t>
            </a:r>
          </a:p>
        </p:txBody>
      </p:sp>
    </p:spTree>
    <p:extLst>
      <p:ext uri="{BB962C8B-B14F-4D97-AF65-F5344CB8AC3E}">
        <p14:creationId xmlns:p14="http://schemas.microsoft.com/office/powerpoint/2010/main" val="427921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28600"/>
            <a:ext cx="8229600" cy="1143000"/>
          </a:xfrm>
        </p:spPr>
        <p:txBody>
          <a:bodyPr/>
          <a:lstStyle/>
          <a:p>
            <a:r>
              <a:rPr lang="en-US" altLang="en-US" dirty="0"/>
              <a:t>Spectrum of Parks &amp; Open Spaces</a:t>
            </a:r>
          </a:p>
        </p:txBody>
      </p:sp>
      <p:sp>
        <p:nvSpPr>
          <p:cNvPr id="129027" name="Rectangle 3"/>
          <p:cNvSpPr>
            <a:spLocks noGrp="1" noChangeArrowheads="1"/>
          </p:cNvSpPr>
          <p:nvPr>
            <p:ph type="body" idx="1"/>
          </p:nvPr>
        </p:nvSpPr>
        <p:spPr>
          <a:xfrm>
            <a:off x="381000" y="1828800"/>
            <a:ext cx="2823867" cy="762000"/>
          </a:xfrm>
        </p:spPr>
        <p:txBody>
          <a:bodyPr>
            <a:noAutofit/>
          </a:bodyPr>
          <a:lstStyle/>
          <a:p>
            <a:pPr marL="0" lvl="0" indent="0">
              <a:buNone/>
            </a:pPr>
            <a:r>
              <a:rPr lang="en-US" sz="2000" b="1" dirty="0"/>
              <a:t>Developed parks with some natural elements</a:t>
            </a:r>
          </a:p>
        </p:txBody>
      </p:sp>
      <p:grpSp>
        <p:nvGrpSpPr>
          <p:cNvPr id="2" name="Group 1">
            <a:extLst>
              <a:ext uri="{FF2B5EF4-FFF2-40B4-BE49-F238E27FC236}">
                <a16:creationId xmlns:a16="http://schemas.microsoft.com/office/drawing/2014/main" id="{D74896B1-48E9-41D8-B0A0-BF80644B4F13}"/>
              </a:ext>
            </a:extLst>
          </p:cNvPr>
          <p:cNvGrpSpPr/>
          <p:nvPr/>
        </p:nvGrpSpPr>
        <p:grpSpPr>
          <a:xfrm>
            <a:off x="-14307" y="2819400"/>
            <a:ext cx="9158308" cy="2232025"/>
            <a:chOff x="1666875" y="2720975"/>
            <a:chExt cx="5810250" cy="1416050"/>
          </a:xfrm>
        </p:grpSpPr>
        <p:pic>
          <p:nvPicPr>
            <p:cNvPr id="6" name="Picture 5" descr="Hillsboro_Diagrams_A2">
              <a:extLst>
                <a:ext uri="{FF2B5EF4-FFF2-40B4-BE49-F238E27FC236}">
                  <a16:creationId xmlns:a16="http://schemas.microsoft.com/office/drawing/2014/main" id="{22291D30-A24D-4856-8E17-73759DB9E40B}"/>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666875" y="2722245"/>
              <a:ext cx="1453515" cy="1407795"/>
            </a:xfrm>
            <a:prstGeom prst="rect">
              <a:avLst/>
            </a:prstGeom>
            <a:noFill/>
          </p:spPr>
        </p:pic>
        <p:pic>
          <p:nvPicPr>
            <p:cNvPr id="7" name="Picture 6" descr="Hillsboro_Diagrams_B2">
              <a:extLst>
                <a:ext uri="{FF2B5EF4-FFF2-40B4-BE49-F238E27FC236}">
                  <a16:creationId xmlns:a16="http://schemas.microsoft.com/office/drawing/2014/main" id="{28D2C1B2-9671-4422-8CBF-EA8144DFE734}"/>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3131913" y="2720975"/>
              <a:ext cx="1444625" cy="1407795"/>
            </a:xfrm>
            <a:prstGeom prst="rect">
              <a:avLst/>
            </a:prstGeom>
            <a:noFill/>
          </p:spPr>
        </p:pic>
        <p:pic>
          <p:nvPicPr>
            <p:cNvPr id="8" name="Picture 7" descr="Hillsboro_DiagramsC2">
              <a:extLst>
                <a:ext uri="{FF2B5EF4-FFF2-40B4-BE49-F238E27FC236}">
                  <a16:creationId xmlns:a16="http://schemas.microsoft.com/office/drawing/2014/main" id="{4B0F1700-289A-40E5-AE23-A7C381852507}"/>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591731" y="2727325"/>
              <a:ext cx="1435100" cy="1407795"/>
            </a:xfrm>
            <a:prstGeom prst="rect">
              <a:avLst/>
            </a:prstGeom>
            <a:noFill/>
          </p:spPr>
        </p:pic>
        <p:pic>
          <p:nvPicPr>
            <p:cNvPr id="9" name="Picture 8" descr="Hillsboro_Diagrams_D2">
              <a:extLst>
                <a:ext uri="{FF2B5EF4-FFF2-40B4-BE49-F238E27FC236}">
                  <a16:creationId xmlns:a16="http://schemas.microsoft.com/office/drawing/2014/main" id="{B92620C5-DDA0-41FF-B4CE-6C90466B88F6}"/>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6042025" y="2729230"/>
              <a:ext cx="1435100" cy="1407795"/>
            </a:xfrm>
            <a:prstGeom prst="rect">
              <a:avLst/>
            </a:prstGeom>
            <a:noFill/>
          </p:spPr>
        </p:pic>
      </p:grpSp>
      <p:sp>
        <p:nvSpPr>
          <p:cNvPr id="11" name="Rectangle 3">
            <a:extLst>
              <a:ext uri="{FF2B5EF4-FFF2-40B4-BE49-F238E27FC236}">
                <a16:creationId xmlns:a16="http://schemas.microsoft.com/office/drawing/2014/main" id="{C5F4A998-33C2-47E8-9303-24A25A06DD2D}"/>
              </a:ext>
            </a:extLst>
          </p:cNvPr>
          <p:cNvSpPr txBox="1">
            <a:spLocks noChangeArrowheads="1"/>
          </p:cNvSpPr>
          <p:nvPr/>
        </p:nvSpPr>
        <p:spPr>
          <a:xfrm>
            <a:off x="5791200" y="5181600"/>
            <a:ext cx="3176451" cy="5537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solidFill>
                  <a:srgbClr val="92D050"/>
                </a:solidFill>
              </a:rPr>
              <a:t>Natural resource areas with little or no developed uses</a:t>
            </a:r>
          </a:p>
        </p:txBody>
      </p:sp>
      <p:cxnSp>
        <p:nvCxnSpPr>
          <p:cNvPr id="4" name="Straight Arrow Connector 3">
            <a:extLst>
              <a:ext uri="{FF2B5EF4-FFF2-40B4-BE49-F238E27FC236}">
                <a16:creationId xmlns:a16="http://schemas.microsoft.com/office/drawing/2014/main" id="{A2E55E07-BBD2-4D17-B696-A3A0B8F00588}"/>
              </a:ext>
            </a:extLst>
          </p:cNvPr>
          <p:cNvCxnSpPr>
            <a:cxnSpLocks/>
          </p:cNvCxnSpPr>
          <p:nvPr/>
        </p:nvCxnSpPr>
        <p:spPr>
          <a:xfrm>
            <a:off x="228600" y="2590800"/>
            <a:ext cx="2976267" cy="0"/>
          </a:xfrm>
          <a:prstGeom prst="straightConnector1">
            <a:avLst/>
          </a:prstGeom>
          <a:ln w="539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6B738B66-B468-46BF-8655-4CE63AF80031}"/>
              </a:ext>
            </a:extLst>
          </p:cNvPr>
          <p:cNvCxnSpPr>
            <a:cxnSpLocks/>
          </p:cNvCxnSpPr>
          <p:nvPr/>
        </p:nvCxnSpPr>
        <p:spPr>
          <a:xfrm flipV="1">
            <a:off x="5867400" y="5943600"/>
            <a:ext cx="2991507" cy="10160"/>
          </a:xfrm>
          <a:prstGeom prst="straightConnector1">
            <a:avLst/>
          </a:prstGeom>
          <a:ln w="53975">
            <a:solidFill>
              <a:srgbClr val="00B050"/>
            </a:solidFill>
            <a:headEnd type="none"/>
            <a:tailEnd type="triangle"/>
          </a:ln>
        </p:spPr>
        <p:style>
          <a:lnRef idx="1">
            <a:schemeClr val="accent3"/>
          </a:lnRef>
          <a:fillRef idx="0">
            <a:schemeClr val="accent3"/>
          </a:fillRef>
          <a:effectRef idx="0">
            <a:schemeClr val="accent3"/>
          </a:effectRef>
          <a:fontRef idx="minor">
            <a:schemeClr val="tx1"/>
          </a:fontRef>
        </p:style>
      </p:cxnSp>
      <p:sp>
        <p:nvSpPr>
          <p:cNvPr id="17" name="Rectangle 3">
            <a:extLst>
              <a:ext uri="{FF2B5EF4-FFF2-40B4-BE49-F238E27FC236}">
                <a16:creationId xmlns:a16="http://schemas.microsoft.com/office/drawing/2014/main" id="{511B42AE-D397-4A54-A727-283DFA43C9E4}"/>
              </a:ext>
            </a:extLst>
          </p:cNvPr>
          <p:cNvSpPr txBox="1">
            <a:spLocks noChangeArrowheads="1"/>
          </p:cNvSpPr>
          <p:nvPr/>
        </p:nvSpPr>
        <p:spPr>
          <a:xfrm>
            <a:off x="228600" y="1132609"/>
            <a:ext cx="8739051" cy="4772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a:solidFill>
                  <a:srgbClr val="92D050"/>
                </a:solidFill>
              </a:rPr>
              <a:t>More than 548 acres of park land</a:t>
            </a:r>
          </a:p>
        </p:txBody>
      </p:sp>
    </p:spTree>
    <p:extLst>
      <p:ext uri="{BB962C8B-B14F-4D97-AF65-F5344CB8AC3E}">
        <p14:creationId xmlns:p14="http://schemas.microsoft.com/office/powerpoint/2010/main" val="364753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69D419E-F079-4A11-AE21-C8C7A805E72A}"/>
              </a:ext>
            </a:extLst>
          </p:cNvPr>
          <p:cNvGrpSpPr/>
          <p:nvPr/>
        </p:nvGrpSpPr>
        <p:grpSpPr>
          <a:xfrm>
            <a:off x="45720" y="1828800"/>
            <a:ext cx="9061693" cy="2070946"/>
            <a:chOff x="45720" y="2272455"/>
            <a:chExt cx="9061693" cy="2070946"/>
          </a:xfrm>
        </p:grpSpPr>
        <p:pic>
          <p:nvPicPr>
            <p:cNvPr id="18" name="Picture 17" descr="ACC Photo">
              <a:extLst>
                <a:ext uri="{FF2B5EF4-FFF2-40B4-BE49-F238E27FC236}">
                  <a16:creationId xmlns:a16="http://schemas.microsoft.com/office/drawing/2014/main" id="{DA160ACF-9BA6-4A7B-8F5D-0C99C95B0BC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905000" y="2272455"/>
              <a:ext cx="1742250" cy="2061177"/>
            </a:xfrm>
            <a:prstGeom prst="rect">
              <a:avLst/>
            </a:prstGeom>
            <a:noFill/>
            <a:ln w="55880">
              <a:solidFill>
                <a:schemeClr val="bg1"/>
              </a:solidFill>
            </a:ln>
          </p:spPr>
        </p:pic>
        <p:pic>
          <p:nvPicPr>
            <p:cNvPr id="16" name="Picture 15" descr="Hammerle Park Pay Structure">
              <a:extLst>
                <a:ext uri="{FF2B5EF4-FFF2-40B4-BE49-F238E27FC236}">
                  <a16:creationId xmlns:a16="http://schemas.microsoft.com/office/drawing/2014/main" id="{28CE9F29-0AAC-4BA1-BE53-CDD6B6133366}"/>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5720" y="2275759"/>
              <a:ext cx="1783080" cy="2058788"/>
            </a:xfrm>
            <a:prstGeom prst="rect">
              <a:avLst/>
            </a:prstGeom>
            <a:noFill/>
            <a:ln w="57150">
              <a:solidFill>
                <a:schemeClr val="bg1"/>
              </a:solidFill>
            </a:ln>
          </p:spPr>
        </p:pic>
        <p:pic>
          <p:nvPicPr>
            <p:cNvPr id="19" name="Picture 18" descr="Willamette Main Shelter">
              <a:extLst>
                <a:ext uri="{FF2B5EF4-FFF2-40B4-BE49-F238E27FC236}">
                  <a16:creationId xmlns:a16="http://schemas.microsoft.com/office/drawing/2014/main" id="{9439B53B-FE20-4EE2-A34C-D32B825160AA}"/>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723450" y="2275609"/>
              <a:ext cx="1806614" cy="2058788"/>
            </a:xfrm>
            <a:prstGeom prst="rect">
              <a:avLst/>
            </a:prstGeom>
            <a:noFill/>
            <a:ln w="57150">
              <a:solidFill>
                <a:schemeClr val="bg1"/>
              </a:solidFill>
            </a:ln>
          </p:spPr>
        </p:pic>
        <p:pic>
          <p:nvPicPr>
            <p:cNvPr id="20" name="Picture 19" descr="http://westlinnoregon.gov/sites/default/files/styles/full_node_primary/public/imageattachments/parksrec/page/967/msyoung4.jpg?itok=tCDSACoW">
              <a:extLst>
                <a:ext uri="{FF2B5EF4-FFF2-40B4-BE49-F238E27FC236}">
                  <a16:creationId xmlns:a16="http://schemas.microsoft.com/office/drawing/2014/main" id="{6860FA7B-851C-4FAF-98FC-91C983A1C7E7}"/>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5613884" y="2275228"/>
              <a:ext cx="1689132" cy="2068172"/>
            </a:xfrm>
            <a:prstGeom prst="rect">
              <a:avLst/>
            </a:prstGeom>
            <a:noFill/>
            <a:ln w="57150">
              <a:solidFill>
                <a:schemeClr val="bg1"/>
              </a:solidFill>
            </a:ln>
            <a:extLst>
              <a:ext uri="{53640926-AAD7-44D8-BBD7-CCE9431645EC}">
                <a14:shadowObscured xmlns:a14="http://schemas.microsoft.com/office/drawing/2010/main"/>
              </a:ext>
            </a:extLst>
          </p:spPr>
        </p:pic>
        <p:pic>
          <p:nvPicPr>
            <p:cNvPr id="21" name="Picture 20" descr="http://westlinnoregon.gov/sites/default/files/styles/full_node_primary/public/imageattachments/parksrec/page/966/trilliums_in_burnside.jpg?itok=6B54u8kL">
              <a:extLst>
                <a:ext uri="{FF2B5EF4-FFF2-40B4-BE49-F238E27FC236}">
                  <a16:creationId xmlns:a16="http://schemas.microsoft.com/office/drawing/2014/main" id="{267C6B25-E823-465D-BE98-08AB5F386803}"/>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386836" y="2272455"/>
              <a:ext cx="1720577" cy="2070946"/>
            </a:xfrm>
            <a:prstGeom prst="rect">
              <a:avLst/>
            </a:prstGeom>
            <a:noFill/>
            <a:ln w="57150">
              <a:solidFill>
                <a:schemeClr val="bg1"/>
              </a:solidFill>
            </a:ln>
          </p:spPr>
        </p:pic>
      </p:grpSp>
      <p:sp>
        <p:nvSpPr>
          <p:cNvPr id="129026" name="Rectangle 2"/>
          <p:cNvSpPr>
            <a:spLocks noGrp="1" noChangeArrowheads="1"/>
          </p:cNvSpPr>
          <p:nvPr>
            <p:ph type="title"/>
          </p:nvPr>
        </p:nvSpPr>
        <p:spPr>
          <a:xfrm>
            <a:off x="457200" y="228600"/>
            <a:ext cx="8229600" cy="1143000"/>
          </a:xfrm>
        </p:spPr>
        <p:txBody>
          <a:bodyPr/>
          <a:lstStyle/>
          <a:p>
            <a:r>
              <a:rPr lang="en-US" altLang="en-US" dirty="0"/>
              <a:t>Types of Parks &amp; Open Spaces</a:t>
            </a:r>
          </a:p>
        </p:txBody>
      </p:sp>
      <p:sp>
        <p:nvSpPr>
          <p:cNvPr id="11" name="Rectangle 3">
            <a:extLst>
              <a:ext uri="{FF2B5EF4-FFF2-40B4-BE49-F238E27FC236}">
                <a16:creationId xmlns:a16="http://schemas.microsoft.com/office/drawing/2014/main" id="{C5F4A998-33C2-47E8-9303-24A25A06DD2D}"/>
              </a:ext>
            </a:extLst>
          </p:cNvPr>
          <p:cNvSpPr txBox="1">
            <a:spLocks noChangeArrowheads="1"/>
          </p:cNvSpPr>
          <p:nvPr/>
        </p:nvSpPr>
        <p:spPr>
          <a:xfrm>
            <a:off x="0" y="4113185"/>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t>Active-Oriented Parks</a:t>
            </a:r>
          </a:p>
        </p:txBody>
      </p:sp>
      <p:sp>
        <p:nvSpPr>
          <p:cNvPr id="17" name="Rectangle 3">
            <a:extLst>
              <a:ext uri="{FF2B5EF4-FFF2-40B4-BE49-F238E27FC236}">
                <a16:creationId xmlns:a16="http://schemas.microsoft.com/office/drawing/2014/main" id="{511B42AE-D397-4A54-A727-283DFA43C9E4}"/>
              </a:ext>
            </a:extLst>
          </p:cNvPr>
          <p:cNvSpPr txBox="1">
            <a:spLocks noChangeArrowheads="1"/>
          </p:cNvSpPr>
          <p:nvPr/>
        </p:nvSpPr>
        <p:spPr>
          <a:xfrm>
            <a:off x="228600" y="1132609"/>
            <a:ext cx="8739051" cy="4772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b="1" dirty="0">
                <a:solidFill>
                  <a:srgbClr val="92D050"/>
                </a:solidFill>
              </a:rPr>
              <a:t>City provides 5 different types of parks and open spaces</a:t>
            </a:r>
          </a:p>
        </p:txBody>
      </p:sp>
      <p:sp>
        <p:nvSpPr>
          <p:cNvPr id="22" name="Rectangle 3">
            <a:extLst>
              <a:ext uri="{FF2B5EF4-FFF2-40B4-BE49-F238E27FC236}">
                <a16:creationId xmlns:a16="http://schemas.microsoft.com/office/drawing/2014/main" id="{EFBBBC85-42EE-43CA-9DCD-DC1F923ED8D1}"/>
              </a:ext>
            </a:extLst>
          </p:cNvPr>
          <p:cNvSpPr txBox="1">
            <a:spLocks noChangeArrowheads="1"/>
          </p:cNvSpPr>
          <p:nvPr/>
        </p:nvSpPr>
        <p:spPr>
          <a:xfrm>
            <a:off x="1838051" y="4113185"/>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t>Special Use</a:t>
            </a:r>
            <a:br>
              <a:rPr lang="en-US" sz="2400" b="1" dirty="0"/>
            </a:br>
            <a:r>
              <a:rPr lang="en-US" sz="2400" b="1" dirty="0"/>
              <a:t>Areas</a:t>
            </a:r>
          </a:p>
        </p:txBody>
      </p:sp>
      <p:sp>
        <p:nvSpPr>
          <p:cNvPr id="23" name="Rectangle 3">
            <a:extLst>
              <a:ext uri="{FF2B5EF4-FFF2-40B4-BE49-F238E27FC236}">
                <a16:creationId xmlns:a16="http://schemas.microsoft.com/office/drawing/2014/main" id="{15ACEFA4-62D1-4982-ABF6-E86FF633569B}"/>
              </a:ext>
            </a:extLst>
          </p:cNvPr>
          <p:cNvSpPr txBox="1">
            <a:spLocks noChangeArrowheads="1"/>
          </p:cNvSpPr>
          <p:nvPr/>
        </p:nvSpPr>
        <p:spPr>
          <a:xfrm>
            <a:off x="3681292" y="4113185"/>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t>Multi-use</a:t>
            </a:r>
            <a:br>
              <a:rPr lang="en-US" sz="2400" b="1" dirty="0"/>
            </a:br>
            <a:r>
              <a:rPr lang="en-US" sz="2400" b="1" dirty="0"/>
              <a:t>Parks</a:t>
            </a:r>
          </a:p>
        </p:txBody>
      </p:sp>
      <p:sp>
        <p:nvSpPr>
          <p:cNvPr id="25" name="Rectangle 3">
            <a:extLst>
              <a:ext uri="{FF2B5EF4-FFF2-40B4-BE49-F238E27FC236}">
                <a16:creationId xmlns:a16="http://schemas.microsoft.com/office/drawing/2014/main" id="{2EECE868-F0A6-48F3-A64B-C1D8ED789A45}"/>
              </a:ext>
            </a:extLst>
          </p:cNvPr>
          <p:cNvSpPr txBox="1">
            <a:spLocks noChangeArrowheads="1"/>
          </p:cNvSpPr>
          <p:nvPr/>
        </p:nvSpPr>
        <p:spPr>
          <a:xfrm>
            <a:off x="5519716" y="4113185"/>
            <a:ext cx="1801795"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t>Passive-Oriented </a:t>
            </a:r>
            <a:br>
              <a:rPr lang="en-US" sz="2400" b="1" dirty="0"/>
            </a:br>
            <a:r>
              <a:rPr lang="en-US" sz="2400" b="1" dirty="0"/>
              <a:t>Parks</a:t>
            </a:r>
          </a:p>
        </p:txBody>
      </p:sp>
      <p:sp>
        <p:nvSpPr>
          <p:cNvPr id="27" name="Rectangle 3">
            <a:extLst>
              <a:ext uri="{FF2B5EF4-FFF2-40B4-BE49-F238E27FC236}">
                <a16:creationId xmlns:a16="http://schemas.microsoft.com/office/drawing/2014/main" id="{55EBF2A8-D092-4D47-ADF6-B6BF2822F0F4}"/>
              </a:ext>
            </a:extLst>
          </p:cNvPr>
          <p:cNvSpPr txBox="1">
            <a:spLocks noChangeArrowheads="1"/>
          </p:cNvSpPr>
          <p:nvPr/>
        </p:nvSpPr>
        <p:spPr>
          <a:xfrm>
            <a:off x="7331128" y="4113185"/>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t>Natural</a:t>
            </a:r>
            <a:br>
              <a:rPr lang="en-US" sz="2400" b="1" dirty="0"/>
            </a:br>
            <a:r>
              <a:rPr lang="en-US" sz="2400" b="1" dirty="0"/>
              <a:t>Resource</a:t>
            </a:r>
            <a:br>
              <a:rPr lang="en-US" sz="2400" b="1" dirty="0"/>
            </a:br>
            <a:r>
              <a:rPr lang="en-US" sz="2400" b="1" dirty="0"/>
              <a:t>Areas</a:t>
            </a:r>
          </a:p>
        </p:txBody>
      </p:sp>
      <p:cxnSp>
        <p:nvCxnSpPr>
          <p:cNvPr id="13" name="Straight Connector 12">
            <a:extLst>
              <a:ext uri="{FF2B5EF4-FFF2-40B4-BE49-F238E27FC236}">
                <a16:creationId xmlns:a16="http://schemas.microsoft.com/office/drawing/2014/main" id="{53DC5D19-0C79-4FA8-B3E3-B23AD5EB19B8}"/>
              </a:ext>
            </a:extLst>
          </p:cNvPr>
          <p:cNvCxnSpPr/>
          <p:nvPr/>
        </p:nvCxnSpPr>
        <p:spPr>
          <a:xfrm>
            <a:off x="1836571" y="40386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4AD8BE-CA3B-4504-AB86-71B24AEBBAC3}"/>
              </a:ext>
            </a:extLst>
          </p:cNvPr>
          <p:cNvCxnSpPr/>
          <p:nvPr/>
        </p:nvCxnSpPr>
        <p:spPr>
          <a:xfrm>
            <a:off x="3682761" y="40386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032F26F-DC9B-4D32-A6EF-B5E103A56AC0}"/>
              </a:ext>
            </a:extLst>
          </p:cNvPr>
          <p:cNvCxnSpPr/>
          <p:nvPr/>
        </p:nvCxnSpPr>
        <p:spPr>
          <a:xfrm>
            <a:off x="5521186" y="40386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3A25BA-DA3F-40AB-8FBF-61BDD0DC66A0}"/>
              </a:ext>
            </a:extLst>
          </p:cNvPr>
          <p:cNvCxnSpPr/>
          <p:nvPr/>
        </p:nvCxnSpPr>
        <p:spPr>
          <a:xfrm>
            <a:off x="7321511" y="4038600"/>
            <a:ext cx="0" cy="25146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
            <a:extLst>
              <a:ext uri="{FF2B5EF4-FFF2-40B4-BE49-F238E27FC236}">
                <a16:creationId xmlns:a16="http://schemas.microsoft.com/office/drawing/2014/main" id="{F9CF045E-6C5B-45A4-8B64-835A854E64A6}"/>
              </a:ext>
            </a:extLst>
          </p:cNvPr>
          <p:cNvSpPr txBox="1">
            <a:spLocks noChangeArrowheads="1"/>
          </p:cNvSpPr>
          <p:nvPr/>
        </p:nvSpPr>
        <p:spPr>
          <a:xfrm>
            <a:off x="0" y="5486400"/>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900" b="1" dirty="0"/>
              <a:t>12 existing sites</a:t>
            </a:r>
          </a:p>
          <a:p>
            <a:pPr marL="0" indent="0" algn="ctr">
              <a:buFont typeface="Arial" pitchFamily="34" charset="0"/>
              <a:buNone/>
            </a:pPr>
            <a:r>
              <a:rPr lang="en-US" sz="1900" b="1" dirty="0"/>
              <a:t>45.1 acres</a:t>
            </a:r>
          </a:p>
        </p:txBody>
      </p:sp>
      <p:sp>
        <p:nvSpPr>
          <p:cNvPr id="33" name="Rectangle 3">
            <a:extLst>
              <a:ext uri="{FF2B5EF4-FFF2-40B4-BE49-F238E27FC236}">
                <a16:creationId xmlns:a16="http://schemas.microsoft.com/office/drawing/2014/main" id="{2298300C-CF22-42A6-9AE9-C282A05BE1A4}"/>
              </a:ext>
            </a:extLst>
          </p:cNvPr>
          <p:cNvSpPr txBox="1">
            <a:spLocks noChangeArrowheads="1"/>
          </p:cNvSpPr>
          <p:nvPr/>
        </p:nvSpPr>
        <p:spPr>
          <a:xfrm>
            <a:off x="1838051" y="5486400"/>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900" b="1" dirty="0"/>
              <a:t>7 existing sites</a:t>
            </a:r>
          </a:p>
          <a:p>
            <a:pPr marL="0" indent="0" algn="ctr">
              <a:buFont typeface="Arial" pitchFamily="34" charset="0"/>
              <a:buNone/>
            </a:pPr>
            <a:r>
              <a:rPr lang="en-US" sz="1900" b="1" dirty="0"/>
              <a:t>38.7 acres</a:t>
            </a:r>
          </a:p>
        </p:txBody>
      </p:sp>
      <p:sp>
        <p:nvSpPr>
          <p:cNvPr id="34" name="Rectangle 3">
            <a:extLst>
              <a:ext uri="{FF2B5EF4-FFF2-40B4-BE49-F238E27FC236}">
                <a16:creationId xmlns:a16="http://schemas.microsoft.com/office/drawing/2014/main" id="{26113AB5-55E6-4ABE-9983-B9D017FF4C31}"/>
              </a:ext>
            </a:extLst>
          </p:cNvPr>
          <p:cNvSpPr txBox="1">
            <a:spLocks noChangeArrowheads="1"/>
          </p:cNvSpPr>
          <p:nvPr/>
        </p:nvSpPr>
        <p:spPr>
          <a:xfrm>
            <a:off x="3712357" y="5486400"/>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900" b="1" dirty="0"/>
              <a:t>6 existing sites</a:t>
            </a:r>
          </a:p>
          <a:p>
            <a:pPr marL="0" indent="0" algn="ctr">
              <a:buFont typeface="Arial" pitchFamily="34" charset="0"/>
              <a:buNone/>
            </a:pPr>
            <a:r>
              <a:rPr lang="en-US" sz="1900" b="1" dirty="0"/>
              <a:t>207.5 acres</a:t>
            </a:r>
          </a:p>
        </p:txBody>
      </p:sp>
      <p:sp>
        <p:nvSpPr>
          <p:cNvPr id="35" name="Rectangle 3">
            <a:extLst>
              <a:ext uri="{FF2B5EF4-FFF2-40B4-BE49-F238E27FC236}">
                <a16:creationId xmlns:a16="http://schemas.microsoft.com/office/drawing/2014/main" id="{DE83D35F-F8D6-492B-9C41-8FA3A9633A86}"/>
              </a:ext>
            </a:extLst>
          </p:cNvPr>
          <p:cNvSpPr txBox="1">
            <a:spLocks noChangeArrowheads="1"/>
          </p:cNvSpPr>
          <p:nvPr/>
        </p:nvSpPr>
        <p:spPr>
          <a:xfrm>
            <a:off x="5521186" y="5486400"/>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900" b="1" dirty="0"/>
              <a:t>41 existing sites</a:t>
            </a:r>
          </a:p>
          <a:p>
            <a:pPr marL="0" indent="0" algn="ctr">
              <a:buFont typeface="Arial" pitchFamily="34" charset="0"/>
              <a:buNone/>
            </a:pPr>
            <a:r>
              <a:rPr lang="en-US" sz="1900" b="1" dirty="0"/>
              <a:t>213.9 acres</a:t>
            </a:r>
          </a:p>
        </p:txBody>
      </p:sp>
      <p:sp>
        <p:nvSpPr>
          <p:cNvPr id="36" name="Rectangle 3">
            <a:extLst>
              <a:ext uri="{FF2B5EF4-FFF2-40B4-BE49-F238E27FC236}">
                <a16:creationId xmlns:a16="http://schemas.microsoft.com/office/drawing/2014/main" id="{778230B6-62A6-4844-A20D-ECA1C334F039}"/>
              </a:ext>
            </a:extLst>
          </p:cNvPr>
          <p:cNvSpPr txBox="1">
            <a:spLocks noChangeArrowheads="1"/>
          </p:cNvSpPr>
          <p:nvPr/>
        </p:nvSpPr>
        <p:spPr>
          <a:xfrm>
            <a:off x="7330016" y="5486400"/>
            <a:ext cx="1828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900" b="1" dirty="0"/>
              <a:t>25 existing sites</a:t>
            </a:r>
          </a:p>
          <a:p>
            <a:pPr marL="0" indent="0" algn="ctr">
              <a:buFont typeface="Arial" pitchFamily="34" charset="0"/>
              <a:buNone/>
            </a:pPr>
            <a:r>
              <a:rPr lang="en-US" sz="1900" b="1" dirty="0"/>
              <a:t>43.1 acres</a:t>
            </a:r>
          </a:p>
        </p:txBody>
      </p:sp>
    </p:spTree>
    <p:extLst>
      <p:ext uri="{BB962C8B-B14F-4D97-AF65-F5344CB8AC3E}">
        <p14:creationId xmlns:p14="http://schemas.microsoft.com/office/powerpoint/2010/main" val="17877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84A5A81-C6E2-4405-B032-5870E2BC743F}"/>
              </a:ext>
            </a:extLst>
          </p:cNvPr>
          <p:cNvSpPr>
            <a:spLocks noGrp="1" noChangeArrowheads="1"/>
          </p:cNvSpPr>
          <p:nvPr>
            <p:ph type="title"/>
          </p:nvPr>
        </p:nvSpPr>
        <p:spPr>
          <a:xfrm>
            <a:off x="457200" y="228600"/>
            <a:ext cx="8229600" cy="1143000"/>
          </a:xfrm>
        </p:spPr>
        <p:txBody>
          <a:bodyPr/>
          <a:lstStyle/>
          <a:p>
            <a:r>
              <a:rPr lang="en-US" altLang="en-US" dirty="0"/>
              <a:t>Types of Recreation Facilities</a:t>
            </a:r>
          </a:p>
        </p:txBody>
      </p:sp>
      <p:pic>
        <p:nvPicPr>
          <p:cNvPr id="18" name="Picture 17">
            <a:extLst>
              <a:ext uri="{FF2B5EF4-FFF2-40B4-BE49-F238E27FC236}">
                <a16:creationId xmlns:a16="http://schemas.microsoft.com/office/drawing/2014/main" id="{7D983AB2-278F-4738-8D61-9812D9040C95}"/>
              </a:ext>
            </a:extLst>
          </p:cNvPr>
          <p:cNvPicPr>
            <a:picLocks noChangeAspect="1"/>
          </p:cNvPicPr>
          <p:nvPr/>
        </p:nvPicPr>
        <p:blipFill>
          <a:blip r:embed="rId2"/>
          <a:stretch>
            <a:fillRect/>
          </a:stretch>
        </p:blipFill>
        <p:spPr>
          <a:xfrm>
            <a:off x="647699" y="1524000"/>
            <a:ext cx="3944031" cy="4191000"/>
          </a:xfrm>
          <a:prstGeom prst="rect">
            <a:avLst/>
          </a:prstGeom>
        </p:spPr>
      </p:pic>
      <p:pic>
        <p:nvPicPr>
          <p:cNvPr id="19" name="Picture 18">
            <a:extLst>
              <a:ext uri="{FF2B5EF4-FFF2-40B4-BE49-F238E27FC236}">
                <a16:creationId xmlns:a16="http://schemas.microsoft.com/office/drawing/2014/main" id="{3B827210-93BF-4CB5-9802-D89CCB4AB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20"/>
          <a:stretch/>
        </p:blipFill>
        <p:spPr>
          <a:xfrm>
            <a:off x="4686300" y="1524000"/>
            <a:ext cx="3848100" cy="4191000"/>
          </a:xfrm>
          <a:prstGeom prst="rect">
            <a:avLst/>
          </a:prstGeom>
        </p:spPr>
      </p:pic>
    </p:spTree>
    <p:extLst>
      <p:ext uri="{BB962C8B-B14F-4D97-AF65-F5344CB8AC3E}">
        <p14:creationId xmlns:p14="http://schemas.microsoft.com/office/powerpoint/2010/main" val="224935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84A5A81-C6E2-4405-B032-5870E2BC743F}"/>
              </a:ext>
            </a:extLst>
          </p:cNvPr>
          <p:cNvSpPr>
            <a:spLocks noGrp="1" noChangeArrowheads="1"/>
          </p:cNvSpPr>
          <p:nvPr>
            <p:ph type="title"/>
          </p:nvPr>
        </p:nvSpPr>
        <p:spPr>
          <a:xfrm>
            <a:off x="5867400" y="228600"/>
            <a:ext cx="3200400" cy="1295400"/>
          </a:xfrm>
        </p:spPr>
        <p:txBody>
          <a:bodyPr>
            <a:normAutofit fontScale="90000"/>
          </a:bodyPr>
          <a:lstStyle/>
          <a:p>
            <a:pPr>
              <a:lnSpc>
                <a:spcPts val="4000"/>
              </a:lnSpc>
            </a:pPr>
            <a:r>
              <a:rPr lang="en-US" altLang="en-US" dirty="0"/>
              <a:t>Map of Existing Parks </a:t>
            </a:r>
            <a:br>
              <a:rPr lang="en-US" altLang="en-US" dirty="0"/>
            </a:br>
            <a:r>
              <a:rPr lang="en-US" altLang="en-US" dirty="0"/>
              <a:t>&amp; Facilities</a:t>
            </a:r>
          </a:p>
        </p:txBody>
      </p:sp>
      <p:pic>
        <p:nvPicPr>
          <p:cNvPr id="3" name="Picture 2" descr="Map of Existing Parks and Facilities in West Linn.">
            <a:extLst>
              <a:ext uri="{FF2B5EF4-FFF2-40B4-BE49-F238E27FC236}">
                <a16:creationId xmlns:a16="http://schemas.microsoft.com/office/drawing/2014/main" id="{146BE514-2201-4AE8-8D95-E7B7C7DC23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 y="140836"/>
            <a:ext cx="5715000" cy="6582348"/>
          </a:xfrm>
          <a:prstGeom prst="rect">
            <a:avLst/>
          </a:prstGeom>
        </p:spPr>
      </p:pic>
      <p:pic>
        <p:nvPicPr>
          <p:cNvPr id="7" name="Picture 6" descr="Map of Existing Parks and Facilities in West Linn.">
            <a:extLst>
              <a:ext uri="{FF2B5EF4-FFF2-40B4-BE49-F238E27FC236}">
                <a16:creationId xmlns:a16="http://schemas.microsoft.com/office/drawing/2014/main" id="{9C086453-7C6F-42B5-851D-7F7F16F70D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800" y="5503984"/>
            <a:ext cx="4495800" cy="1219200"/>
          </a:xfrm>
          <a:prstGeom prst="rect">
            <a:avLst/>
          </a:prstGeom>
        </p:spPr>
      </p:pic>
    </p:spTree>
    <p:extLst>
      <p:ext uri="{BB962C8B-B14F-4D97-AF65-F5344CB8AC3E}">
        <p14:creationId xmlns:p14="http://schemas.microsoft.com/office/powerpoint/2010/main" val="3683122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1659</TotalTime>
  <Words>1232</Words>
  <Application>Microsoft Office PowerPoint</Application>
  <PresentationFormat>On-screen Show (4:3)</PresentationFormat>
  <Paragraphs>313</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Symbol</vt:lpstr>
      <vt:lpstr>Times New Roman</vt:lpstr>
      <vt:lpstr>Office Theme</vt:lpstr>
      <vt:lpstr>PowerPoint Presentation</vt:lpstr>
      <vt:lpstr>Agenda</vt:lpstr>
      <vt:lpstr>OVERVIEW OF PLANNING PROCESS</vt:lpstr>
      <vt:lpstr>PowerPoint Presentation</vt:lpstr>
      <vt:lpstr>PARK &amp; RECREATION SYSTEM</vt:lpstr>
      <vt:lpstr>Spectrum of Parks &amp; Open Spaces</vt:lpstr>
      <vt:lpstr>Types of Parks &amp; Open Spaces</vt:lpstr>
      <vt:lpstr>Types of Recreation Facilities</vt:lpstr>
      <vt:lpstr>Map of Existing Parks  &amp; Facilities</vt:lpstr>
      <vt:lpstr>Recreation Programs &amp; Events</vt:lpstr>
      <vt:lpstr>Program Participation</vt:lpstr>
      <vt:lpstr>Program Assessment</vt:lpstr>
      <vt:lpstr>COMMUNITY PRIORITIES</vt:lpstr>
      <vt:lpstr>Neighborhoods</vt:lpstr>
      <vt:lpstr>Market Tapestry Segments</vt:lpstr>
      <vt:lpstr>PowerPoint Presentation</vt:lpstr>
      <vt:lpstr>PowerPoint Presentation</vt:lpstr>
      <vt:lpstr>Most important benefits of the  parks &amp; recreation system</vt:lpstr>
      <vt:lpstr>Desired activities in West Linn</vt:lpstr>
      <vt:lpstr>Highest priorities for development or improvement if funding were available</vt:lpstr>
      <vt:lpstr>Vision Workshop Priorities</vt:lpstr>
      <vt:lpstr>Priority if pursue future tax measure</vt:lpstr>
      <vt:lpstr>Priority if pursue future tax measure</vt:lpstr>
      <vt:lpstr>GOALS FOR THE FUTURE</vt:lpstr>
      <vt:lpstr>Goal 1: Re-envision West Linn’s water experience</vt:lpstr>
      <vt:lpstr>Goal 2: Create social hubs that provide year-round gathering places for all West Linn residents</vt:lpstr>
      <vt:lpstr>Goal 3: Create parks and open spaces that showcase West Linn’s unique qualities</vt:lpstr>
      <vt:lpstr>Goal 4: Provide new and extraordinary experiences in West Linn’s parks</vt:lpstr>
      <vt:lpstr>Goal 5: Re-imagine West Linn’s future indoor recreation opportunities</vt:lpstr>
      <vt:lpstr>Goal 6: Activate parks with recreation programs and events that encourage social interaction and a sense of community</vt:lpstr>
      <vt:lpstr>Goal 7: Create a more connected and accessible environment for pedestrians, bicyclists and other recreation uses</vt:lpstr>
      <vt:lpstr>PowerPoint Presentation</vt:lpstr>
      <vt:lpstr>RECOMMENDATIONS</vt:lpstr>
      <vt:lpstr>Bond Feasibility Study</vt:lpstr>
      <vt:lpstr>Bond Measure Study Findings on Facility Priorities</vt:lpstr>
      <vt:lpstr>Increase in Developed Acres and Maintained Acres per Staff Person Since 1995</vt:lpstr>
      <vt:lpstr>Numbers of Sites Needing Improved Maintenance and Reinvestment</vt:lpstr>
      <vt:lpstr>Highlights of Recommendations for Existing Sites (# of sites needing improvements)</vt:lpstr>
      <vt:lpstr>Highlights of Recommendations for Proposed Sites (# of sites needing improvements)</vt:lpstr>
      <vt:lpstr>Top Community Projects</vt:lpstr>
      <vt:lpstr>Programming Recommendations</vt:lpstr>
      <vt:lpstr>ACTION PLAN</vt:lpstr>
      <vt:lpstr>Cost Summary</vt:lpstr>
      <vt:lpstr>Cost Distribution for Existing and Proposed Parks</vt:lpstr>
      <vt:lpstr>Prioritization</vt:lpstr>
      <vt:lpstr>Going Forward</vt:lpstr>
      <vt:lpstr>Going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Density</dc:title>
  <dc:creator>Ryan Mottau</dc:creator>
  <cp:lastModifiedBy>Cindy Mendoza</cp:lastModifiedBy>
  <cp:revision>266</cp:revision>
  <cp:lastPrinted>2017-02-09T03:36:56Z</cp:lastPrinted>
  <dcterms:created xsi:type="dcterms:W3CDTF">2015-08-04T00:43:40Z</dcterms:created>
  <dcterms:modified xsi:type="dcterms:W3CDTF">2018-04-17T22:36:51Z</dcterms:modified>
</cp:coreProperties>
</file>