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256" r:id="rId2"/>
    <p:sldId id="519" r:id="rId3"/>
    <p:sldId id="522" r:id="rId4"/>
    <p:sldId id="525" r:id="rId5"/>
    <p:sldId id="526" r:id="rId6"/>
    <p:sldId id="527" r:id="rId7"/>
    <p:sldId id="523" r:id="rId8"/>
    <p:sldId id="528" r:id="rId9"/>
    <p:sldId id="452" r:id="rId10"/>
  </p:sldIdLst>
  <p:sldSz cx="9144000" cy="6858000" type="screen4x3"/>
  <p:notesSz cx="7010400" cy="9296400"/>
  <p:defaultTextStyle>
    <a:defPPr>
      <a:defRPr lang="en-US"/>
    </a:defPPr>
    <a:lvl1pPr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1pPr>
    <a:lvl2pPr marL="4572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2pPr>
    <a:lvl3pPr marL="9144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3pPr>
    <a:lvl4pPr marL="13716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4pPr>
    <a:lvl5pPr marL="1828800" algn="l" rtl="0" fontAlgn="base">
      <a:lnSpc>
        <a:spcPct val="125000"/>
      </a:lnSpc>
      <a:spcBef>
        <a:spcPct val="0"/>
      </a:spcBef>
      <a:spcAft>
        <a:spcPct val="50000"/>
      </a:spcAft>
      <a:buChar char="•"/>
      <a:defRPr kern="1200" baseline="-25000">
        <a:solidFill>
          <a:schemeClr val="tx1"/>
        </a:solidFill>
        <a:latin typeface="Calibri" pitchFamily="34" charset="0"/>
        <a:ea typeface="+mn-ea"/>
        <a:cs typeface="+mn-cs"/>
      </a:defRPr>
    </a:lvl5pPr>
    <a:lvl6pPr marL="2286000" algn="l" defTabSz="914400" rtl="0" eaLnBrk="1" latinLnBrk="0" hangingPunct="1">
      <a:defRPr kern="1200" baseline="-25000">
        <a:solidFill>
          <a:schemeClr val="tx1"/>
        </a:solidFill>
        <a:latin typeface="Calibri" pitchFamily="34" charset="0"/>
        <a:ea typeface="+mn-ea"/>
        <a:cs typeface="+mn-cs"/>
      </a:defRPr>
    </a:lvl6pPr>
    <a:lvl7pPr marL="2743200" algn="l" defTabSz="914400" rtl="0" eaLnBrk="1" latinLnBrk="0" hangingPunct="1">
      <a:defRPr kern="1200" baseline="-25000">
        <a:solidFill>
          <a:schemeClr val="tx1"/>
        </a:solidFill>
        <a:latin typeface="Calibri" pitchFamily="34" charset="0"/>
        <a:ea typeface="+mn-ea"/>
        <a:cs typeface="+mn-cs"/>
      </a:defRPr>
    </a:lvl7pPr>
    <a:lvl8pPr marL="3200400" algn="l" defTabSz="914400" rtl="0" eaLnBrk="1" latinLnBrk="0" hangingPunct="1">
      <a:defRPr kern="1200" baseline="-25000">
        <a:solidFill>
          <a:schemeClr val="tx1"/>
        </a:solidFill>
        <a:latin typeface="Calibri" pitchFamily="34" charset="0"/>
        <a:ea typeface="+mn-ea"/>
        <a:cs typeface="+mn-cs"/>
      </a:defRPr>
    </a:lvl8pPr>
    <a:lvl9pPr marL="3657600" algn="l" defTabSz="914400" rtl="0" eaLnBrk="1" latinLnBrk="0" hangingPunct="1">
      <a:defRPr kern="1200" baseline="-250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421" autoAdjust="0"/>
  </p:normalViewPr>
  <p:slideViewPr>
    <p:cSldViewPr>
      <p:cViewPr varScale="1">
        <p:scale>
          <a:sx n="89" d="100"/>
          <a:sy n="89" d="100"/>
        </p:scale>
        <p:origin x="10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5"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10547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105477"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D568E94F-7C41-424F-9F28-CAAF9B4A9286}" type="slidenum">
              <a:rPr lang="en-US"/>
              <a:pPr>
                <a:defRPr/>
              </a:pPr>
              <a:t>‹#›</a:t>
            </a:fld>
            <a:endParaRPr lang="en-US" dirty="0"/>
          </a:p>
        </p:txBody>
      </p:sp>
    </p:spTree>
    <p:extLst>
      <p:ext uri="{BB962C8B-B14F-4D97-AF65-F5344CB8AC3E}">
        <p14:creationId xmlns:p14="http://schemas.microsoft.com/office/powerpoint/2010/main" val="375404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3" name="Rectangle 3"/>
          <p:cNvSpPr>
            <a:spLocks noGrp="1" noChangeArrowheads="1"/>
          </p:cNvSpPr>
          <p:nvPr>
            <p:ph type="dt" idx="1"/>
          </p:nvPr>
        </p:nvSpPr>
        <p:spPr bwMode="auto">
          <a:xfrm>
            <a:off x="3970339" y="0"/>
            <a:ext cx="3038475" cy="465138"/>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defTabSz="931792">
              <a:lnSpc>
                <a:spcPct val="100000"/>
              </a:lnSpc>
              <a:spcAft>
                <a:spcPct val="0"/>
              </a:spcAft>
              <a:buFontTx/>
              <a:buNone/>
              <a:defRPr sz="1200" baseline="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defTabSz="931792">
              <a:lnSpc>
                <a:spcPct val="100000"/>
              </a:lnSpc>
              <a:spcAft>
                <a:spcPct val="0"/>
              </a:spcAft>
              <a:buFontTx/>
              <a:buNone/>
              <a:defRPr sz="1200" baseline="0"/>
            </a:lvl1pPr>
          </a:lstStyle>
          <a:p>
            <a:pPr>
              <a:defRPr/>
            </a:pPr>
            <a:endParaRPr lang="en-US" dirty="0"/>
          </a:p>
        </p:txBody>
      </p:sp>
      <p:sp>
        <p:nvSpPr>
          <p:cNvPr id="5127"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defTabSz="931792">
              <a:lnSpc>
                <a:spcPct val="100000"/>
              </a:lnSpc>
              <a:spcAft>
                <a:spcPct val="0"/>
              </a:spcAft>
              <a:buFontTx/>
              <a:buNone/>
              <a:defRPr sz="1200" baseline="0"/>
            </a:lvl1pPr>
          </a:lstStyle>
          <a:p>
            <a:pPr>
              <a:defRPr/>
            </a:pPr>
            <a:fld id="{3AD13845-FD60-4AC7-A6AE-866653368213}" type="slidenum">
              <a:rPr lang="en-US"/>
              <a:pPr>
                <a:defRPr/>
              </a:pPr>
              <a:t>‹#›</a:t>
            </a:fld>
            <a:endParaRPr lang="en-US" dirty="0"/>
          </a:p>
        </p:txBody>
      </p:sp>
    </p:spTree>
    <p:extLst>
      <p:ext uri="{BB962C8B-B14F-4D97-AF65-F5344CB8AC3E}">
        <p14:creationId xmlns:p14="http://schemas.microsoft.com/office/powerpoint/2010/main" val="3209584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0A50EA88-A246-471D-8118-F3B0DEA361A0}"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0777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2</a:t>
            </a:fld>
            <a:endParaRPr lang="en-US" dirty="0"/>
          </a:p>
        </p:txBody>
      </p:sp>
    </p:spTree>
    <p:extLst>
      <p:ext uri="{BB962C8B-B14F-4D97-AF65-F5344CB8AC3E}">
        <p14:creationId xmlns:p14="http://schemas.microsoft.com/office/powerpoint/2010/main" val="41690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3</a:t>
            </a:fld>
            <a:endParaRPr lang="en-US" dirty="0"/>
          </a:p>
        </p:txBody>
      </p:sp>
    </p:spTree>
    <p:extLst>
      <p:ext uri="{BB962C8B-B14F-4D97-AF65-F5344CB8AC3E}">
        <p14:creationId xmlns:p14="http://schemas.microsoft.com/office/powerpoint/2010/main" val="341891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4</a:t>
            </a:fld>
            <a:endParaRPr lang="en-US" dirty="0"/>
          </a:p>
        </p:txBody>
      </p:sp>
    </p:spTree>
    <p:extLst>
      <p:ext uri="{BB962C8B-B14F-4D97-AF65-F5344CB8AC3E}">
        <p14:creationId xmlns:p14="http://schemas.microsoft.com/office/powerpoint/2010/main" val="2574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5</a:t>
            </a:fld>
            <a:endParaRPr lang="en-US" dirty="0"/>
          </a:p>
        </p:txBody>
      </p:sp>
    </p:spTree>
    <p:extLst>
      <p:ext uri="{BB962C8B-B14F-4D97-AF65-F5344CB8AC3E}">
        <p14:creationId xmlns:p14="http://schemas.microsoft.com/office/powerpoint/2010/main" val="287657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6</a:t>
            </a:fld>
            <a:endParaRPr lang="en-US" dirty="0"/>
          </a:p>
        </p:txBody>
      </p:sp>
    </p:spTree>
    <p:extLst>
      <p:ext uri="{BB962C8B-B14F-4D97-AF65-F5344CB8AC3E}">
        <p14:creationId xmlns:p14="http://schemas.microsoft.com/office/powerpoint/2010/main" val="413886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7</a:t>
            </a:fld>
            <a:endParaRPr lang="en-US" dirty="0"/>
          </a:p>
        </p:txBody>
      </p:sp>
    </p:spTree>
    <p:extLst>
      <p:ext uri="{BB962C8B-B14F-4D97-AF65-F5344CB8AC3E}">
        <p14:creationId xmlns:p14="http://schemas.microsoft.com/office/powerpoint/2010/main" val="402179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AD13845-FD60-4AC7-A6AE-866653368213}" type="slidenum">
              <a:rPr lang="en-US" smtClean="0"/>
              <a:pPr>
                <a:defRPr/>
              </a:pPr>
              <a:t>9</a:t>
            </a:fld>
            <a:endParaRPr lang="en-US" dirty="0"/>
          </a:p>
        </p:txBody>
      </p:sp>
    </p:spTree>
    <p:extLst>
      <p:ext uri="{BB962C8B-B14F-4D97-AF65-F5344CB8AC3E}">
        <p14:creationId xmlns:p14="http://schemas.microsoft.com/office/powerpoint/2010/main" val="271522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6" name="Picture 8" descr="tan_waves"/>
          <p:cNvPicPr>
            <a:picLocks noChangeAspect="1" noChangeArrowheads="1"/>
          </p:cNvPicPr>
          <p:nvPr userDrawn="1"/>
        </p:nvPicPr>
        <p:blipFill>
          <a:blip r:embed="rId2" cstate="print"/>
          <a:srcRect/>
          <a:stretch>
            <a:fillRect/>
          </a:stretch>
        </p:blipFill>
        <p:spPr bwMode="auto">
          <a:xfrm>
            <a:off x="0" y="0"/>
            <a:ext cx="9144000" cy="2590800"/>
          </a:xfrm>
          <a:prstGeom prst="rect">
            <a:avLst/>
          </a:prstGeom>
          <a:noFill/>
          <a:ln w="9525">
            <a:noFill/>
            <a:miter lim="800000"/>
            <a:headEnd/>
            <a:tailEnd/>
          </a:ln>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p:spPr>
        <p:txBody>
          <a:bodyPr/>
          <a:lstStyle/>
          <a:p>
            <a:pPr>
              <a:defRPr/>
            </a:pPr>
            <a:endParaRPr lang="en-US" dirty="0"/>
          </a:p>
        </p:txBody>
      </p:sp>
      <p:pic>
        <p:nvPicPr>
          <p:cNvPr id="8" name="Picture 15" descr="CWL_logostack"/>
          <p:cNvPicPr>
            <a:picLocks noChangeAspect="1" noChangeArrowheads="1"/>
          </p:cNvPicPr>
          <p:nvPr userDrawn="1"/>
        </p:nvPicPr>
        <p:blipFill>
          <a:blip r:embed="rId3" cstate="print"/>
          <a:srcRect/>
          <a:stretch>
            <a:fillRect/>
          </a:stretch>
        </p:blipFill>
        <p:spPr bwMode="auto">
          <a:xfrm>
            <a:off x="609600" y="2667000"/>
            <a:ext cx="1463675" cy="2590800"/>
          </a:xfrm>
          <a:prstGeom prst="rect">
            <a:avLst/>
          </a:prstGeom>
          <a:noFill/>
          <a:ln w="9525">
            <a:noFill/>
            <a:miter lim="800000"/>
            <a:headEnd/>
            <a:tailEnd/>
          </a:ln>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r>
              <a:rPr lang="en-US"/>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r>
              <a:rPr lang="en-US"/>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Aft>
                <a:spcPct val="0"/>
              </a:spcAft>
              <a:buFontTx/>
              <a:buNone/>
              <a:defRPr sz="1000" baseline="0">
                <a:solidFill>
                  <a:schemeClr val="hlink"/>
                </a:solidFill>
              </a:defRPr>
            </a:lvl1pPr>
          </a:lstStyle>
          <a:p>
            <a:pPr>
              <a:defRPr/>
            </a:pPr>
            <a:endParaRPr 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Aft>
                <a:spcPct val="0"/>
              </a:spcAft>
              <a:buFontTx/>
              <a:buNone/>
              <a:defRPr sz="1000" baseline="0">
                <a:solidFill>
                  <a:schemeClr val="hlink"/>
                </a:solidFill>
              </a:defRPr>
            </a:lvl1pPr>
          </a:lstStyle>
          <a:p>
            <a:pPr>
              <a:defRPr/>
            </a:pPr>
            <a:r>
              <a:rPr lang="en-US" dirty="0" smtClean="0"/>
              <a:t>CDC - 09-01</a:t>
            </a:r>
            <a:endParaRPr 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lnSpc>
                <a:spcPct val="100000"/>
              </a:lnSpc>
              <a:spcAft>
                <a:spcPct val="0"/>
              </a:spcAft>
              <a:buFontTx/>
              <a:buNone/>
              <a:defRPr sz="1000" baseline="0">
                <a:solidFill>
                  <a:schemeClr val="hlink"/>
                </a:solidFill>
              </a:defRPr>
            </a:lvl1pPr>
          </a:lstStyle>
          <a:p>
            <a:pPr>
              <a:defRPr/>
            </a:pPr>
            <a:fld id="{CFAC867B-ECD9-4705-82D4-9CF1EB65B184}"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324600"/>
            <a:ext cx="9144000" cy="533400"/>
          </a:xfrm>
          <a:prstGeom prst="rect">
            <a:avLst/>
          </a:prstGeom>
          <a:solidFill>
            <a:schemeClr val="tx2"/>
          </a:solidFill>
          <a:ln w="9525">
            <a:noFill/>
            <a:miter lim="800000"/>
            <a:headEnd/>
            <a:tailEnd/>
          </a:ln>
          <a:effectLst/>
        </p:spPr>
        <p:txBody>
          <a:bodyPr wrap="none" anchor="ctr"/>
          <a:lstStyle/>
          <a:p>
            <a:pPr>
              <a:defRPr/>
            </a:pPr>
            <a:endParaRPr lang="en-US" dirty="0"/>
          </a:p>
        </p:txBody>
      </p:sp>
      <p:sp>
        <p:nvSpPr>
          <p:cNvPr id="1034" name="Rectangle 10"/>
          <p:cNvSpPr>
            <a:spLocks noChangeArrowheads="1"/>
          </p:cNvSpPr>
          <p:nvPr/>
        </p:nvSpPr>
        <p:spPr bwMode="auto">
          <a:xfrm>
            <a:off x="457200" y="6503988"/>
            <a:ext cx="2133600" cy="201612"/>
          </a:xfrm>
          <a:prstGeom prst="rect">
            <a:avLst/>
          </a:prstGeom>
          <a:noFill/>
          <a:ln w="9525">
            <a:noFill/>
            <a:miter lim="800000"/>
            <a:headEnd/>
            <a:tailEnd/>
          </a:ln>
          <a:effectLst/>
        </p:spPr>
        <p:txBody>
          <a:bodyPr/>
          <a:lstStyle/>
          <a:p>
            <a:pPr>
              <a:lnSpc>
                <a:spcPct val="100000"/>
              </a:lnSpc>
              <a:spcAft>
                <a:spcPct val="0"/>
              </a:spcAft>
              <a:buFontTx/>
              <a:buNone/>
              <a:defRPr/>
            </a:pPr>
            <a:endParaRPr lang="en-US" sz="1000" baseline="0" dirty="0">
              <a:solidFill>
                <a:schemeClr val="hlink"/>
              </a:solidFill>
            </a:endParaRPr>
          </a:p>
        </p:txBody>
      </p:sp>
      <p:sp>
        <p:nvSpPr>
          <p:cNvPr id="1035" name="Rectangle 11"/>
          <p:cNvSpPr>
            <a:spLocks noChangeArrowheads="1"/>
          </p:cNvSpPr>
          <p:nvPr/>
        </p:nvSpPr>
        <p:spPr bwMode="auto">
          <a:xfrm>
            <a:off x="3162300" y="6503988"/>
            <a:ext cx="2819400" cy="201612"/>
          </a:xfrm>
          <a:prstGeom prst="rect">
            <a:avLst/>
          </a:prstGeom>
          <a:noFill/>
          <a:ln w="9525">
            <a:noFill/>
            <a:miter lim="800000"/>
            <a:headEnd/>
            <a:tailEnd/>
          </a:ln>
          <a:effectLst/>
        </p:spPr>
        <p:txBody>
          <a:bodyPr/>
          <a:lstStyle/>
          <a:p>
            <a:pPr algn="ctr">
              <a:lnSpc>
                <a:spcPct val="100000"/>
              </a:lnSpc>
              <a:spcAft>
                <a:spcPct val="0"/>
              </a:spcAft>
              <a:buFontTx/>
              <a:buNone/>
              <a:defRPr/>
            </a:pPr>
            <a:r>
              <a:rPr lang="en-US" sz="1000" baseline="0" dirty="0" smtClean="0">
                <a:solidFill>
                  <a:schemeClr val="hlink"/>
                </a:solidFill>
              </a:rPr>
              <a:t>Planning Commission 08-03-2016				</a:t>
            </a:r>
            <a:endParaRPr lang="en-US" sz="1000" baseline="0" dirty="0">
              <a:solidFill>
                <a:schemeClr val="hlink"/>
              </a:solidFill>
            </a:endParaRPr>
          </a:p>
        </p:txBody>
      </p:sp>
      <p:sp>
        <p:nvSpPr>
          <p:cNvPr id="1036" name="Rectangle 12"/>
          <p:cNvSpPr>
            <a:spLocks noChangeArrowheads="1"/>
          </p:cNvSpPr>
          <p:nvPr/>
        </p:nvSpPr>
        <p:spPr bwMode="auto">
          <a:xfrm>
            <a:off x="6553200" y="6503988"/>
            <a:ext cx="2133600" cy="201612"/>
          </a:xfrm>
          <a:prstGeom prst="rect">
            <a:avLst/>
          </a:prstGeom>
          <a:noFill/>
          <a:ln w="9525">
            <a:noFill/>
            <a:miter lim="800000"/>
            <a:headEnd/>
            <a:tailEnd/>
          </a:ln>
          <a:effectLst/>
        </p:spPr>
        <p:txBody>
          <a:bodyPr/>
          <a:lstStyle/>
          <a:p>
            <a:pPr algn="r">
              <a:lnSpc>
                <a:spcPct val="100000"/>
              </a:lnSpc>
              <a:spcAft>
                <a:spcPct val="0"/>
              </a:spcAft>
              <a:buFontTx/>
              <a:buNone/>
              <a:defRPr/>
            </a:pPr>
            <a:fld id="{A3101E57-4465-4D36-959E-2C02F9FDBE67}" type="slidenum">
              <a:rPr lang="en-US" sz="1000" baseline="0">
                <a:solidFill>
                  <a:schemeClr val="hlink"/>
                </a:solidFill>
              </a:rPr>
              <a:pPr algn="r">
                <a:lnSpc>
                  <a:spcPct val="100000"/>
                </a:lnSpc>
                <a:spcAft>
                  <a:spcPct val="0"/>
                </a:spcAft>
                <a:buFontTx/>
                <a:buNone/>
                <a:defRPr/>
              </a:pPr>
              <a:t>‹#›</a:t>
            </a:fld>
            <a:endParaRPr lang="en-US" sz="1000" baseline="0" dirty="0">
              <a:solidFill>
                <a:schemeClr val="hlink"/>
              </a:solidFill>
            </a:endParaRPr>
          </a:p>
        </p:txBody>
      </p:sp>
      <p:sp>
        <p:nvSpPr>
          <p:cNvPr id="1031" name="Rectangle 7"/>
          <p:cNvSpPr>
            <a:spLocks noChangeArrowheads="1"/>
          </p:cNvSpPr>
          <p:nvPr userDrawn="1"/>
        </p:nvSpPr>
        <p:spPr bwMode="auto">
          <a:xfrm>
            <a:off x="0" y="1143000"/>
            <a:ext cx="9140825" cy="228600"/>
          </a:xfrm>
          <a:prstGeom prst="rect">
            <a:avLst/>
          </a:prstGeom>
          <a:solidFill>
            <a:schemeClr val="accent1"/>
          </a:solidFill>
          <a:ln w="9525">
            <a:noFill/>
            <a:miter lim="800000"/>
            <a:headEnd/>
            <a:tailEnd/>
          </a:ln>
          <a:effectLst/>
        </p:spPr>
        <p:txBody>
          <a:bodyPr wrap="none" anchor="ctr"/>
          <a:lstStyle/>
          <a:p>
            <a:pPr>
              <a:defRPr/>
            </a:pPr>
            <a:endParaRPr lang="en-US" dirty="0"/>
          </a:p>
        </p:txBody>
      </p:sp>
      <p:pic>
        <p:nvPicPr>
          <p:cNvPr id="2" name="Picture 8" descr="tan_waves"/>
          <p:cNvPicPr>
            <a:picLocks noChangeAspect="1" noChangeArrowheads="1"/>
          </p:cNvPicPr>
          <p:nvPr userDrawn="1"/>
        </p:nvPicPr>
        <p:blipFill>
          <a:blip r:embed="rId14" cstate="print"/>
          <a:srcRect/>
          <a:stretch>
            <a:fillRect/>
          </a:stretch>
        </p:blipFill>
        <p:spPr bwMode="auto">
          <a:xfrm>
            <a:off x="0" y="0"/>
            <a:ext cx="9144000" cy="1219200"/>
          </a:xfrm>
          <a:prstGeom prst="rect">
            <a:avLst/>
          </a:prstGeom>
          <a:noFill/>
          <a:ln w="9525">
            <a:noFill/>
            <a:miter lim="800000"/>
            <a:headEnd/>
            <a:tailEnd/>
          </a:ln>
        </p:spPr>
      </p:pic>
      <p:sp>
        <p:nvSpPr>
          <p:cNvPr id="103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 name="Picture 15" descr="CWL_icon"/>
          <p:cNvPicPr>
            <a:picLocks noChangeAspect="1" noChangeArrowheads="1"/>
          </p:cNvPicPr>
          <p:nvPr userDrawn="1"/>
        </p:nvPicPr>
        <p:blipFill>
          <a:blip r:embed="rId15" cstate="print"/>
          <a:srcRect/>
          <a:stretch>
            <a:fillRect/>
          </a:stretch>
        </p:blipFill>
        <p:spPr bwMode="auto">
          <a:xfrm>
            <a:off x="8229600" y="258763"/>
            <a:ext cx="655638" cy="6556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6"/>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95600" y="3482975"/>
            <a:ext cx="5791200" cy="784225"/>
          </a:xfrm>
        </p:spPr>
        <p:txBody>
          <a:bodyPr/>
          <a:lstStyle/>
          <a:p>
            <a:pPr eaLnBrk="1" hangingPunct="1"/>
            <a:r>
              <a:rPr lang="en-US" dirty="0" smtClean="0"/>
              <a:t>City Council</a:t>
            </a:r>
          </a:p>
        </p:txBody>
      </p:sp>
      <p:sp>
        <p:nvSpPr>
          <p:cNvPr id="3075" name="Rectangle 3"/>
          <p:cNvSpPr>
            <a:spLocks noGrp="1" noChangeArrowheads="1"/>
          </p:cNvSpPr>
          <p:nvPr>
            <p:ph type="subTitle" idx="1"/>
          </p:nvPr>
        </p:nvSpPr>
        <p:spPr>
          <a:xfrm>
            <a:off x="2895600" y="4724400"/>
            <a:ext cx="5867400" cy="1371600"/>
          </a:xfrm>
        </p:spPr>
        <p:txBody>
          <a:bodyPr/>
          <a:lstStyle/>
          <a:p>
            <a:pPr eaLnBrk="1" hangingPunct="1">
              <a:lnSpc>
                <a:spcPct val="100000"/>
              </a:lnSpc>
              <a:spcAft>
                <a:spcPts val="0"/>
              </a:spcAft>
            </a:pPr>
            <a:r>
              <a:rPr lang="en-US" sz="2000" dirty="0" smtClean="0"/>
              <a:t>PLN-18-01</a:t>
            </a:r>
          </a:p>
          <a:p>
            <a:pPr eaLnBrk="1" hangingPunct="1">
              <a:lnSpc>
                <a:spcPct val="100000"/>
              </a:lnSpc>
              <a:spcAft>
                <a:spcPts val="0"/>
              </a:spcAft>
            </a:pPr>
            <a:r>
              <a:rPr lang="en-US" sz="2000" dirty="0" smtClean="0"/>
              <a:t>Parks, Recreation, and Open Space Plan update</a:t>
            </a:r>
          </a:p>
          <a:p>
            <a:pPr eaLnBrk="1" hangingPunct="1"/>
            <a:r>
              <a:rPr lang="en-US" dirty="0" smtClean="0"/>
              <a:t>June 18, 2018</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Parks, Recreation, and Open Space Plan Goals</a:t>
            </a:r>
            <a:endParaRPr lang="en-US" dirty="0"/>
          </a:p>
        </p:txBody>
      </p:sp>
      <p:sp>
        <p:nvSpPr>
          <p:cNvPr id="3" name="Content Placeholder 2"/>
          <p:cNvSpPr>
            <a:spLocks noGrp="1"/>
          </p:cNvSpPr>
          <p:nvPr>
            <p:ph idx="1"/>
          </p:nvPr>
        </p:nvSpPr>
        <p:spPr>
          <a:xfrm>
            <a:off x="457200" y="1417638"/>
            <a:ext cx="8305800" cy="4572000"/>
          </a:xfrm>
        </p:spPr>
        <p:txBody>
          <a:bodyPr/>
          <a:lstStyle/>
          <a:p>
            <a:pPr>
              <a:lnSpc>
                <a:spcPct val="150000"/>
              </a:lnSpc>
              <a:spcAft>
                <a:spcPts val="600"/>
              </a:spcAft>
            </a:pPr>
            <a:r>
              <a:rPr lang="en-US" dirty="0" smtClean="0"/>
              <a:t>Goal 1: Re-envision West Linn’s water experience</a:t>
            </a:r>
          </a:p>
          <a:p>
            <a:pPr>
              <a:lnSpc>
                <a:spcPct val="150000"/>
              </a:lnSpc>
              <a:spcAft>
                <a:spcPts val="600"/>
              </a:spcAft>
            </a:pPr>
            <a:r>
              <a:rPr lang="en-US" dirty="0" smtClean="0"/>
              <a:t>Goal 2: Create social hubs that provide year-round gathering places for all West Linn Residents</a:t>
            </a:r>
          </a:p>
          <a:p>
            <a:pPr>
              <a:lnSpc>
                <a:spcPct val="150000"/>
              </a:lnSpc>
              <a:spcAft>
                <a:spcPts val="600"/>
              </a:spcAft>
            </a:pPr>
            <a:r>
              <a:rPr lang="en-US" dirty="0" smtClean="0"/>
              <a:t>Goal 3: Create parks and open spaces that show off West Linn’s unique qualities</a:t>
            </a:r>
          </a:p>
          <a:p>
            <a:pPr>
              <a:lnSpc>
                <a:spcPct val="150000"/>
              </a:lnSpc>
              <a:spcAft>
                <a:spcPts val="600"/>
              </a:spcAft>
            </a:pPr>
            <a:r>
              <a:rPr lang="en-US" dirty="0" smtClean="0"/>
              <a:t>Goal 4: Provide new and extraordinary experiences in West Linn’s Parks</a:t>
            </a:r>
          </a:p>
          <a:p>
            <a:pPr>
              <a:lnSpc>
                <a:spcPct val="150000"/>
              </a:lnSpc>
              <a:spcAft>
                <a:spcPts val="600"/>
              </a:spcAft>
            </a:pPr>
            <a:r>
              <a:rPr lang="en-US" dirty="0" smtClean="0"/>
              <a:t>Goal 5: Re-imagine West Linn’s future indoor recreation opportunities</a:t>
            </a:r>
          </a:p>
          <a:p>
            <a:pPr>
              <a:lnSpc>
                <a:spcPct val="150000"/>
              </a:lnSpc>
              <a:spcAft>
                <a:spcPts val="600"/>
              </a:spcAft>
            </a:pPr>
            <a:r>
              <a:rPr lang="en-US" dirty="0" smtClean="0"/>
              <a:t>Goal 6: Activate parks with recreation programs and events that encourage social interaction and a sense of community</a:t>
            </a:r>
          </a:p>
          <a:p>
            <a:pPr>
              <a:lnSpc>
                <a:spcPct val="150000"/>
              </a:lnSpc>
              <a:spcAft>
                <a:spcPts val="600"/>
              </a:spcAft>
            </a:pPr>
            <a:r>
              <a:rPr lang="en-US" dirty="0" smtClean="0"/>
              <a:t>Goal 7: Create a more connected and accessible environment for pedestrians, bicyclists and other recreation uses </a:t>
            </a:r>
          </a:p>
          <a:p>
            <a:pPr>
              <a:lnSpc>
                <a:spcPct val="100000"/>
              </a:lnSpc>
              <a:spcAft>
                <a:spcPts val="600"/>
              </a:spcAft>
            </a:pPr>
            <a:endParaRPr lang="en-US" sz="1600" dirty="0" smtClean="0"/>
          </a:p>
        </p:txBody>
      </p:sp>
      <p:pic>
        <p:nvPicPr>
          <p:cNvPr id="4" name="Picture 3"/>
          <p:cNvPicPr>
            <a:picLocks noChangeAspect="1"/>
          </p:cNvPicPr>
          <p:nvPr/>
        </p:nvPicPr>
        <p:blipFill>
          <a:blip r:embed="rId3"/>
          <a:stretch>
            <a:fillRect/>
          </a:stretch>
        </p:blipFill>
        <p:spPr>
          <a:xfrm>
            <a:off x="3572169" y="6553174"/>
            <a:ext cx="1999661" cy="304826"/>
          </a:xfrm>
          <a:prstGeom prst="rect">
            <a:avLst/>
          </a:prstGeom>
        </p:spPr>
      </p:pic>
    </p:spTree>
    <p:extLst>
      <p:ext uri="{BB962C8B-B14F-4D97-AF65-F5344CB8AC3E}">
        <p14:creationId xmlns:p14="http://schemas.microsoft.com/office/powerpoint/2010/main" val="11374582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 Plan Amendments</a:t>
            </a:r>
            <a:endParaRPr lang="en-US" dirty="0"/>
          </a:p>
        </p:txBody>
      </p:sp>
      <p:sp>
        <p:nvSpPr>
          <p:cNvPr id="3" name="Content Placeholder 2"/>
          <p:cNvSpPr>
            <a:spLocks noGrp="1"/>
          </p:cNvSpPr>
          <p:nvPr>
            <p:ph idx="1"/>
          </p:nvPr>
        </p:nvSpPr>
        <p:spPr>
          <a:xfrm>
            <a:off x="10758" y="1295400"/>
            <a:ext cx="5562600" cy="4724400"/>
          </a:xfrm>
        </p:spPr>
        <p:txBody>
          <a:bodyPr/>
          <a:lstStyle/>
          <a:p>
            <a:pPr>
              <a:lnSpc>
                <a:spcPct val="100000"/>
              </a:lnSpc>
              <a:spcAft>
                <a:spcPts val="600"/>
              </a:spcAft>
            </a:pPr>
            <a:r>
              <a:rPr lang="en-US" sz="2000" dirty="0" smtClean="0"/>
              <a:t>Goal 2: Land Use Planning</a:t>
            </a:r>
            <a:endParaRPr lang="en-US" sz="1800" dirty="0" smtClean="0"/>
          </a:p>
          <a:p>
            <a:pPr lvl="1"/>
            <a:r>
              <a:rPr lang="en-US" dirty="0"/>
              <a:t>Comprehensive Plan Exhibit: Figure 2-1 does not show the most up to date park land parcels and needs to be replaced with an updated version.</a:t>
            </a:r>
            <a:endParaRPr lang="en-US" sz="1200" dirty="0"/>
          </a:p>
          <a:p>
            <a:pPr>
              <a:lnSpc>
                <a:spcPct val="100000"/>
              </a:lnSpc>
              <a:spcAft>
                <a:spcPts val="600"/>
              </a:spcAft>
            </a:pPr>
            <a:r>
              <a:rPr lang="en-US" sz="2000" dirty="0" smtClean="0"/>
              <a:t>Goal 5: Intergovernmental coordination</a:t>
            </a:r>
            <a:endParaRPr lang="en-US" sz="1800" dirty="0" smtClean="0"/>
          </a:p>
          <a:p>
            <a:pPr lvl="1"/>
            <a:r>
              <a:rPr lang="en-US" dirty="0"/>
              <a:t>Comprehensive Plan Exhibit; Figure 5-3 does not show the most up to date park land parcels and needs to be replaced with an updated version.</a:t>
            </a:r>
            <a:endParaRPr lang="en-US" sz="1200" dirty="0"/>
          </a:p>
          <a:p>
            <a:pPr>
              <a:lnSpc>
                <a:spcPct val="100000"/>
              </a:lnSpc>
              <a:spcAft>
                <a:spcPts val="600"/>
              </a:spcAft>
            </a:pPr>
            <a:r>
              <a:rPr lang="en-US" sz="2000" dirty="0" smtClean="0"/>
              <a:t>Goal 8: Parks and Recreation</a:t>
            </a:r>
          </a:p>
          <a:p>
            <a:pPr lvl="1">
              <a:lnSpc>
                <a:spcPct val="100000"/>
              </a:lnSpc>
              <a:spcAft>
                <a:spcPts val="600"/>
              </a:spcAft>
            </a:pPr>
            <a:r>
              <a:rPr lang="en-US" sz="1800" dirty="0" smtClean="0"/>
              <a:t>Update Background and Findings</a:t>
            </a:r>
            <a:endParaRPr lang="en-US" sz="1800" dirty="0"/>
          </a:p>
          <a:p>
            <a:pPr lvl="1">
              <a:lnSpc>
                <a:spcPct val="100000"/>
              </a:lnSpc>
              <a:spcAft>
                <a:spcPts val="600"/>
              </a:spcAft>
            </a:pPr>
            <a:r>
              <a:rPr lang="en-US" sz="1800" dirty="0" smtClean="0"/>
              <a:t>Update Policies</a:t>
            </a:r>
          </a:p>
          <a:p>
            <a:pPr lvl="1">
              <a:lnSpc>
                <a:spcPct val="100000"/>
              </a:lnSpc>
              <a:spcAft>
                <a:spcPts val="600"/>
              </a:spcAft>
            </a:pPr>
            <a:r>
              <a:rPr lang="en-US" sz="1800" dirty="0" smtClean="0"/>
              <a:t>Update Recommended Action Measures</a:t>
            </a:r>
          </a:p>
          <a:p>
            <a:pPr lvl="1"/>
            <a:r>
              <a:rPr lang="en-US" dirty="0"/>
              <a:t>Comprehensive Plan Exhibit: Figure 8-1 does not show the most up to date park land parcels and needs to be replaced with an updated version.</a:t>
            </a:r>
            <a:endParaRPr lang="en-US" sz="1200" dirty="0"/>
          </a:p>
        </p:txBody>
      </p:sp>
      <p:pic>
        <p:nvPicPr>
          <p:cNvPr id="6" name="Picture 5"/>
          <p:cNvPicPr>
            <a:picLocks noChangeAspect="1"/>
          </p:cNvPicPr>
          <p:nvPr/>
        </p:nvPicPr>
        <p:blipFill>
          <a:blip r:embed="rId3"/>
          <a:stretch>
            <a:fillRect/>
          </a:stretch>
        </p:blipFill>
        <p:spPr>
          <a:xfrm>
            <a:off x="3572169" y="6553174"/>
            <a:ext cx="1999661" cy="304826"/>
          </a:xfrm>
          <a:prstGeom prst="rect">
            <a:avLst/>
          </a:prstGeom>
        </p:spPr>
      </p:pic>
      <p:pic>
        <p:nvPicPr>
          <p:cNvPr id="4" name="Picture 3"/>
          <p:cNvPicPr>
            <a:picLocks noChangeAspect="1"/>
          </p:cNvPicPr>
          <p:nvPr/>
        </p:nvPicPr>
        <p:blipFill>
          <a:blip r:embed="rId4"/>
          <a:stretch>
            <a:fillRect/>
          </a:stretch>
        </p:blipFill>
        <p:spPr>
          <a:xfrm>
            <a:off x="6248400" y="1432326"/>
            <a:ext cx="2838450" cy="1562100"/>
          </a:xfrm>
          <a:prstGeom prst="rect">
            <a:avLst/>
          </a:prstGeom>
        </p:spPr>
      </p:pic>
      <p:pic>
        <p:nvPicPr>
          <p:cNvPr id="5" name="Picture 4"/>
          <p:cNvPicPr>
            <a:picLocks noChangeAspect="1"/>
          </p:cNvPicPr>
          <p:nvPr/>
        </p:nvPicPr>
        <p:blipFill>
          <a:blip r:embed="rId5"/>
          <a:stretch>
            <a:fillRect/>
          </a:stretch>
        </p:blipFill>
        <p:spPr>
          <a:xfrm>
            <a:off x="5566451" y="3022906"/>
            <a:ext cx="2914650" cy="1581150"/>
          </a:xfrm>
          <a:prstGeom prst="rect">
            <a:avLst/>
          </a:prstGeom>
        </p:spPr>
      </p:pic>
      <p:pic>
        <p:nvPicPr>
          <p:cNvPr id="7" name="Picture 6"/>
          <p:cNvPicPr>
            <a:picLocks noChangeAspect="1"/>
          </p:cNvPicPr>
          <p:nvPr/>
        </p:nvPicPr>
        <p:blipFill>
          <a:blip r:embed="rId6"/>
          <a:stretch>
            <a:fillRect/>
          </a:stretch>
        </p:blipFill>
        <p:spPr>
          <a:xfrm>
            <a:off x="6238875" y="4604952"/>
            <a:ext cx="2847975" cy="1581150"/>
          </a:xfrm>
          <a:prstGeom prst="rect">
            <a:avLst/>
          </a:prstGeom>
        </p:spPr>
      </p:pic>
    </p:spTree>
    <p:extLst>
      <p:ext uri="{BB962C8B-B14F-4D97-AF65-F5344CB8AC3E}">
        <p14:creationId xmlns:p14="http://schemas.microsoft.com/office/powerpoint/2010/main" val="22149035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72169" y="6553174"/>
            <a:ext cx="1999661" cy="304826"/>
          </a:xfrm>
          <a:prstGeom prst="rect">
            <a:avLst/>
          </a:prstGeom>
        </p:spPr>
      </p:pic>
      <p:pic>
        <p:nvPicPr>
          <p:cNvPr id="7" name="Picture 6"/>
          <p:cNvPicPr>
            <a:picLocks noChangeAspect="1"/>
          </p:cNvPicPr>
          <p:nvPr/>
        </p:nvPicPr>
        <p:blipFill>
          <a:blip r:embed="rId4"/>
          <a:stretch>
            <a:fillRect/>
          </a:stretch>
        </p:blipFill>
        <p:spPr>
          <a:xfrm>
            <a:off x="76200" y="574611"/>
            <a:ext cx="4397146" cy="5973184"/>
          </a:xfrm>
          <a:prstGeom prst="rect">
            <a:avLst/>
          </a:prstGeom>
        </p:spPr>
      </p:pic>
      <p:pic>
        <p:nvPicPr>
          <p:cNvPr id="8" name="Picture 7"/>
          <p:cNvPicPr>
            <a:picLocks noChangeAspect="1"/>
          </p:cNvPicPr>
          <p:nvPr/>
        </p:nvPicPr>
        <p:blipFill>
          <a:blip r:embed="rId5"/>
          <a:stretch>
            <a:fillRect/>
          </a:stretch>
        </p:blipFill>
        <p:spPr>
          <a:xfrm>
            <a:off x="4581638" y="574611"/>
            <a:ext cx="4495126" cy="5973184"/>
          </a:xfrm>
          <a:prstGeom prst="rect">
            <a:avLst/>
          </a:prstGeom>
        </p:spPr>
      </p:pic>
      <p:sp>
        <p:nvSpPr>
          <p:cNvPr id="9" name="TextBox 8"/>
          <p:cNvSpPr txBox="1"/>
          <p:nvPr/>
        </p:nvSpPr>
        <p:spPr>
          <a:xfrm>
            <a:off x="533400" y="228600"/>
            <a:ext cx="1981200" cy="412934"/>
          </a:xfrm>
          <a:prstGeom prst="rect">
            <a:avLst/>
          </a:prstGeom>
          <a:noFill/>
        </p:spPr>
        <p:txBody>
          <a:bodyPr wrap="square" rtlCol="0">
            <a:spAutoFit/>
          </a:bodyPr>
          <a:lstStyle/>
          <a:p>
            <a:pPr>
              <a:buNone/>
            </a:pPr>
            <a:r>
              <a:rPr lang="en-US" b="1" baseline="0" dirty="0" smtClean="0"/>
              <a:t>FIGURE 2-1 NEW</a:t>
            </a:r>
            <a:r>
              <a:rPr lang="en-US" b="1" dirty="0" smtClean="0"/>
              <a:t> </a:t>
            </a:r>
            <a:endParaRPr lang="en-US" b="1" baseline="0" dirty="0" smtClean="0"/>
          </a:p>
        </p:txBody>
      </p:sp>
      <p:sp>
        <p:nvSpPr>
          <p:cNvPr id="11" name="TextBox 10"/>
          <p:cNvSpPr txBox="1"/>
          <p:nvPr/>
        </p:nvSpPr>
        <p:spPr>
          <a:xfrm>
            <a:off x="4858716" y="139927"/>
            <a:ext cx="1970485" cy="424860"/>
          </a:xfrm>
          <a:prstGeom prst="rect">
            <a:avLst/>
          </a:prstGeom>
          <a:noFill/>
        </p:spPr>
        <p:txBody>
          <a:bodyPr wrap="square" rtlCol="0">
            <a:spAutoFit/>
          </a:bodyPr>
          <a:lstStyle/>
          <a:p>
            <a:pPr>
              <a:buNone/>
            </a:pPr>
            <a:r>
              <a:rPr lang="en-US" sz="2800" b="1" dirty="0" smtClean="0"/>
              <a:t>FIGURE 2-1 OLD</a:t>
            </a:r>
            <a:endParaRPr lang="en-US" sz="2800" b="1" dirty="0"/>
          </a:p>
        </p:txBody>
      </p:sp>
    </p:spTree>
    <p:extLst>
      <p:ext uri="{BB962C8B-B14F-4D97-AF65-F5344CB8AC3E}">
        <p14:creationId xmlns:p14="http://schemas.microsoft.com/office/powerpoint/2010/main" val="242848013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72169" y="6553174"/>
            <a:ext cx="1999661" cy="304826"/>
          </a:xfrm>
          <a:prstGeom prst="rect">
            <a:avLst/>
          </a:prstGeom>
        </p:spPr>
      </p:pic>
      <p:sp>
        <p:nvSpPr>
          <p:cNvPr id="9" name="TextBox 8"/>
          <p:cNvSpPr txBox="1"/>
          <p:nvPr/>
        </p:nvSpPr>
        <p:spPr>
          <a:xfrm>
            <a:off x="533400" y="228600"/>
            <a:ext cx="1981200" cy="412934"/>
          </a:xfrm>
          <a:prstGeom prst="rect">
            <a:avLst/>
          </a:prstGeom>
          <a:noFill/>
        </p:spPr>
        <p:txBody>
          <a:bodyPr wrap="square" rtlCol="0">
            <a:spAutoFit/>
          </a:bodyPr>
          <a:lstStyle/>
          <a:p>
            <a:pPr>
              <a:buNone/>
            </a:pPr>
            <a:r>
              <a:rPr lang="en-US" b="1" baseline="0" dirty="0" smtClean="0"/>
              <a:t>FIGURE 5-3 NEW</a:t>
            </a:r>
            <a:r>
              <a:rPr lang="en-US" b="1" dirty="0" smtClean="0"/>
              <a:t> </a:t>
            </a:r>
            <a:endParaRPr lang="en-US" b="1" baseline="0" dirty="0" smtClean="0"/>
          </a:p>
        </p:txBody>
      </p:sp>
      <p:sp>
        <p:nvSpPr>
          <p:cNvPr id="11" name="TextBox 10"/>
          <p:cNvSpPr txBox="1"/>
          <p:nvPr/>
        </p:nvSpPr>
        <p:spPr>
          <a:xfrm>
            <a:off x="4858716" y="139927"/>
            <a:ext cx="1970485" cy="424860"/>
          </a:xfrm>
          <a:prstGeom prst="rect">
            <a:avLst/>
          </a:prstGeom>
          <a:noFill/>
        </p:spPr>
        <p:txBody>
          <a:bodyPr wrap="square" rtlCol="0">
            <a:spAutoFit/>
          </a:bodyPr>
          <a:lstStyle/>
          <a:p>
            <a:pPr>
              <a:buNone/>
            </a:pPr>
            <a:r>
              <a:rPr lang="en-US" sz="2800" b="1" dirty="0" smtClean="0"/>
              <a:t>FIGURE 5-3 OLD</a:t>
            </a:r>
            <a:endParaRPr lang="en-US" sz="2800" b="1" dirty="0"/>
          </a:p>
        </p:txBody>
      </p:sp>
      <p:pic>
        <p:nvPicPr>
          <p:cNvPr id="2" name="Picture 1"/>
          <p:cNvPicPr>
            <a:picLocks noChangeAspect="1"/>
          </p:cNvPicPr>
          <p:nvPr/>
        </p:nvPicPr>
        <p:blipFill>
          <a:blip r:embed="rId4"/>
          <a:stretch>
            <a:fillRect/>
          </a:stretch>
        </p:blipFill>
        <p:spPr>
          <a:xfrm>
            <a:off x="152689" y="667532"/>
            <a:ext cx="4389726" cy="5845267"/>
          </a:xfrm>
          <a:prstGeom prst="rect">
            <a:avLst/>
          </a:prstGeom>
        </p:spPr>
      </p:pic>
      <p:pic>
        <p:nvPicPr>
          <p:cNvPr id="3" name="Picture 2"/>
          <p:cNvPicPr>
            <a:picLocks noChangeAspect="1"/>
          </p:cNvPicPr>
          <p:nvPr/>
        </p:nvPicPr>
        <p:blipFill>
          <a:blip r:embed="rId5"/>
          <a:stretch>
            <a:fillRect/>
          </a:stretch>
        </p:blipFill>
        <p:spPr>
          <a:xfrm>
            <a:off x="4665691" y="655878"/>
            <a:ext cx="4327020" cy="5856921"/>
          </a:xfrm>
          <a:prstGeom prst="rect">
            <a:avLst/>
          </a:prstGeom>
        </p:spPr>
      </p:pic>
    </p:spTree>
    <p:extLst>
      <p:ext uri="{BB962C8B-B14F-4D97-AF65-F5344CB8AC3E}">
        <p14:creationId xmlns:p14="http://schemas.microsoft.com/office/powerpoint/2010/main" val="10267756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572169" y="6553174"/>
            <a:ext cx="1999661" cy="304826"/>
          </a:xfrm>
          <a:prstGeom prst="rect">
            <a:avLst/>
          </a:prstGeom>
        </p:spPr>
      </p:pic>
      <p:sp>
        <p:nvSpPr>
          <p:cNvPr id="9" name="TextBox 8"/>
          <p:cNvSpPr txBox="1"/>
          <p:nvPr/>
        </p:nvSpPr>
        <p:spPr>
          <a:xfrm>
            <a:off x="533400" y="228600"/>
            <a:ext cx="1981200" cy="438582"/>
          </a:xfrm>
          <a:prstGeom prst="rect">
            <a:avLst/>
          </a:prstGeom>
          <a:noFill/>
        </p:spPr>
        <p:txBody>
          <a:bodyPr wrap="square" rtlCol="0">
            <a:spAutoFit/>
          </a:bodyPr>
          <a:lstStyle/>
          <a:p>
            <a:pPr>
              <a:buNone/>
            </a:pPr>
            <a:r>
              <a:rPr lang="en-US" b="1" baseline="0" dirty="0" smtClean="0"/>
              <a:t>FIGURE 8-1 NEW</a:t>
            </a:r>
            <a:r>
              <a:rPr lang="en-US" b="1" dirty="0" smtClean="0"/>
              <a:t> </a:t>
            </a:r>
            <a:endParaRPr lang="en-US" b="1" baseline="0" dirty="0" smtClean="0"/>
          </a:p>
        </p:txBody>
      </p:sp>
      <p:sp>
        <p:nvSpPr>
          <p:cNvPr id="11" name="TextBox 10"/>
          <p:cNvSpPr txBox="1"/>
          <p:nvPr/>
        </p:nvSpPr>
        <p:spPr>
          <a:xfrm>
            <a:off x="4858716" y="139927"/>
            <a:ext cx="1970485" cy="451406"/>
          </a:xfrm>
          <a:prstGeom prst="rect">
            <a:avLst/>
          </a:prstGeom>
          <a:noFill/>
        </p:spPr>
        <p:txBody>
          <a:bodyPr wrap="square" rtlCol="0">
            <a:spAutoFit/>
          </a:bodyPr>
          <a:lstStyle/>
          <a:p>
            <a:pPr>
              <a:buNone/>
            </a:pPr>
            <a:r>
              <a:rPr lang="en-US" sz="2800" b="1" dirty="0" smtClean="0"/>
              <a:t>FIGURE 8-1 OLD</a:t>
            </a:r>
            <a:endParaRPr lang="en-US" sz="2800" b="1" dirty="0"/>
          </a:p>
        </p:txBody>
      </p:sp>
      <p:pic>
        <p:nvPicPr>
          <p:cNvPr id="2" name="Picture 1"/>
          <p:cNvPicPr>
            <a:picLocks noChangeAspect="1"/>
          </p:cNvPicPr>
          <p:nvPr/>
        </p:nvPicPr>
        <p:blipFill>
          <a:blip r:embed="rId4"/>
          <a:stretch>
            <a:fillRect/>
          </a:stretch>
        </p:blipFill>
        <p:spPr>
          <a:xfrm>
            <a:off x="4628025" y="591333"/>
            <a:ext cx="4442156" cy="5961841"/>
          </a:xfrm>
          <a:prstGeom prst="rect">
            <a:avLst/>
          </a:prstGeom>
        </p:spPr>
      </p:pic>
      <p:pic>
        <p:nvPicPr>
          <p:cNvPr id="3" name="Picture 2"/>
          <p:cNvPicPr>
            <a:picLocks noChangeAspect="1"/>
          </p:cNvPicPr>
          <p:nvPr/>
        </p:nvPicPr>
        <p:blipFill>
          <a:blip r:embed="rId5"/>
          <a:stretch>
            <a:fillRect/>
          </a:stretch>
        </p:blipFill>
        <p:spPr>
          <a:xfrm>
            <a:off x="58917" y="577886"/>
            <a:ext cx="4513082" cy="5975288"/>
          </a:xfrm>
          <a:prstGeom prst="rect">
            <a:avLst/>
          </a:prstGeom>
        </p:spPr>
      </p:pic>
    </p:spTree>
    <p:extLst>
      <p:ext uri="{BB962C8B-B14F-4D97-AF65-F5344CB8AC3E}">
        <p14:creationId xmlns:p14="http://schemas.microsoft.com/office/powerpoint/2010/main" val="35923656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Development Code Amendments</a:t>
            </a:r>
            <a:endParaRPr lang="en-US" dirty="0"/>
          </a:p>
        </p:txBody>
      </p:sp>
      <p:sp>
        <p:nvSpPr>
          <p:cNvPr id="3" name="Content Placeholder 2"/>
          <p:cNvSpPr>
            <a:spLocks noGrp="1"/>
          </p:cNvSpPr>
          <p:nvPr>
            <p:ph idx="1"/>
          </p:nvPr>
        </p:nvSpPr>
        <p:spPr>
          <a:xfrm>
            <a:off x="0" y="1417638"/>
            <a:ext cx="9144000" cy="2392362"/>
          </a:xfrm>
        </p:spPr>
        <p:txBody>
          <a:bodyPr/>
          <a:lstStyle/>
          <a:p>
            <a:pPr>
              <a:lnSpc>
                <a:spcPct val="100000"/>
              </a:lnSpc>
              <a:spcAft>
                <a:spcPts val="600"/>
              </a:spcAft>
            </a:pPr>
            <a:r>
              <a:rPr lang="en-US" sz="2000" dirty="0" smtClean="0"/>
              <a:t>Chapter 2 – Definitions</a:t>
            </a:r>
            <a:endParaRPr lang="en-US" sz="1800" dirty="0" smtClean="0"/>
          </a:p>
          <a:p>
            <a:pPr lvl="1">
              <a:lnSpc>
                <a:spcPct val="100000"/>
              </a:lnSpc>
              <a:spcAft>
                <a:spcPts val="600"/>
              </a:spcAft>
            </a:pPr>
            <a:r>
              <a:rPr lang="en-US" sz="1800" dirty="0" smtClean="0"/>
              <a:t>02.030 Specific Words and Terms</a:t>
            </a:r>
          </a:p>
          <a:p>
            <a:pPr lvl="2">
              <a:lnSpc>
                <a:spcPct val="100000"/>
              </a:lnSpc>
              <a:spcAft>
                <a:spcPts val="600"/>
              </a:spcAft>
            </a:pPr>
            <a:r>
              <a:rPr lang="en-US" sz="1600" i="0" dirty="0" smtClean="0">
                <a:latin typeface="Calibri" panose="020F0502020204030204" pitchFamily="34" charset="0"/>
              </a:rPr>
              <a:t>Update definition of Passive-Oriented Parks</a:t>
            </a:r>
          </a:p>
          <a:p>
            <a:pPr>
              <a:lnSpc>
                <a:spcPct val="100000"/>
              </a:lnSpc>
              <a:spcAft>
                <a:spcPts val="600"/>
              </a:spcAft>
            </a:pPr>
            <a:r>
              <a:rPr lang="en-US" sz="2000" dirty="0" smtClean="0"/>
              <a:t>Chapter 56 – Parks and Natural Area Design Review</a:t>
            </a:r>
            <a:endParaRPr lang="en-US" sz="1800" dirty="0" smtClean="0"/>
          </a:p>
          <a:p>
            <a:pPr lvl="1">
              <a:lnSpc>
                <a:spcPct val="100000"/>
              </a:lnSpc>
              <a:spcAft>
                <a:spcPts val="600"/>
              </a:spcAft>
            </a:pPr>
            <a:r>
              <a:rPr lang="en-US" sz="1800" dirty="0" smtClean="0"/>
              <a:t>56.015 Categories of Parks and Natural Resource Facilities</a:t>
            </a:r>
          </a:p>
          <a:p>
            <a:pPr lvl="2">
              <a:lnSpc>
                <a:spcPct val="100000"/>
              </a:lnSpc>
              <a:spcAft>
                <a:spcPts val="600"/>
              </a:spcAft>
            </a:pPr>
            <a:r>
              <a:rPr lang="en-US" sz="1800" i="0" dirty="0">
                <a:latin typeface="Calibri" panose="020F0502020204030204" pitchFamily="34" charset="0"/>
              </a:rPr>
              <a:t>Purpose Language </a:t>
            </a:r>
            <a:r>
              <a:rPr lang="en-US" sz="1800" i="0" dirty="0" smtClean="0">
                <a:latin typeface="Calibri" panose="020F0502020204030204" pitchFamily="34" charset="0"/>
              </a:rPr>
              <a:t>Cleanup for park categories and definitions </a:t>
            </a:r>
            <a:endParaRPr lang="en-US" sz="1800" i="0" dirty="0">
              <a:latin typeface="Calibri" panose="020F0502020204030204" pitchFamily="34" charset="0"/>
            </a:endParaRPr>
          </a:p>
        </p:txBody>
      </p:sp>
      <p:pic>
        <p:nvPicPr>
          <p:cNvPr id="5" name="Picture 4"/>
          <p:cNvPicPr>
            <a:picLocks noChangeAspect="1"/>
          </p:cNvPicPr>
          <p:nvPr/>
        </p:nvPicPr>
        <p:blipFill>
          <a:blip r:embed="rId3"/>
          <a:stretch>
            <a:fillRect/>
          </a:stretch>
        </p:blipFill>
        <p:spPr>
          <a:xfrm>
            <a:off x="3572169" y="6507136"/>
            <a:ext cx="1999661" cy="304826"/>
          </a:xfrm>
          <a:prstGeom prst="rect">
            <a:avLst/>
          </a:prstGeom>
        </p:spPr>
      </p:pic>
      <p:pic>
        <p:nvPicPr>
          <p:cNvPr id="4" name="Picture 3"/>
          <p:cNvPicPr>
            <a:picLocks noChangeAspect="1"/>
          </p:cNvPicPr>
          <p:nvPr/>
        </p:nvPicPr>
        <p:blipFill>
          <a:blip r:embed="rId4"/>
          <a:stretch>
            <a:fillRect/>
          </a:stretch>
        </p:blipFill>
        <p:spPr>
          <a:xfrm>
            <a:off x="762000" y="4115581"/>
            <a:ext cx="7246619" cy="1765820"/>
          </a:xfrm>
          <a:prstGeom prst="rect">
            <a:avLst/>
          </a:prstGeom>
        </p:spPr>
      </p:pic>
      <p:sp>
        <p:nvSpPr>
          <p:cNvPr id="7" name="Rectangle 6"/>
          <p:cNvSpPr/>
          <p:nvPr/>
        </p:nvSpPr>
        <p:spPr>
          <a:xfrm>
            <a:off x="1305683" y="3707685"/>
            <a:ext cx="3079626" cy="323165"/>
          </a:xfrm>
          <a:prstGeom prst="rect">
            <a:avLst/>
          </a:prstGeom>
        </p:spPr>
        <p:txBody>
          <a:bodyPr wrap="none">
            <a:spAutoFit/>
          </a:bodyPr>
          <a:lstStyle/>
          <a:p>
            <a:pPr marL="0" lvl="0" indent="0">
              <a:buNone/>
            </a:pPr>
            <a:r>
              <a:rPr lang="en-US" b="1" dirty="0"/>
              <a:t>Developed parks with some natural elements</a:t>
            </a:r>
          </a:p>
        </p:txBody>
      </p:sp>
      <p:cxnSp>
        <p:nvCxnSpPr>
          <p:cNvPr id="8" name="Straight Arrow Connector 7">
            <a:extLst>
              <a:ext uri="{FF2B5EF4-FFF2-40B4-BE49-F238E27FC236}">
                <a16:creationId xmlns:a16="http://schemas.microsoft.com/office/drawing/2014/main" xmlns="" id="{A2E55E07-BBD2-4D17-B696-A3A0B8F00588}"/>
              </a:ext>
            </a:extLst>
          </p:cNvPr>
          <p:cNvCxnSpPr>
            <a:cxnSpLocks/>
          </p:cNvCxnSpPr>
          <p:nvPr/>
        </p:nvCxnSpPr>
        <p:spPr>
          <a:xfrm>
            <a:off x="1143000" y="4056975"/>
            <a:ext cx="2976267" cy="0"/>
          </a:xfrm>
          <a:prstGeom prst="straightConnector1">
            <a:avLst/>
          </a:prstGeom>
          <a:ln w="53975">
            <a:solidFill>
              <a:srgbClr val="00B050"/>
            </a:solidFill>
            <a:headEnd type="triangle"/>
            <a:tailEnd type="none"/>
          </a:ln>
        </p:spPr>
        <p:style>
          <a:lnRef idx="1">
            <a:schemeClr val="accent3"/>
          </a:lnRef>
          <a:fillRef idx="0">
            <a:schemeClr val="accent3"/>
          </a:fillRef>
          <a:effectRef idx="0">
            <a:schemeClr val="accent3"/>
          </a:effectRef>
          <a:fontRef idx="minor">
            <a:schemeClr val="tx1"/>
          </a:fontRef>
        </p:style>
      </p:cxnSp>
      <p:sp>
        <p:nvSpPr>
          <p:cNvPr id="9" name="Rectangle 8"/>
          <p:cNvSpPr/>
          <p:nvPr/>
        </p:nvSpPr>
        <p:spPr>
          <a:xfrm>
            <a:off x="4532145" y="5825611"/>
            <a:ext cx="3680816" cy="306109"/>
          </a:xfrm>
          <a:prstGeom prst="rect">
            <a:avLst/>
          </a:prstGeom>
        </p:spPr>
        <p:txBody>
          <a:bodyPr wrap="none">
            <a:spAutoFit/>
          </a:bodyPr>
          <a:lstStyle/>
          <a:p>
            <a:pPr marL="0" indent="0">
              <a:buFont typeface="Arial" pitchFamily="34" charset="0"/>
              <a:buNone/>
            </a:pPr>
            <a:r>
              <a:rPr lang="en-US" b="1" dirty="0"/>
              <a:t>Natural resource areas with little or no developed uses</a:t>
            </a:r>
          </a:p>
        </p:txBody>
      </p:sp>
      <p:cxnSp>
        <p:nvCxnSpPr>
          <p:cNvPr id="10" name="Straight Arrow Connector 9">
            <a:extLst>
              <a:ext uri="{FF2B5EF4-FFF2-40B4-BE49-F238E27FC236}">
                <a16:creationId xmlns:a16="http://schemas.microsoft.com/office/drawing/2014/main" xmlns="" id="{6B738B66-B468-46BF-8655-4CE63AF80031}"/>
              </a:ext>
            </a:extLst>
          </p:cNvPr>
          <p:cNvCxnSpPr>
            <a:cxnSpLocks/>
          </p:cNvCxnSpPr>
          <p:nvPr/>
        </p:nvCxnSpPr>
        <p:spPr>
          <a:xfrm flipV="1">
            <a:off x="4876799" y="5876322"/>
            <a:ext cx="2991507" cy="10160"/>
          </a:xfrm>
          <a:prstGeom prst="straightConnector1">
            <a:avLst/>
          </a:prstGeom>
          <a:ln w="53975">
            <a:solidFill>
              <a:srgbClr val="00B050"/>
            </a:solidFill>
            <a:headEnd type="none"/>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9969443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Commission Recommendation </a:t>
            </a:r>
            <a:endParaRPr lang="en-US" dirty="0"/>
          </a:p>
        </p:txBody>
      </p:sp>
      <p:sp>
        <p:nvSpPr>
          <p:cNvPr id="3" name="Content Placeholder 2"/>
          <p:cNvSpPr>
            <a:spLocks noGrp="1"/>
          </p:cNvSpPr>
          <p:nvPr>
            <p:ph idx="1"/>
          </p:nvPr>
        </p:nvSpPr>
        <p:spPr/>
        <p:txBody>
          <a:bodyPr/>
          <a:lstStyle/>
          <a:p>
            <a:pPr marL="457200" lvl="1" indent="0">
              <a:buNone/>
            </a:pPr>
            <a:endParaRPr lang="en-US" dirty="0"/>
          </a:p>
          <a:p>
            <a:r>
              <a:rPr lang="en-US" dirty="0" smtClean="0"/>
              <a:t>May 16, 2018 Planning Commission Hearing on PLN-18-01</a:t>
            </a:r>
          </a:p>
          <a:p>
            <a:pPr lvl="1"/>
            <a:r>
              <a:rPr lang="en-US" dirty="0" smtClean="0"/>
              <a:t>“Chair </a:t>
            </a:r>
            <a:r>
              <a:rPr lang="en-US" dirty="0"/>
              <a:t>Gary </a:t>
            </a:r>
            <a:r>
              <a:rPr lang="en-US" dirty="0" err="1"/>
              <a:t>Walvatne</a:t>
            </a:r>
            <a:r>
              <a:rPr lang="en-US" dirty="0"/>
              <a:t> </a:t>
            </a:r>
            <a:r>
              <a:rPr lang="en-US" b="1" dirty="0"/>
              <a:t>moved </a:t>
            </a:r>
            <a:r>
              <a:rPr lang="en-US" dirty="0"/>
              <a:t>to recommend approval of the City of West Linn’s Parks, Recreation and Open Space Master Plan Update to City Council with the condition that the plan recognize the importance to the city of the local community centers as exemplified by the Sunset, </a:t>
            </a:r>
            <a:r>
              <a:rPr lang="en-US" dirty="0" err="1"/>
              <a:t>Robinwood</a:t>
            </a:r>
            <a:r>
              <a:rPr lang="en-US" dirty="0"/>
              <a:t> and Bolton community centers, which would include budgetary </a:t>
            </a:r>
            <a:r>
              <a:rPr lang="en-US" dirty="0" smtClean="0"/>
              <a:t>consideration“ (Approved Meeting Notes)</a:t>
            </a:r>
          </a:p>
          <a:p>
            <a:pPr lvl="2"/>
            <a:r>
              <a:rPr lang="en-US" dirty="0" smtClean="0"/>
              <a:t>Seconded by Bill Relyea and the motion passed 7-0</a:t>
            </a:r>
            <a:endParaRPr lang="en-US" dirty="0"/>
          </a:p>
        </p:txBody>
      </p:sp>
      <p:pic>
        <p:nvPicPr>
          <p:cNvPr id="4" name="Picture 3"/>
          <p:cNvPicPr>
            <a:picLocks noChangeAspect="1"/>
          </p:cNvPicPr>
          <p:nvPr/>
        </p:nvPicPr>
        <p:blipFill>
          <a:blip r:embed="rId2"/>
          <a:stretch>
            <a:fillRect/>
          </a:stretch>
        </p:blipFill>
        <p:spPr>
          <a:xfrm>
            <a:off x="3572169" y="6477000"/>
            <a:ext cx="1999661" cy="304826"/>
          </a:xfrm>
          <a:prstGeom prst="rect">
            <a:avLst/>
          </a:prstGeom>
        </p:spPr>
      </p:pic>
    </p:spTree>
    <p:extLst>
      <p:ext uri="{BB962C8B-B14F-4D97-AF65-F5344CB8AC3E}">
        <p14:creationId xmlns:p14="http://schemas.microsoft.com/office/powerpoint/2010/main" val="12448626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Parks, Recreation, and Open Space Plan </a:t>
            </a:r>
          </a:p>
        </p:txBody>
      </p:sp>
      <p:sp>
        <p:nvSpPr>
          <p:cNvPr id="2" name="TextBox 1"/>
          <p:cNvSpPr txBox="1"/>
          <p:nvPr/>
        </p:nvSpPr>
        <p:spPr>
          <a:xfrm>
            <a:off x="2743200" y="3124200"/>
            <a:ext cx="3471207" cy="630942"/>
          </a:xfrm>
          <a:prstGeom prst="rect">
            <a:avLst/>
          </a:prstGeom>
          <a:noFill/>
        </p:spPr>
        <p:txBody>
          <a:bodyPr wrap="none" rtlCol="0">
            <a:spAutoFit/>
          </a:bodyPr>
          <a:lstStyle/>
          <a:p>
            <a:pPr>
              <a:buNone/>
            </a:pPr>
            <a:r>
              <a:rPr lang="en-US" sz="2800" baseline="0" dirty="0" smtClean="0"/>
              <a:t>QUESTIONS OF STAFF?</a:t>
            </a:r>
            <a:endParaRPr lang="en-US" sz="2800" dirty="0"/>
          </a:p>
        </p:txBody>
      </p:sp>
      <p:pic>
        <p:nvPicPr>
          <p:cNvPr id="4" name="Picture 3"/>
          <p:cNvPicPr>
            <a:picLocks noChangeAspect="1"/>
          </p:cNvPicPr>
          <p:nvPr/>
        </p:nvPicPr>
        <p:blipFill>
          <a:blip r:embed="rId3"/>
          <a:stretch>
            <a:fillRect/>
          </a:stretch>
        </p:blipFill>
        <p:spPr>
          <a:xfrm>
            <a:off x="3657600" y="6400800"/>
            <a:ext cx="1999661" cy="304826"/>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wmf"/></Relationships>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25000"/>
          </a:lnSpc>
          <a:spcBef>
            <a:spcPct val="0"/>
          </a:spcBef>
          <a:spcAft>
            <a:spcPct val="50000"/>
          </a:spcAft>
          <a:buClrTx/>
          <a:buSzTx/>
          <a:buFontTx/>
          <a:buBlip>
            <a:blip xmlns:r="http://schemas.openxmlformats.org/officeDocument/2006/relationships" r:embed="rId1"/>
          </a:buBlip>
          <a:tabLst/>
          <a:defRPr kumimoji="0" lang="en-US" sz="1800" b="0" i="0" u="none" strike="noStrike" cap="none" normalizeH="0" baseline="-2500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14326</TotalTime>
  <Words>417</Words>
  <Application>Microsoft Office PowerPoint</Application>
  <PresentationFormat>On-screen Show (4:3)</PresentationFormat>
  <Paragraphs>52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Default Design</vt:lpstr>
      <vt:lpstr>City Council</vt:lpstr>
      <vt:lpstr>Parks, Recreation, and Open Space Plan Goals</vt:lpstr>
      <vt:lpstr>Comp Plan Amendments</vt:lpstr>
      <vt:lpstr>PowerPoint Presentation</vt:lpstr>
      <vt:lpstr>PowerPoint Presentation</vt:lpstr>
      <vt:lpstr>PowerPoint Presentation</vt:lpstr>
      <vt:lpstr>Community Development Code Amendments</vt:lpstr>
      <vt:lpstr>Planning Commission Recommendation </vt:lpstr>
      <vt:lpstr>Parks, Recreation, and Open Space Plan </vt:lpstr>
    </vt:vector>
  </TitlesOfParts>
  <Company>alcheme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Arnold, Jennifer</cp:lastModifiedBy>
  <cp:revision>297</cp:revision>
  <cp:lastPrinted>2016-08-03T23:32:21Z</cp:lastPrinted>
  <dcterms:created xsi:type="dcterms:W3CDTF">2008-09-02T16:02:58Z</dcterms:created>
  <dcterms:modified xsi:type="dcterms:W3CDTF">2018-06-18T17:36:45Z</dcterms:modified>
</cp:coreProperties>
</file>