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482" r:id="rId3"/>
    <p:sldId id="443" r:id="rId4"/>
    <p:sldId id="487" r:id="rId5"/>
    <p:sldId id="453" r:id="rId6"/>
    <p:sldId id="488" r:id="rId7"/>
    <p:sldId id="489" r:id="rId8"/>
    <p:sldId id="490" r:id="rId9"/>
    <p:sldId id="495" r:id="rId10"/>
    <p:sldId id="455" r:id="rId11"/>
    <p:sldId id="492" r:id="rId12"/>
    <p:sldId id="493" r:id="rId13"/>
    <p:sldId id="452" r:id="rId14"/>
  </p:sldIdLst>
  <p:sldSz cx="9144000" cy="6858000" type="screen4x3"/>
  <p:notesSz cx="7010400" cy="9296400"/>
  <p:defaultTextStyle>
    <a:defPPr>
      <a:defRPr lang="en-US"/>
    </a:defPPr>
    <a:lvl1pPr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1pPr>
    <a:lvl2pPr marL="4572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2pPr>
    <a:lvl3pPr marL="9144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3pPr>
    <a:lvl4pPr marL="13716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4pPr>
    <a:lvl5pPr marL="18288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5pPr>
    <a:lvl6pPr marL="2286000" algn="l" defTabSz="914400" rtl="0" eaLnBrk="1" latinLnBrk="0" hangingPunct="1">
      <a:defRPr kern="1200" baseline="-25000">
        <a:solidFill>
          <a:schemeClr val="tx1"/>
        </a:solidFill>
        <a:latin typeface="Calibri" pitchFamily="34" charset="0"/>
        <a:ea typeface="+mn-ea"/>
        <a:cs typeface="+mn-cs"/>
      </a:defRPr>
    </a:lvl6pPr>
    <a:lvl7pPr marL="2743200" algn="l" defTabSz="914400" rtl="0" eaLnBrk="1" latinLnBrk="0" hangingPunct="1">
      <a:defRPr kern="1200" baseline="-25000">
        <a:solidFill>
          <a:schemeClr val="tx1"/>
        </a:solidFill>
        <a:latin typeface="Calibri" pitchFamily="34" charset="0"/>
        <a:ea typeface="+mn-ea"/>
        <a:cs typeface="+mn-cs"/>
      </a:defRPr>
    </a:lvl7pPr>
    <a:lvl8pPr marL="3200400" algn="l" defTabSz="914400" rtl="0" eaLnBrk="1" latinLnBrk="0" hangingPunct="1">
      <a:defRPr kern="1200" baseline="-25000">
        <a:solidFill>
          <a:schemeClr val="tx1"/>
        </a:solidFill>
        <a:latin typeface="Calibri" pitchFamily="34" charset="0"/>
        <a:ea typeface="+mn-ea"/>
        <a:cs typeface="+mn-cs"/>
      </a:defRPr>
    </a:lvl8pPr>
    <a:lvl9pPr marL="3657600" algn="l" defTabSz="914400" rtl="0" eaLnBrk="1" latinLnBrk="0" hangingPunct="1">
      <a:defRPr kern="1200" baseline="-250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421" autoAdjust="0"/>
  </p:normalViewPr>
  <p:slideViewPr>
    <p:cSldViewPr>
      <p:cViewPr varScale="1">
        <p:scale>
          <a:sx n="89" d="100"/>
          <a:sy n="89" d="100"/>
        </p:scale>
        <p:origin x="1002"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1054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D568E94F-7C41-424F-9F28-CAAF9B4A9286}" type="slidenum">
              <a:rPr lang="en-US"/>
              <a:pPr>
                <a:defRPr/>
              </a:pPr>
              <a:t>‹#›</a:t>
            </a:fld>
            <a:endParaRPr lang="en-US" dirty="0"/>
          </a:p>
        </p:txBody>
      </p:sp>
    </p:spTree>
    <p:extLst>
      <p:ext uri="{BB962C8B-B14F-4D97-AF65-F5344CB8AC3E}">
        <p14:creationId xmlns:p14="http://schemas.microsoft.com/office/powerpoint/2010/main" val="37540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3AD13845-FD60-4AC7-A6AE-866653368213}" type="slidenum">
              <a:rPr lang="en-US"/>
              <a:pPr>
                <a:defRPr/>
              </a:pPr>
              <a:t>‹#›</a:t>
            </a:fld>
            <a:endParaRPr lang="en-US" dirty="0"/>
          </a:p>
        </p:txBody>
      </p:sp>
    </p:spTree>
    <p:extLst>
      <p:ext uri="{BB962C8B-B14F-4D97-AF65-F5344CB8AC3E}">
        <p14:creationId xmlns:p14="http://schemas.microsoft.com/office/powerpoint/2010/main" val="3209584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50EA88-A246-471D-8118-F3B0DEA361A0}"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0777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2</a:t>
            </a:fld>
            <a:endParaRPr lang="en-US" dirty="0"/>
          </a:p>
        </p:txBody>
      </p:sp>
    </p:spTree>
    <p:extLst>
      <p:ext uri="{BB962C8B-B14F-4D97-AF65-F5344CB8AC3E}">
        <p14:creationId xmlns:p14="http://schemas.microsoft.com/office/powerpoint/2010/main" val="176415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13</a:t>
            </a:fld>
            <a:endParaRPr lang="en-US" dirty="0"/>
          </a:p>
        </p:txBody>
      </p:sp>
    </p:spTree>
    <p:extLst>
      <p:ext uri="{BB962C8B-B14F-4D97-AF65-F5344CB8AC3E}">
        <p14:creationId xmlns:p14="http://schemas.microsoft.com/office/powerpoint/2010/main" val="271522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6" name="Picture 8" descr="tan_waves"/>
          <p:cNvPicPr>
            <a:picLocks noChangeAspect="1" noChangeArrowheads="1"/>
          </p:cNvPicPr>
          <p:nvPr userDrawn="1"/>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p:spPr>
        <p:txBody>
          <a:bodyPr/>
          <a:lstStyle/>
          <a:p>
            <a:pPr>
              <a:defRPr/>
            </a:pPr>
            <a:endParaRPr lang="en-US" dirty="0"/>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r>
              <a:rPr lang="en-US"/>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r>
              <a:rPr lang="en-US"/>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000" baseline="0">
                <a:solidFill>
                  <a:schemeClr val="hlink"/>
                </a:solidFill>
              </a:defRPr>
            </a:lvl1pPr>
          </a:lstStyle>
          <a:p>
            <a:pPr>
              <a:defRPr/>
            </a:pPr>
            <a:endParaRPr 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Aft>
                <a:spcPct val="0"/>
              </a:spcAft>
              <a:buFontTx/>
              <a:buNone/>
              <a:defRPr sz="1000" baseline="0">
                <a:solidFill>
                  <a:schemeClr val="hlink"/>
                </a:solidFill>
              </a:defRPr>
            </a:lvl1pPr>
          </a:lstStyle>
          <a:p>
            <a:pPr>
              <a:defRPr/>
            </a:pPr>
            <a:r>
              <a:rPr lang="en-US" dirty="0" smtClean="0"/>
              <a:t>CDC - 09-01</a:t>
            </a:r>
            <a:endParaRPr 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000" baseline="0">
                <a:solidFill>
                  <a:schemeClr val="hlink"/>
                </a:solidFill>
              </a:defRPr>
            </a:lvl1pPr>
          </a:lstStyle>
          <a:p>
            <a:pPr>
              <a:defRPr/>
            </a:pPr>
            <a:fld id="{CFAC867B-ECD9-4705-82D4-9CF1EB65B184}"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a:off x="457200" y="6503988"/>
            <a:ext cx="2133600" cy="201612"/>
          </a:xfrm>
          <a:prstGeom prst="rect">
            <a:avLst/>
          </a:prstGeom>
          <a:noFill/>
          <a:ln w="9525">
            <a:noFill/>
            <a:miter lim="800000"/>
            <a:headEnd/>
            <a:tailEnd/>
          </a:ln>
          <a:effectLst/>
        </p:spPr>
        <p:txBody>
          <a:bodyPr/>
          <a:lstStyle/>
          <a:p>
            <a:pPr>
              <a:lnSpc>
                <a:spcPct val="100000"/>
              </a:lnSpc>
              <a:spcAft>
                <a:spcPct val="0"/>
              </a:spcAft>
              <a:buFontTx/>
              <a:buNone/>
              <a:defRPr/>
            </a:pPr>
            <a:endParaRPr lang="en-US" sz="1000" baseline="0" dirty="0">
              <a:solidFill>
                <a:schemeClr val="hlink"/>
              </a:solidFill>
            </a:endParaRPr>
          </a:p>
        </p:txBody>
      </p:sp>
      <p:sp>
        <p:nvSpPr>
          <p:cNvPr id="1035" name="Rectangle 11"/>
          <p:cNvSpPr>
            <a:spLocks noChangeArrowheads="1"/>
          </p:cNvSpPr>
          <p:nvPr/>
        </p:nvSpPr>
        <p:spPr bwMode="auto">
          <a:xfrm>
            <a:off x="3162300" y="6503988"/>
            <a:ext cx="2819400" cy="201612"/>
          </a:xfrm>
          <a:prstGeom prst="rect">
            <a:avLst/>
          </a:prstGeom>
          <a:noFill/>
          <a:ln w="9525">
            <a:noFill/>
            <a:miter lim="800000"/>
            <a:headEnd/>
            <a:tailEnd/>
          </a:ln>
          <a:effectLst/>
        </p:spPr>
        <p:txBody>
          <a:bodyPr/>
          <a:lstStyle/>
          <a:p>
            <a:pPr algn="ctr">
              <a:lnSpc>
                <a:spcPct val="100000"/>
              </a:lnSpc>
              <a:spcAft>
                <a:spcPct val="0"/>
              </a:spcAft>
              <a:buFontTx/>
              <a:buNone/>
              <a:defRPr/>
            </a:pPr>
            <a:r>
              <a:rPr lang="en-US" sz="1000" baseline="0" dirty="0" smtClean="0">
                <a:solidFill>
                  <a:schemeClr val="hlink"/>
                </a:solidFill>
              </a:rPr>
              <a:t>Planning Commission 12-02-2015				</a:t>
            </a:r>
            <a:endParaRPr lang="en-US" sz="1000" baseline="0" dirty="0">
              <a:solidFill>
                <a:schemeClr val="hlink"/>
              </a:solidFill>
            </a:endParaRPr>
          </a:p>
        </p:txBody>
      </p:sp>
      <p:sp>
        <p:nvSpPr>
          <p:cNvPr id="1036" name="Rectangle 12"/>
          <p:cNvSpPr>
            <a:spLocks noChangeArrowheads="1"/>
          </p:cNvSpPr>
          <p:nvPr/>
        </p:nvSpPr>
        <p:spPr bwMode="auto">
          <a:xfrm>
            <a:off x="6553200" y="6503988"/>
            <a:ext cx="2133600" cy="201612"/>
          </a:xfrm>
          <a:prstGeom prst="rect">
            <a:avLst/>
          </a:prstGeom>
          <a:noFill/>
          <a:ln w="9525">
            <a:noFill/>
            <a:miter lim="800000"/>
            <a:headEnd/>
            <a:tailEnd/>
          </a:ln>
          <a:effectLst/>
        </p:spPr>
        <p:txBody>
          <a:bodyPr/>
          <a:lstStyle/>
          <a:p>
            <a:pPr algn="r">
              <a:lnSpc>
                <a:spcPct val="100000"/>
              </a:lnSpc>
              <a:spcAft>
                <a:spcPct val="0"/>
              </a:spcAft>
              <a:buFontTx/>
              <a:buNone/>
              <a:defRPr/>
            </a:pPr>
            <a:fld id="{A3101E57-4465-4D36-959E-2C02F9FDBE67}" type="slidenum">
              <a:rPr lang="en-US" sz="1000" baseline="0">
                <a:solidFill>
                  <a:schemeClr val="hlink"/>
                </a:solidFill>
              </a:rPr>
              <a:pPr algn="r">
                <a:lnSpc>
                  <a:spcPct val="100000"/>
                </a:lnSpc>
                <a:spcAft>
                  <a:spcPct val="0"/>
                </a:spcAft>
                <a:buFontTx/>
                <a:buNone/>
                <a:defRPr/>
              </a:pPr>
              <a:t>‹#›</a:t>
            </a:fld>
            <a:endParaRPr lang="en-US" sz="1000" baseline="0" dirty="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2" name="Picture 8" descr="tan_waves"/>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15" descr="CWL_icon"/>
          <p:cNvPicPr>
            <a:picLocks noChangeAspect="1" noChangeArrowheads="1"/>
          </p:cNvPicPr>
          <p:nvPr userDrawn="1"/>
        </p:nvPicPr>
        <p:blipFill>
          <a:blip r:embed="rId15"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6"/>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Planning Commission </a:t>
            </a:r>
          </a:p>
        </p:txBody>
      </p:sp>
      <p:sp>
        <p:nvSpPr>
          <p:cNvPr id="3075" name="Rectangle 3"/>
          <p:cNvSpPr>
            <a:spLocks noGrp="1" noChangeArrowheads="1"/>
          </p:cNvSpPr>
          <p:nvPr>
            <p:ph type="subTitle" idx="1"/>
          </p:nvPr>
        </p:nvSpPr>
        <p:spPr>
          <a:xfrm>
            <a:off x="2895600" y="4343400"/>
            <a:ext cx="5715000" cy="1295400"/>
          </a:xfrm>
        </p:spPr>
        <p:txBody>
          <a:bodyPr/>
          <a:lstStyle/>
          <a:p>
            <a:pPr eaLnBrk="1" hangingPunct="1"/>
            <a:r>
              <a:rPr lang="en-US" sz="2000" dirty="0" smtClean="0"/>
              <a:t>Public Hearing: SUB-17-03  Proposed 12-lot Subdivision at 3015/3001 Parker Road</a:t>
            </a:r>
          </a:p>
          <a:p>
            <a:pPr eaLnBrk="1" hangingPunct="1"/>
            <a:r>
              <a:rPr lang="en-US" dirty="0" smtClean="0"/>
              <a:t>November 15, 2017</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6" name="Content Placeholder 2"/>
          <p:cNvSpPr>
            <a:spLocks noGrp="1"/>
          </p:cNvSpPr>
          <p:nvPr>
            <p:ph idx="1"/>
          </p:nvPr>
        </p:nvSpPr>
        <p:spPr>
          <a:xfrm>
            <a:off x="228600" y="1447800"/>
            <a:ext cx="8763000" cy="4724400"/>
          </a:xfrm>
        </p:spPr>
        <p:txBody>
          <a:bodyPr/>
          <a:lstStyle/>
          <a:p>
            <a:pPr lvl="0"/>
            <a:r>
              <a:rPr lang="en-US" sz="1600" b="1" u="sng" dirty="0"/>
              <a:t>Site Plan</a:t>
            </a:r>
            <a:r>
              <a:rPr lang="en-US" sz="1600" b="1" dirty="0"/>
              <a:t>. With the exception of modifications required by these conditions, the project shall conform to the Tentative Subdivision Plat dated August 23, 2017. </a:t>
            </a:r>
          </a:p>
          <a:p>
            <a:pPr lvl="0"/>
            <a:r>
              <a:rPr lang="en-US" sz="1600" b="1" u="sng" dirty="0"/>
              <a:t>Engineering Standards</a:t>
            </a:r>
            <a:r>
              <a:rPr lang="en-US" sz="1600" b="1" dirty="0"/>
              <a:t>. All public improvements and facilities associated with public improvements including street improvements, utilities, grading, onsite </a:t>
            </a:r>
            <a:r>
              <a:rPr lang="en-US" sz="1600" b="1" dirty="0" err="1"/>
              <a:t>stormwater</a:t>
            </a:r>
            <a:r>
              <a:rPr lang="en-US" sz="1600" b="1" dirty="0"/>
              <a:t> design, street lighting, easements, and easement locations are subject to the City Engineer’s review, modification, and approval. These must be designed, constructed, and completed prior to final plat approval. (See Staff Findings 22-25, 29, 33, 46, 48, 51, 55, 72, 73, &amp; 75) </a:t>
            </a:r>
          </a:p>
          <a:p>
            <a:pPr lvl="0"/>
            <a:r>
              <a:rPr lang="en-US" sz="1600" b="1" u="sng" dirty="0"/>
              <a:t>Street Improvements</a:t>
            </a:r>
            <a:r>
              <a:rPr lang="en-US" sz="1600" b="1" dirty="0"/>
              <a:t>. The applicant shall construct full street improvements along Deerhill Lane/Roxbury Drive</a:t>
            </a:r>
            <a:r>
              <a:rPr lang="en-US" sz="1600" dirty="0"/>
              <a:t> </a:t>
            </a:r>
            <a:r>
              <a:rPr lang="en-US" sz="1600" b="1" dirty="0"/>
              <a:t>including curb, planter strip and sidewalks, and street trees. Dedication of this right-of-way is required on the face of the plat. In addition, the applicant shall dedicate on the face of the plat additional ROW and complete half street improvements including curb, planter strip and sidewalks, and street trees for the portion of Parker Road abutting the subject property. All improvements must be installed prior to the approval of the final plat. (See Staff Findings 33, 48, 50, 51, 55, &amp; 72)</a:t>
            </a:r>
          </a:p>
          <a:p>
            <a:pPr>
              <a:buFont typeface="Calibri" panose="020F0502020204030204" pitchFamily="34" charset="0"/>
              <a:buAutoNum type="arabicPeriod"/>
            </a:pPr>
            <a:endParaRPr lang="en-US" altLang="en-US" sz="1500" dirty="0" smtClean="0"/>
          </a:p>
        </p:txBody>
      </p:sp>
      <p:pic>
        <p:nvPicPr>
          <p:cNvPr id="3" name="Picture 2"/>
          <p:cNvPicPr>
            <a:picLocks noChangeAspect="1"/>
          </p:cNvPicPr>
          <p:nvPr/>
        </p:nvPicPr>
        <p:blipFill>
          <a:blip r:embed="rId2"/>
          <a:stretch>
            <a:fillRect/>
          </a:stretch>
        </p:blipFill>
        <p:spPr>
          <a:xfrm>
            <a:off x="3614737" y="6400800"/>
            <a:ext cx="1914525" cy="33337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3" name="Content Placeholder 2"/>
          <p:cNvSpPr>
            <a:spLocks noGrp="1"/>
          </p:cNvSpPr>
          <p:nvPr>
            <p:ph idx="1"/>
          </p:nvPr>
        </p:nvSpPr>
        <p:spPr>
          <a:xfrm>
            <a:off x="228600" y="1447800"/>
            <a:ext cx="8763000" cy="4724400"/>
          </a:xfrm>
        </p:spPr>
        <p:txBody>
          <a:bodyPr/>
          <a:lstStyle/>
          <a:p>
            <a:pPr lvl="0"/>
            <a:r>
              <a:rPr lang="en-US" sz="1600" b="1" u="sng" dirty="0"/>
              <a:t>No Parking Signs</a:t>
            </a:r>
            <a:r>
              <a:rPr lang="en-US" sz="1600" b="1" dirty="0"/>
              <a:t>. The applicant shall install signs reading “No Parking – Fire Lane” on both sides of Deerhill Lane/Roxbury Drive. The signs shall be 12 inches wide by 18 inches high and shall have red letters on a white reflective background. The signs shall be installed with a clear space above grade level of 7 feet. </a:t>
            </a:r>
          </a:p>
          <a:p>
            <a:pPr lvl="0"/>
            <a:r>
              <a:rPr lang="en-US" sz="1600" b="1" u="sng" dirty="0"/>
              <a:t>Fire Flow.</a:t>
            </a:r>
            <a:r>
              <a:rPr lang="en-US" sz="1600" b="1" dirty="0"/>
              <a:t> The applicant shall perform a fire flow test and submit a letter from Tualatin Valley Fire and Rescue showing adequate fire flow is present. </a:t>
            </a:r>
          </a:p>
          <a:p>
            <a:pPr lvl="0"/>
            <a:r>
              <a:rPr lang="en-US" sz="1600" b="1" u="sng" dirty="0"/>
              <a:t>Tree Protection</a:t>
            </a:r>
            <a:r>
              <a:rPr lang="en-US" sz="1600" b="1" dirty="0"/>
              <a:t>. The applicant shall provide written confirmation from the City’s Arborist that the required tree protection measures are correctly in place prior to the issuance of a site development permit. </a:t>
            </a:r>
            <a:endParaRPr lang="en-US" sz="1600" b="1" dirty="0" smtClean="0"/>
          </a:p>
          <a:p>
            <a:pPr lvl="0"/>
            <a:r>
              <a:rPr lang="en-US" sz="1600" b="1" u="sng" dirty="0" smtClean="0"/>
              <a:t>Public </a:t>
            </a:r>
            <a:r>
              <a:rPr lang="en-US" sz="1600" b="1" u="sng" dirty="0"/>
              <a:t>Utilities.</a:t>
            </a:r>
            <a:r>
              <a:rPr lang="en-US" sz="1600" b="1" dirty="0"/>
              <a:t> The applicant shall underground all utilities serving this subdivision per Engineering Standards. Paving mitigation along Parker Road for utility extensions shall be approved by the City Engineer. (See Staff Finding 68)</a:t>
            </a:r>
          </a:p>
          <a:p>
            <a:pPr>
              <a:buFont typeface="+mj-lt"/>
              <a:buAutoNum type="arabicPeriod" startAt="4"/>
            </a:pPr>
            <a:endParaRPr lang="en-US" altLang="en-US" sz="1500" u="sng" dirty="0" smtClean="0"/>
          </a:p>
        </p:txBody>
      </p:sp>
      <p:pic>
        <p:nvPicPr>
          <p:cNvPr id="4" name="Picture 3"/>
          <p:cNvPicPr>
            <a:picLocks noChangeAspect="1"/>
          </p:cNvPicPr>
          <p:nvPr/>
        </p:nvPicPr>
        <p:blipFill>
          <a:blip r:embed="rId2"/>
          <a:stretch>
            <a:fillRect/>
          </a:stretch>
        </p:blipFill>
        <p:spPr>
          <a:xfrm>
            <a:off x="3614737" y="6400800"/>
            <a:ext cx="1914525" cy="333375"/>
          </a:xfrm>
          <a:prstGeom prst="rect">
            <a:avLst/>
          </a:prstGeom>
        </p:spPr>
      </p:pic>
    </p:spTree>
    <p:extLst>
      <p:ext uri="{BB962C8B-B14F-4D97-AF65-F5344CB8AC3E}">
        <p14:creationId xmlns:p14="http://schemas.microsoft.com/office/powerpoint/2010/main" val="13483272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3" name="Content Placeholder 2"/>
          <p:cNvSpPr>
            <a:spLocks noGrp="1"/>
          </p:cNvSpPr>
          <p:nvPr>
            <p:ph idx="1"/>
          </p:nvPr>
        </p:nvSpPr>
        <p:spPr>
          <a:xfrm>
            <a:off x="228600" y="1447800"/>
            <a:ext cx="8763000" cy="5029200"/>
          </a:xfrm>
        </p:spPr>
        <p:txBody>
          <a:bodyPr/>
          <a:lstStyle/>
          <a:p>
            <a:pPr lvl="0"/>
            <a:r>
              <a:rPr lang="en-US" sz="1600" b="1" u="sng" dirty="0"/>
              <a:t>Street Lights. </a:t>
            </a:r>
            <a:r>
              <a:rPr lang="en-US" sz="1600" b="1" dirty="0"/>
              <a:t>The applicant shall install street lights on </a:t>
            </a:r>
            <a:r>
              <a:rPr lang="en-US" sz="1600" b="1" u="sng" dirty="0" err="1" smtClean="0">
                <a:solidFill>
                  <a:srgbClr val="FF0000"/>
                </a:solidFill>
              </a:rPr>
              <a:t>Deerhill</a:t>
            </a:r>
            <a:r>
              <a:rPr lang="en-US" sz="1600" b="1" u="sng" dirty="0" smtClean="0">
                <a:solidFill>
                  <a:srgbClr val="FF0000"/>
                </a:solidFill>
              </a:rPr>
              <a:t> Lane/Roxbury Drive </a:t>
            </a:r>
            <a:r>
              <a:rPr lang="en-US" sz="1600" b="1" dirty="0" smtClean="0"/>
              <a:t>according </a:t>
            </a:r>
            <a:r>
              <a:rPr lang="en-US" sz="1600" b="1" dirty="0"/>
              <a:t>to City of West Linn Public Works Standards and Portland General Electric Standards. (See Staff Finding 66)</a:t>
            </a:r>
          </a:p>
          <a:p>
            <a:pPr lvl="0"/>
            <a:r>
              <a:rPr lang="en-US" sz="1600" b="1" u="sng" dirty="0"/>
              <a:t>Access. </a:t>
            </a:r>
            <a:r>
              <a:rPr lang="en-US" sz="1600" b="1" dirty="0"/>
              <a:t>All access points for the proposed subdivision shall be via the new proposed public street Deerhill Lane/Roxbury Drive. (See Staff Finding 11)</a:t>
            </a:r>
          </a:p>
          <a:p>
            <a:pPr lvl="0"/>
            <a:r>
              <a:rPr lang="en-US" sz="1600" b="1" u="sng" dirty="0"/>
              <a:t>Mitigation and Re-Vegetation. </a:t>
            </a:r>
            <a:r>
              <a:rPr lang="en-US" sz="1600" b="1" dirty="0"/>
              <a:t>Prior to approval of the final subdivision plat, all on-site mitigation and revegetation shall be completed per the AKS “Mitigation Plan” Exhibit C: Natural Resources Assessment and Mitigation Plan. (See Staff finding 8</a:t>
            </a:r>
            <a:r>
              <a:rPr lang="en-US" sz="1600" b="1" dirty="0" smtClean="0"/>
              <a:t>)</a:t>
            </a:r>
            <a:endParaRPr lang="en-US" sz="1600" dirty="0"/>
          </a:p>
          <a:p>
            <a:pPr lvl="0"/>
            <a:r>
              <a:rPr lang="en-US" sz="1600" b="1" u="sng" dirty="0"/>
              <a:t>Public Utility Easement.</a:t>
            </a:r>
            <a:r>
              <a:rPr lang="en-US" sz="1600" dirty="0"/>
              <a:t> </a:t>
            </a:r>
            <a:r>
              <a:rPr lang="en-US" sz="1600" b="1" dirty="0"/>
              <a:t>The applicant shall record, on the face of the plat, an 8’ wide Public Utility Easement per Engineering Standards on each proposed lot frontage along Deerhill Lane/Roxbury Drive. (See Staff Finding 63)</a:t>
            </a:r>
          </a:p>
          <a:p>
            <a:pPr>
              <a:buFont typeface="+mj-lt"/>
              <a:buAutoNum type="arabicPeriod" startAt="9"/>
            </a:pPr>
            <a:endParaRPr lang="en-US" altLang="en-US" sz="1600" u="sng" dirty="0" smtClean="0"/>
          </a:p>
        </p:txBody>
      </p:sp>
      <p:pic>
        <p:nvPicPr>
          <p:cNvPr id="4" name="Picture 3"/>
          <p:cNvPicPr>
            <a:picLocks noChangeAspect="1"/>
          </p:cNvPicPr>
          <p:nvPr/>
        </p:nvPicPr>
        <p:blipFill>
          <a:blip r:embed="rId2"/>
          <a:stretch>
            <a:fillRect/>
          </a:stretch>
        </p:blipFill>
        <p:spPr>
          <a:xfrm>
            <a:off x="3614737" y="6477000"/>
            <a:ext cx="1914525" cy="333375"/>
          </a:xfrm>
          <a:prstGeom prst="rect">
            <a:avLst/>
          </a:prstGeom>
        </p:spPr>
      </p:pic>
    </p:spTree>
    <p:extLst>
      <p:ext uri="{BB962C8B-B14F-4D97-AF65-F5344CB8AC3E}">
        <p14:creationId xmlns:p14="http://schemas.microsoft.com/office/powerpoint/2010/main" val="26188385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Planning Commission  SUB-17-03</a:t>
            </a:r>
          </a:p>
        </p:txBody>
      </p:sp>
      <p:sp>
        <p:nvSpPr>
          <p:cNvPr id="2" name="TextBox 1"/>
          <p:cNvSpPr txBox="1"/>
          <p:nvPr/>
        </p:nvSpPr>
        <p:spPr>
          <a:xfrm>
            <a:off x="2743200" y="3124200"/>
            <a:ext cx="3471207" cy="630942"/>
          </a:xfrm>
          <a:prstGeom prst="rect">
            <a:avLst/>
          </a:prstGeom>
          <a:noFill/>
        </p:spPr>
        <p:txBody>
          <a:bodyPr wrap="none" rtlCol="0">
            <a:spAutoFit/>
          </a:bodyPr>
          <a:lstStyle/>
          <a:p>
            <a:pPr>
              <a:buNone/>
            </a:pPr>
            <a:r>
              <a:rPr lang="en-US" sz="2800" baseline="0" dirty="0" smtClean="0"/>
              <a:t>QUESTIONS OF STAFF?</a:t>
            </a:r>
            <a:endParaRPr lang="en-US" sz="2800" dirty="0"/>
          </a:p>
        </p:txBody>
      </p:sp>
      <p:pic>
        <p:nvPicPr>
          <p:cNvPr id="3" name="Picture 2"/>
          <p:cNvPicPr>
            <a:picLocks noChangeAspect="1"/>
          </p:cNvPicPr>
          <p:nvPr/>
        </p:nvPicPr>
        <p:blipFill>
          <a:blip r:embed="rId3"/>
          <a:stretch>
            <a:fillRect/>
          </a:stretch>
        </p:blipFill>
        <p:spPr>
          <a:xfrm>
            <a:off x="3614737" y="6524625"/>
            <a:ext cx="1914525" cy="333375"/>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Before the Planning Commission</a:t>
            </a:r>
            <a:endParaRPr lang="en-US" dirty="0"/>
          </a:p>
        </p:txBody>
      </p:sp>
      <p:sp>
        <p:nvSpPr>
          <p:cNvPr id="3" name="Content Placeholder 2"/>
          <p:cNvSpPr>
            <a:spLocks noGrp="1"/>
          </p:cNvSpPr>
          <p:nvPr>
            <p:ph idx="1"/>
          </p:nvPr>
        </p:nvSpPr>
        <p:spPr>
          <a:xfrm>
            <a:off x="-34962" y="1504155"/>
            <a:ext cx="4259945" cy="4525963"/>
          </a:xfrm>
        </p:spPr>
        <p:txBody>
          <a:bodyPr/>
          <a:lstStyle/>
          <a:p>
            <a:pPr>
              <a:lnSpc>
                <a:spcPct val="100000"/>
              </a:lnSpc>
              <a:spcAft>
                <a:spcPts val="600"/>
              </a:spcAft>
            </a:pPr>
            <a:r>
              <a:rPr lang="en-US" sz="2000" dirty="0" smtClean="0"/>
              <a:t>Public Hearing for 6-Lot Subdivision</a:t>
            </a:r>
          </a:p>
          <a:p>
            <a:pPr lvl="1">
              <a:lnSpc>
                <a:spcPct val="100000"/>
              </a:lnSpc>
              <a:spcAft>
                <a:spcPts val="600"/>
              </a:spcAft>
            </a:pPr>
            <a:r>
              <a:rPr lang="en-US" sz="1800" dirty="0" smtClean="0"/>
              <a:t>3.55 acres</a:t>
            </a:r>
          </a:p>
          <a:p>
            <a:pPr lvl="1">
              <a:lnSpc>
                <a:spcPct val="100000"/>
              </a:lnSpc>
              <a:spcAft>
                <a:spcPts val="600"/>
              </a:spcAft>
            </a:pPr>
            <a:r>
              <a:rPr lang="en-US" sz="1800" dirty="0" smtClean="0"/>
              <a:t>R-10 Zoning</a:t>
            </a:r>
          </a:p>
          <a:p>
            <a:pPr lvl="1">
              <a:lnSpc>
                <a:spcPct val="100000"/>
              </a:lnSpc>
              <a:spcAft>
                <a:spcPts val="600"/>
              </a:spcAft>
            </a:pPr>
            <a:r>
              <a:rPr lang="en-US" sz="1800" dirty="0" smtClean="0"/>
              <a:t>Existing Home- Proposed Removal</a:t>
            </a:r>
          </a:p>
          <a:p>
            <a:pPr lvl="1">
              <a:lnSpc>
                <a:spcPct val="100000"/>
              </a:lnSpc>
              <a:spcAft>
                <a:spcPts val="600"/>
              </a:spcAft>
            </a:pPr>
            <a:r>
              <a:rPr lang="en-US" sz="1800" dirty="0" smtClean="0"/>
              <a:t>ROW Improvements for Parker Road, Deerhill Lane and Roxbury Drive</a:t>
            </a:r>
          </a:p>
          <a:p>
            <a:pPr lvl="1">
              <a:lnSpc>
                <a:spcPct val="100000"/>
              </a:lnSpc>
              <a:spcAft>
                <a:spcPts val="600"/>
              </a:spcAft>
            </a:pPr>
            <a:r>
              <a:rPr lang="en-US" sz="1800" dirty="0" smtClean="0"/>
              <a:t>All Access from </a:t>
            </a:r>
            <a:r>
              <a:rPr lang="en-US" sz="1800" dirty="0"/>
              <a:t>Deerhill Lane and Roxbury </a:t>
            </a:r>
            <a:r>
              <a:rPr lang="en-US" sz="1800" dirty="0" smtClean="0"/>
              <a:t>Drive</a:t>
            </a:r>
            <a:endParaRPr lang="en-US" sz="2000" dirty="0" smtClean="0"/>
          </a:p>
          <a:p>
            <a:pPr>
              <a:lnSpc>
                <a:spcPct val="100000"/>
              </a:lnSpc>
              <a:spcAft>
                <a:spcPts val="600"/>
              </a:spcAft>
            </a:pPr>
            <a:r>
              <a:rPr lang="en-US" sz="2000" dirty="0" smtClean="0"/>
              <a:t>Approve Staff Recommendation</a:t>
            </a:r>
          </a:p>
          <a:p>
            <a:pPr>
              <a:lnSpc>
                <a:spcPct val="100000"/>
              </a:lnSpc>
              <a:spcAft>
                <a:spcPts val="600"/>
              </a:spcAft>
            </a:pPr>
            <a:r>
              <a:rPr lang="en-US" sz="2000" dirty="0" smtClean="0"/>
              <a:t>Approve with Modified Conditions</a:t>
            </a:r>
          </a:p>
          <a:p>
            <a:pPr>
              <a:lnSpc>
                <a:spcPct val="100000"/>
              </a:lnSpc>
              <a:spcAft>
                <a:spcPts val="600"/>
              </a:spcAft>
            </a:pPr>
            <a:r>
              <a:rPr lang="en-US" sz="2000" dirty="0" smtClean="0"/>
              <a:t>Deny</a:t>
            </a:r>
          </a:p>
        </p:txBody>
      </p:sp>
      <p:pic>
        <p:nvPicPr>
          <p:cNvPr id="4" name="Picture 3"/>
          <p:cNvPicPr>
            <a:picLocks noChangeAspect="1"/>
          </p:cNvPicPr>
          <p:nvPr/>
        </p:nvPicPr>
        <p:blipFill>
          <a:blip r:embed="rId3"/>
          <a:stretch>
            <a:fillRect/>
          </a:stretch>
        </p:blipFill>
        <p:spPr>
          <a:xfrm>
            <a:off x="3614737" y="6407449"/>
            <a:ext cx="1914525" cy="333375"/>
          </a:xfrm>
          <a:prstGeom prst="rect">
            <a:avLst/>
          </a:prstGeom>
        </p:spPr>
      </p:pic>
      <p:pic>
        <p:nvPicPr>
          <p:cNvPr id="7" name="Picture 6"/>
          <p:cNvPicPr>
            <a:picLocks noChangeAspect="1"/>
          </p:cNvPicPr>
          <p:nvPr/>
        </p:nvPicPr>
        <p:blipFill>
          <a:blip r:embed="rId4"/>
          <a:stretch>
            <a:fillRect/>
          </a:stretch>
        </p:blipFill>
        <p:spPr>
          <a:xfrm>
            <a:off x="4224983" y="1794969"/>
            <a:ext cx="4853968" cy="3691431"/>
          </a:xfrm>
          <a:prstGeom prst="rect">
            <a:avLst/>
          </a:prstGeom>
        </p:spPr>
      </p:pic>
    </p:spTree>
    <p:extLst>
      <p:ext uri="{BB962C8B-B14F-4D97-AF65-F5344CB8AC3E}">
        <p14:creationId xmlns:p14="http://schemas.microsoft.com/office/powerpoint/2010/main" val="3565217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Vicinity Map</a:t>
            </a:r>
            <a:endParaRPr lang="en-US" dirty="0"/>
          </a:p>
        </p:txBody>
      </p:sp>
      <p:cxnSp>
        <p:nvCxnSpPr>
          <p:cNvPr id="8" name="Straight Connector 7"/>
          <p:cNvCxnSpPr/>
          <p:nvPr/>
        </p:nvCxnSpPr>
        <p:spPr bwMode="auto">
          <a:xfrm>
            <a:off x="3886200" y="3733800"/>
            <a:ext cx="914400" cy="91440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3886200" y="3733800"/>
            <a:ext cx="914400" cy="914400"/>
          </a:xfrm>
          <a:prstGeom prst="line">
            <a:avLst/>
          </a:prstGeom>
          <a:noFill/>
          <a:ln w="9525" cap="flat" cmpd="sng" algn="ctr">
            <a:noFill/>
            <a:prstDash val="solid"/>
            <a:round/>
            <a:headEnd type="none" w="med" len="med"/>
            <a:tailEnd type="none" w="med" len="med"/>
          </a:ln>
          <a:effectLst/>
        </p:spPr>
      </p:cxnSp>
      <p:pic>
        <p:nvPicPr>
          <p:cNvPr id="2" name="Picture 1"/>
          <p:cNvPicPr>
            <a:picLocks noChangeAspect="1"/>
          </p:cNvPicPr>
          <p:nvPr/>
        </p:nvPicPr>
        <p:blipFill>
          <a:blip r:embed="rId2"/>
          <a:stretch>
            <a:fillRect/>
          </a:stretch>
        </p:blipFill>
        <p:spPr>
          <a:xfrm>
            <a:off x="3614737" y="6524625"/>
            <a:ext cx="1914525" cy="333375"/>
          </a:xfrm>
          <a:prstGeom prst="rect">
            <a:avLst/>
          </a:prstGeom>
        </p:spPr>
      </p:pic>
      <p:pic>
        <p:nvPicPr>
          <p:cNvPr id="5" name="Picture 4"/>
          <p:cNvPicPr>
            <a:picLocks noChangeAspect="1"/>
          </p:cNvPicPr>
          <p:nvPr/>
        </p:nvPicPr>
        <p:blipFill>
          <a:blip r:embed="rId3"/>
          <a:stretch>
            <a:fillRect/>
          </a:stretch>
        </p:blipFill>
        <p:spPr>
          <a:xfrm>
            <a:off x="1642696" y="1417638"/>
            <a:ext cx="5887768" cy="4768263"/>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Aerial Photograph</a:t>
            </a:r>
            <a:endParaRPr lang="en-US" dirty="0"/>
          </a:p>
        </p:txBody>
      </p:sp>
      <p:pic>
        <p:nvPicPr>
          <p:cNvPr id="2" name="Picture 1"/>
          <p:cNvPicPr>
            <a:picLocks noChangeAspect="1"/>
          </p:cNvPicPr>
          <p:nvPr/>
        </p:nvPicPr>
        <p:blipFill>
          <a:blip r:embed="rId2"/>
          <a:stretch>
            <a:fillRect/>
          </a:stretch>
        </p:blipFill>
        <p:spPr>
          <a:xfrm>
            <a:off x="3597457" y="6524625"/>
            <a:ext cx="1914525" cy="333375"/>
          </a:xfrm>
          <a:prstGeom prst="rect">
            <a:avLst/>
          </a:prstGeom>
        </p:spPr>
      </p:pic>
      <p:pic>
        <p:nvPicPr>
          <p:cNvPr id="3" name="Picture 2"/>
          <p:cNvPicPr>
            <a:picLocks noChangeAspect="1"/>
          </p:cNvPicPr>
          <p:nvPr/>
        </p:nvPicPr>
        <p:blipFill>
          <a:blip r:embed="rId3"/>
          <a:stretch>
            <a:fillRect/>
          </a:stretch>
        </p:blipFill>
        <p:spPr>
          <a:xfrm>
            <a:off x="1809931" y="1407309"/>
            <a:ext cx="5524138" cy="4922962"/>
          </a:xfrm>
          <a:prstGeom prst="rect">
            <a:avLst/>
          </a:prstGeom>
        </p:spPr>
      </p:pic>
    </p:spTree>
    <p:extLst>
      <p:ext uri="{BB962C8B-B14F-4D97-AF65-F5344CB8AC3E}">
        <p14:creationId xmlns:p14="http://schemas.microsoft.com/office/powerpoint/2010/main" val="18335580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Zoning</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2"/>
          <a:stretch>
            <a:fillRect/>
          </a:stretch>
        </p:blipFill>
        <p:spPr>
          <a:xfrm>
            <a:off x="3614737" y="6524625"/>
            <a:ext cx="1914525" cy="333375"/>
          </a:xfrm>
          <a:prstGeom prst="rect">
            <a:avLst/>
          </a:prstGeom>
        </p:spPr>
      </p:pic>
      <p:pic>
        <p:nvPicPr>
          <p:cNvPr id="3" name="Picture 2"/>
          <p:cNvPicPr>
            <a:picLocks noChangeAspect="1"/>
          </p:cNvPicPr>
          <p:nvPr/>
        </p:nvPicPr>
        <p:blipFill>
          <a:blip r:embed="rId3"/>
          <a:stretch>
            <a:fillRect/>
          </a:stretch>
        </p:blipFill>
        <p:spPr>
          <a:xfrm>
            <a:off x="1651762" y="1417638"/>
            <a:ext cx="5840474" cy="4822354"/>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2"/>
          <a:stretch>
            <a:fillRect/>
          </a:stretch>
        </p:blipFill>
        <p:spPr>
          <a:xfrm>
            <a:off x="3614737" y="6492128"/>
            <a:ext cx="1914525" cy="333375"/>
          </a:xfrm>
          <a:prstGeom prst="rect">
            <a:avLst/>
          </a:prstGeom>
        </p:spPr>
      </p:pic>
      <p:pic>
        <p:nvPicPr>
          <p:cNvPr id="5" name="Picture 4"/>
          <p:cNvPicPr>
            <a:picLocks noChangeAspect="1"/>
          </p:cNvPicPr>
          <p:nvPr/>
        </p:nvPicPr>
        <p:blipFill>
          <a:blip r:embed="rId3"/>
          <a:stretch>
            <a:fillRect/>
          </a:stretch>
        </p:blipFill>
        <p:spPr>
          <a:xfrm>
            <a:off x="1447800" y="1417638"/>
            <a:ext cx="6489728" cy="4940672"/>
          </a:xfrm>
          <a:prstGeom prst="rect">
            <a:avLst/>
          </a:prstGeom>
        </p:spPr>
      </p:pic>
    </p:spTree>
    <p:extLst>
      <p:ext uri="{BB962C8B-B14F-4D97-AF65-F5344CB8AC3E}">
        <p14:creationId xmlns:p14="http://schemas.microsoft.com/office/powerpoint/2010/main" val="27659760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2"/>
          <a:stretch>
            <a:fillRect/>
          </a:stretch>
        </p:blipFill>
        <p:spPr>
          <a:xfrm>
            <a:off x="3614737" y="6481762"/>
            <a:ext cx="1914525" cy="333375"/>
          </a:xfrm>
          <a:prstGeom prst="rect">
            <a:avLst/>
          </a:prstGeom>
        </p:spPr>
      </p:pic>
      <p:pic>
        <p:nvPicPr>
          <p:cNvPr id="3" name="Picture 2"/>
          <p:cNvPicPr>
            <a:picLocks noChangeAspect="1"/>
          </p:cNvPicPr>
          <p:nvPr/>
        </p:nvPicPr>
        <p:blipFill>
          <a:blip r:embed="rId3"/>
          <a:stretch>
            <a:fillRect/>
          </a:stretch>
        </p:blipFill>
        <p:spPr>
          <a:xfrm>
            <a:off x="1681770" y="1021918"/>
            <a:ext cx="5780458" cy="5793219"/>
          </a:xfrm>
          <a:prstGeom prst="rect">
            <a:avLst/>
          </a:prstGeom>
        </p:spPr>
      </p:pic>
    </p:spTree>
    <p:extLst>
      <p:ext uri="{BB962C8B-B14F-4D97-AF65-F5344CB8AC3E}">
        <p14:creationId xmlns:p14="http://schemas.microsoft.com/office/powerpoint/2010/main" val="39493484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Protection and Removal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2"/>
          <a:stretch>
            <a:fillRect/>
          </a:stretch>
        </p:blipFill>
        <p:spPr>
          <a:xfrm>
            <a:off x="3614737" y="6520282"/>
            <a:ext cx="1914525" cy="333375"/>
          </a:xfrm>
          <a:prstGeom prst="rect">
            <a:avLst/>
          </a:prstGeom>
        </p:spPr>
      </p:pic>
      <p:pic>
        <p:nvPicPr>
          <p:cNvPr id="3" name="Picture 2"/>
          <p:cNvPicPr>
            <a:picLocks noChangeAspect="1"/>
          </p:cNvPicPr>
          <p:nvPr/>
        </p:nvPicPr>
        <p:blipFill>
          <a:blip r:embed="rId3"/>
          <a:stretch>
            <a:fillRect/>
          </a:stretch>
        </p:blipFill>
        <p:spPr>
          <a:xfrm>
            <a:off x="2133600" y="1417638"/>
            <a:ext cx="5101683" cy="4800600"/>
          </a:xfrm>
          <a:prstGeom prst="rect">
            <a:avLst/>
          </a:prstGeom>
        </p:spPr>
      </p:pic>
    </p:spTree>
    <p:extLst>
      <p:ext uri="{BB962C8B-B14F-4D97-AF65-F5344CB8AC3E}">
        <p14:creationId xmlns:p14="http://schemas.microsoft.com/office/powerpoint/2010/main" val="38254263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Stormwater</a:t>
            </a:r>
            <a:r>
              <a:rPr lang="en-US" dirty="0" smtClean="0"/>
              <a:t> Facility Planting Plan</a:t>
            </a:r>
            <a:endParaRPr lang="en-US" dirty="0"/>
          </a:p>
        </p:txBody>
      </p:sp>
      <p:pic>
        <p:nvPicPr>
          <p:cNvPr id="4" name="Picture 3"/>
          <p:cNvPicPr>
            <a:picLocks noChangeAspect="1"/>
          </p:cNvPicPr>
          <p:nvPr/>
        </p:nvPicPr>
        <p:blipFill>
          <a:blip r:embed="rId2"/>
          <a:stretch>
            <a:fillRect/>
          </a:stretch>
        </p:blipFill>
        <p:spPr>
          <a:xfrm>
            <a:off x="3614845" y="6528787"/>
            <a:ext cx="1914310" cy="329213"/>
          </a:xfrm>
          <a:prstGeom prst="rect">
            <a:avLst/>
          </a:prstGeom>
        </p:spPr>
      </p:pic>
      <p:pic>
        <p:nvPicPr>
          <p:cNvPr id="5" name="Picture 4"/>
          <p:cNvPicPr>
            <a:picLocks noChangeAspect="1"/>
          </p:cNvPicPr>
          <p:nvPr/>
        </p:nvPicPr>
        <p:blipFill>
          <a:blip r:embed="rId3"/>
          <a:stretch>
            <a:fillRect/>
          </a:stretch>
        </p:blipFill>
        <p:spPr>
          <a:xfrm>
            <a:off x="0" y="1227471"/>
            <a:ext cx="5393858" cy="5301316"/>
          </a:xfrm>
          <a:prstGeom prst="rect">
            <a:avLst/>
          </a:prstGeom>
        </p:spPr>
      </p:pic>
      <p:pic>
        <p:nvPicPr>
          <p:cNvPr id="6" name="Picture 5"/>
          <p:cNvPicPr>
            <a:picLocks noChangeAspect="1"/>
          </p:cNvPicPr>
          <p:nvPr/>
        </p:nvPicPr>
        <p:blipFill>
          <a:blip r:embed="rId4"/>
          <a:stretch>
            <a:fillRect/>
          </a:stretch>
        </p:blipFill>
        <p:spPr>
          <a:xfrm>
            <a:off x="5076825" y="1222989"/>
            <a:ext cx="4067175" cy="2238375"/>
          </a:xfrm>
          <a:prstGeom prst="rect">
            <a:avLst/>
          </a:prstGeom>
        </p:spPr>
      </p:pic>
      <p:pic>
        <p:nvPicPr>
          <p:cNvPr id="7" name="Picture 6"/>
          <p:cNvPicPr>
            <a:picLocks noChangeAspect="1"/>
          </p:cNvPicPr>
          <p:nvPr/>
        </p:nvPicPr>
        <p:blipFill>
          <a:blip r:embed="rId5"/>
          <a:stretch>
            <a:fillRect/>
          </a:stretch>
        </p:blipFill>
        <p:spPr>
          <a:xfrm>
            <a:off x="4883807" y="3401869"/>
            <a:ext cx="4260193" cy="3123332"/>
          </a:xfrm>
          <a:prstGeom prst="rect">
            <a:avLst/>
          </a:prstGeom>
        </p:spPr>
      </p:pic>
    </p:spTree>
    <p:extLst>
      <p:ext uri="{BB962C8B-B14F-4D97-AF65-F5344CB8AC3E}">
        <p14:creationId xmlns:p14="http://schemas.microsoft.com/office/powerpoint/2010/main" val="2370364896"/>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11792</TotalTime>
  <Words>648</Words>
  <Application>Microsoft Office PowerPoint</Application>
  <PresentationFormat>On-screen Show (4:3)</PresentationFormat>
  <Paragraphs>47</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Times New Roman</vt:lpstr>
      <vt:lpstr>Default Design</vt:lpstr>
      <vt:lpstr>Planning Commission </vt:lpstr>
      <vt:lpstr>Decision Before the Planning Commission</vt:lpstr>
      <vt:lpstr>Vicinity Map</vt:lpstr>
      <vt:lpstr>Aerial Photograph</vt:lpstr>
      <vt:lpstr>Neighborhood Zoning</vt:lpstr>
      <vt:lpstr>Site Plan</vt:lpstr>
      <vt:lpstr>Grading Plan</vt:lpstr>
      <vt:lpstr>Tree Protection and Removal Plan</vt:lpstr>
      <vt:lpstr>Stormwater Facility Planting Plan</vt:lpstr>
      <vt:lpstr>Staff Recommended Conditions of Approval</vt:lpstr>
      <vt:lpstr>Staff Recommended Conditions of Approval</vt:lpstr>
      <vt:lpstr>Staff Recommended Conditions of Approval</vt:lpstr>
      <vt:lpstr>Planning Commission  SUB-17-03</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Arnold, Jennifer</cp:lastModifiedBy>
  <cp:revision>224</cp:revision>
  <cp:lastPrinted>2014-10-21T21:19:27Z</cp:lastPrinted>
  <dcterms:created xsi:type="dcterms:W3CDTF">2008-09-02T16:02:58Z</dcterms:created>
  <dcterms:modified xsi:type="dcterms:W3CDTF">2017-11-15T23:50:23Z</dcterms:modified>
</cp:coreProperties>
</file>