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96" r:id="rId4"/>
    <p:sldId id="308" r:id="rId5"/>
    <p:sldId id="306" r:id="rId6"/>
    <p:sldId id="307" r:id="rId7"/>
    <p:sldId id="297" r:id="rId8"/>
    <p:sldId id="298" r:id="rId9"/>
    <p:sldId id="299" r:id="rId10"/>
    <p:sldId id="300" r:id="rId11"/>
    <p:sldId id="301" r:id="rId12"/>
    <p:sldId id="302" r:id="rId13"/>
    <p:sldId id="304" r:id="rId14"/>
    <p:sldId id="305" r:id="rId15"/>
    <p:sldId id="303" r:id="rId16"/>
    <p:sldId id="309" r:id="rId17"/>
    <p:sldId id="310" r:id="rId18"/>
    <p:sldId id="311" r:id="rId19"/>
    <p:sldId id="31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Default Section" id="{E3EEDD84-E0E4-4056-A9FE-976544A2A9FF}">
          <p14:sldIdLst>
            <p14:sldId id="256"/>
            <p14:sldId id="258"/>
            <p14:sldId id="296"/>
            <p14:sldId id="308"/>
            <p14:sldId id="306"/>
            <p14:sldId id="307"/>
            <p14:sldId id="297"/>
            <p14:sldId id="298"/>
            <p14:sldId id="299"/>
            <p14:sldId id="300"/>
            <p14:sldId id="301"/>
            <p14:sldId id="302"/>
            <p14:sldId id="304"/>
            <p14:sldId id="305"/>
            <p14:sldId id="303"/>
            <p14:sldId id="309"/>
            <p14:sldId id="310"/>
            <p14:sldId id="311"/>
            <p14:sldId id="312"/>
          </p14:sldIdLst>
        </p14:section>
        <p14:section name="Untitled Section" id="{A0467B1C-2DA2-4DB4-BF51-67EDE0161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nton, Megan" initials="TM"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723" autoAdjust="0"/>
    <p:restoredTop sz="94613" autoAdjust="0"/>
  </p:normalViewPr>
  <p:slideViewPr>
    <p:cSldViewPr>
      <p:cViewPr varScale="1">
        <p:scale>
          <a:sx n="106" d="100"/>
          <a:sy n="106" d="100"/>
        </p:scale>
        <p:origin x="13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E2301A7-1BF7-493C-950A-0C2D0FBF894A}" type="datetimeFigureOut">
              <a:rPr lang="en-US" smtClean="0"/>
              <a:t>10/9/2017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04651B-F505-494D-B43A-46E34099D48A}" type="slidenum">
              <a:rPr lang="en-US" smtClean="0"/>
              <a:t>‹#›</a:t>
            </a:fld>
            <a:endParaRPr lang="en-US"/>
          </a:p>
        </p:txBody>
      </p:sp>
    </p:spTree>
    <p:extLst>
      <p:ext uri="{BB962C8B-B14F-4D97-AF65-F5344CB8AC3E}">
        <p14:creationId xmlns:p14="http://schemas.microsoft.com/office/powerpoint/2010/main" val="28083659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CBDCFA94-2EA4-47B6-B01A-D75BC09D3704}" type="slidenum">
              <a:rPr lang="en-US" altLang="en-US"/>
              <a:pPr/>
              <a:t>‹#›</a:t>
            </a:fld>
            <a:endParaRPr lang="en-US" altLang="en-US"/>
          </a:p>
        </p:txBody>
      </p:sp>
    </p:spTree>
    <p:extLst>
      <p:ext uri="{BB962C8B-B14F-4D97-AF65-F5344CB8AC3E}">
        <p14:creationId xmlns:p14="http://schemas.microsoft.com/office/powerpoint/2010/main" val="3210054466"/>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51715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10</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14325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11</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9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12</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54856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13</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34513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14</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97531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15</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38025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16</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99198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17</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99929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18</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365411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19</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25201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2</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29908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3</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67355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4</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67993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5</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79119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6</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06846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7</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56878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8</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01488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CFA94-2EA4-47B6-B01A-D75BC09D3704}" type="slidenum">
              <a:rPr lang="en-US" altLang="en-US" smtClean="0"/>
              <a:pPr/>
              <a:t>9</a:t>
            </a:fld>
            <a:endParaRPr lang="en-US" altLang="en-US"/>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951770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108" name="Rectangle 12"/>
          <p:cNvSpPr>
            <a:spLocks noChangeArrowheads="1"/>
          </p:cNvSpPr>
          <p:nvPr userDrawn="1"/>
        </p:nvSpPr>
        <p:spPr bwMode="auto">
          <a:xfrm>
            <a:off x="0" y="6324600"/>
            <a:ext cx="91440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userDrawn="1"/>
        </p:nvSpPr>
        <p:spPr bwMode="auto">
          <a:xfrm>
            <a:off x="0" y="2514600"/>
            <a:ext cx="9140825" cy="6111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bwMode="auto">
          <a:xfrm>
            <a:off x="457200" y="6503988"/>
            <a:ext cx="2133600" cy="201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hlink"/>
                </a:solidFill>
              </a:defRPr>
            </a:lvl1pPr>
          </a:lstStyle>
          <a:p>
            <a:endParaRPr lang="en-US" altLang="en-US"/>
          </a:p>
        </p:txBody>
      </p:sp>
      <p:sp>
        <p:nvSpPr>
          <p:cNvPr id="4101" name="Rectangle 5"/>
          <p:cNvSpPr>
            <a:spLocks noGrp="1" noChangeArrowheads="1"/>
          </p:cNvSpPr>
          <p:nvPr>
            <p:ph type="ftr" sz="quarter" idx="3"/>
          </p:nvPr>
        </p:nvSpPr>
        <p:spPr bwMode="auto">
          <a:xfrm>
            <a:off x="3124200" y="6503988"/>
            <a:ext cx="2895600" cy="201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hlink"/>
                </a:solidFill>
              </a:defRPr>
            </a:lvl1pPr>
          </a:lstStyle>
          <a:p>
            <a:r>
              <a:rPr lang="en-US" altLang="en-US" dirty="0" smtClean="0"/>
              <a:t>© MorganCPS Group</a:t>
            </a:r>
            <a:endParaRPr lang="en-US" altLang="en-US" dirty="0"/>
          </a:p>
        </p:txBody>
      </p:sp>
      <p:sp>
        <p:nvSpPr>
          <p:cNvPr id="4102" name="Rectangle 6"/>
          <p:cNvSpPr>
            <a:spLocks noGrp="1" noChangeArrowheads="1"/>
          </p:cNvSpPr>
          <p:nvPr>
            <p:ph type="sldNum" sz="quarter" idx="4"/>
          </p:nvPr>
        </p:nvSpPr>
        <p:spPr bwMode="auto">
          <a:xfrm>
            <a:off x="6553200" y="6503988"/>
            <a:ext cx="2133600" cy="201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hlink"/>
                </a:solidFill>
              </a:defRPr>
            </a:lvl1pPr>
          </a:lstStyle>
          <a:p>
            <a:fld id="{7645EDDF-1C23-4DD8-AF78-2840E8EC6874}" type="slidenum">
              <a:rPr lang="en-US" altLang="en-US"/>
              <a:pPr/>
              <a:t>‹#›</a:t>
            </a:fld>
            <a:endParaRPr lang="en-US" altLang="en-US"/>
          </a:p>
        </p:txBody>
      </p:sp>
      <p:pic>
        <p:nvPicPr>
          <p:cNvPr id="4104" name="Picture 8" descr="tan_waves"/>
          <p:cNvPicPr>
            <a:picLocks noChangeAspect="1" noChangeArrowheads="1"/>
          </p:cNvPicPr>
          <p:nvPr userDrawn="1"/>
        </p:nvPicPr>
        <p:blipFill>
          <a:blip r:embed="rId2">
            <a:extLst>
              <a:ext uri="{28A0092B-C50C-407E-A947-70E740481C1C}">
                <a14:useLocalDpi xmlns:a14="http://schemas.microsoft.com/office/drawing/2010/main" val="0"/>
              </a:ext>
            </a:extLst>
          </a:blip>
          <a:srcRect b="35602"/>
          <a:stretch>
            <a:fillRect/>
          </a:stretch>
        </p:blipFill>
        <p:spPr bwMode="auto">
          <a:xfrm>
            <a:off x="0" y="0"/>
            <a:ext cx="9144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109"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1" name="Picture 15" descr="CWL_logost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2667000"/>
            <a:ext cx="146367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335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102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70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0634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929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628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380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775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3674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6663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p:nvSpPr>
        <p:spPr bwMode="auto">
          <a:xfrm>
            <a:off x="457200" y="6503988"/>
            <a:ext cx="2133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000">
              <a:solidFill>
                <a:schemeClr val="hlink"/>
              </a:solidFill>
            </a:endParaRPr>
          </a:p>
        </p:txBody>
      </p:sp>
      <p:sp>
        <p:nvSpPr>
          <p:cNvPr id="1035" name="Rectangle 11"/>
          <p:cNvSpPr>
            <a:spLocks noChangeArrowheads="1"/>
          </p:cNvSpPr>
          <p:nvPr/>
        </p:nvSpPr>
        <p:spPr bwMode="auto">
          <a:xfrm>
            <a:off x="3124200" y="6503988"/>
            <a:ext cx="2895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solidFill>
                  <a:schemeClr val="hlink"/>
                </a:solidFill>
              </a:rPr>
              <a:t>Enter footer information</a:t>
            </a:r>
          </a:p>
        </p:txBody>
      </p:sp>
      <p:sp>
        <p:nvSpPr>
          <p:cNvPr id="1036" name="Rectangle 12"/>
          <p:cNvSpPr>
            <a:spLocks noChangeArrowheads="1"/>
          </p:cNvSpPr>
          <p:nvPr/>
        </p:nvSpPr>
        <p:spPr bwMode="auto">
          <a:xfrm>
            <a:off x="6553200" y="6503988"/>
            <a:ext cx="2133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581A4B9E-E991-4CBD-BA00-237BAC858E8C}" type="slidenum">
              <a:rPr lang="en-US" altLang="en-US" sz="1000">
                <a:solidFill>
                  <a:schemeClr val="hlink"/>
                </a:solidFill>
              </a:rPr>
              <a:pPr algn="r"/>
              <a:t>‹#›</a:t>
            </a:fld>
            <a:endParaRPr lang="en-US" altLang="en-US" sz="100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2" name="Picture 8" descr="tan_waves"/>
          <p:cNvPicPr>
            <a:picLocks noChangeAspect="1" noChangeArrowheads="1"/>
          </p:cNvPicPr>
          <p:nvPr userDrawn="1"/>
        </p:nvPicPr>
        <p:blipFill>
          <a:blip r:embed="rId13">
            <a:extLst>
              <a:ext uri="{28A0092B-C50C-407E-A947-70E740481C1C}">
                <a14:useLocalDpi xmlns:a14="http://schemas.microsoft.com/office/drawing/2010/main" val="0"/>
              </a:ext>
            </a:extLst>
          </a:blip>
          <a:srcRect b="35602"/>
          <a:stretch>
            <a:fillRect/>
          </a:stretch>
        </p:blipFill>
        <p:spPr bwMode="auto">
          <a:xfrm>
            <a:off x="0" y="0"/>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9" name="Picture 15" descr="CWL_ico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0" y="258763"/>
            <a:ext cx="655638" cy="6556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left)">
                                      <p:cBhvr>
                                        <p:cTn id="10" dur="500"/>
                                        <p:tgtEl>
                                          <p:spTgt spid="10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left)">
                                      <p:cBhvr>
                                        <p:cTn id="13" dur="500"/>
                                        <p:tgtEl>
                                          <p:spTgt spid="10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left)">
                                      <p:cBhvr>
                                        <p:cTn id="16" dur="500"/>
                                        <p:tgtEl>
                                          <p:spTgt spid="102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left)">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sldNum="0" hdr="0" dt="0"/>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Calibri" pitchFamily="34" charset="0"/>
        </a:defRPr>
      </a:lvl2pPr>
      <a:lvl3pPr algn="l" rtl="0" fontAlgn="base">
        <a:spcBef>
          <a:spcPct val="0"/>
        </a:spcBef>
        <a:spcAft>
          <a:spcPct val="0"/>
        </a:spcAft>
        <a:defRPr sz="2400">
          <a:solidFill>
            <a:schemeClr val="bg1"/>
          </a:solidFill>
          <a:latin typeface="Calibri" pitchFamily="34" charset="0"/>
        </a:defRPr>
      </a:lvl3pPr>
      <a:lvl4pPr algn="l" rtl="0" fontAlgn="base">
        <a:spcBef>
          <a:spcPct val="0"/>
        </a:spcBef>
        <a:spcAft>
          <a:spcPct val="0"/>
        </a:spcAft>
        <a:defRPr sz="2400">
          <a:solidFill>
            <a:schemeClr val="bg1"/>
          </a:solidFill>
          <a:latin typeface="Calibri" pitchFamily="34" charset="0"/>
        </a:defRPr>
      </a:lvl4pPr>
      <a:lvl5pPr algn="l" rtl="0" fontAlgn="base">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fontAlgn="base">
        <a:lnSpc>
          <a:spcPct val="125000"/>
        </a:lnSpc>
        <a:spcBef>
          <a:spcPct val="0"/>
        </a:spcBef>
        <a:spcAft>
          <a:spcPct val="50000"/>
        </a:spcAft>
        <a:buBlip>
          <a:blip r:embed="rId15"/>
        </a:buBlip>
        <a:defRPr>
          <a:solidFill>
            <a:schemeClr val="tx1"/>
          </a:solidFill>
          <a:latin typeface="+mn-lt"/>
          <a:ea typeface="+mn-ea"/>
          <a:cs typeface="+mn-cs"/>
        </a:defRPr>
      </a:lvl1pPr>
      <a:lvl2pPr marL="742950" indent="-285750" algn="l" rtl="0" fontAlgn="base">
        <a:lnSpc>
          <a:spcPct val="125000"/>
        </a:lnSpc>
        <a:spcBef>
          <a:spcPct val="0"/>
        </a:spcBef>
        <a:spcAft>
          <a:spcPct val="50000"/>
        </a:spcAft>
        <a:buChar char="–"/>
        <a:defRPr sz="1400">
          <a:solidFill>
            <a:schemeClr val="tx1"/>
          </a:solidFill>
          <a:latin typeface="+mn-lt"/>
        </a:defRPr>
      </a:lvl2pPr>
      <a:lvl3pPr marL="1143000" indent="-228600" algn="l" rtl="0" fontAlgn="base">
        <a:lnSpc>
          <a:spcPct val="125000"/>
        </a:lnSpc>
        <a:spcBef>
          <a:spcPct val="10000"/>
        </a:spcBef>
        <a:spcAft>
          <a:spcPct val="25000"/>
        </a:spcAft>
        <a:buChar char="•"/>
        <a:defRPr sz="1400" i="1">
          <a:solidFill>
            <a:schemeClr val="tx1"/>
          </a:solidFill>
          <a:latin typeface="Cambria" pitchFamily="18" charset="0"/>
        </a:defRPr>
      </a:lvl3pPr>
      <a:lvl4pPr marL="1600200" indent="-228600" algn="l" rtl="0" fontAlgn="base">
        <a:lnSpc>
          <a:spcPct val="125000"/>
        </a:lnSpc>
        <a:spcBef>
          <a:spcPct val="10000"/>
        </a:spcBef>
        <a:spcAft>
          <a:spcPct val="25000"/>
        </a:spcAft>
        <a:buChar char="–"/>
        <a:defRPr sz="1400">
          <a:solidFill>
            <a:schemeClr val="tx1"/>
          </a:solidFill>
          <a:latin typeface="+mn-lt"/>
        </a:defRPr>
      </a:lvl4pPr>
      <a:lvl5pPr marL="2057400" indent="-228600" algn="l" rtl="0" fontAlgn="base">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CDC 17-02 Overview</a:t>
            </a:r>
            <a:endParaRPr lang="en-US" altLang="en-US" dirty="0"/>
          </a:p>
        </p:txBody>
      </p:sp>
      <p:sp>
        <p:nvSpPr>
          <p:cNvPr id="2051" name="Rectangle 3"/>
          <p:cNvSpPr>
            <a:spLocks noGrp="1" noChangeArrowheads="1"/>
          </p:cNvSpPr>
          <p:nvPr>
            <p:ph type="subTitle" idx="1"/>
          </p:nvPr>
        </p:nvSpPr>
        <p:spPr>
          <a:xfrm>
            <a:off x="2895600" y="4343400"/>
            <a:ext cx="5715000" cy="1447800"/>
          </a:xfrm>
        </p:spPr>
        <p:txBody>
          <a:bodyPr/>
          <a:lstStyle/>
          <a:p>
            <a:pPr>
              <a:spcAft>
                <a:spcPts val="0"/>
              </a:spcAft>
            </a:pPr>
            <a:r>
              <a:rPr lang="en-US" altLang="en-US" i="1" dirty="0" smtClean="0"/>
              <a:t>Proposed amendments to West Linn’s Community Development Code to address grading, geotechnical and storm water issues</a:t>
            </a:r>
          </a:p>
          <a:p>
            <a:pPr>
              <a:spcAft>
                <a:spcPts val="0"/>
              </a:spcAft>
            </a:pPr>
            <a:endParaRPr lang="en-US" altLang="en-US" b="1" dirty="0"/>
          </a:p>
          <a:p>
            <a:pPr>
              <a:spcAft>
                <a:spcPts val="0"/>
              </a:spcAft>
            </a:pPr>
            <a:endParaRPr lang="en-US" altLang="en-US" b="1" dirty="0" smtClean="0"/>
          </a:p>
          <a:p>
            <a:pPr>
              <a:spcAft>
                <a:spcPts val="0"/>
              </a:spcAft>
            </a:pPr>
            <a:endParaRPr lang="en-US" altLang="en-US" b="1" dirty="0"/>
          </a:p>
          <a:p>
            <a:pPr>
              <a:spcAft>
                <a:spcPts val="0"/>
              </a:spcAft>
            </a:pPr>
            <a:r>
              <a:rPr lang="en-US" altLang="en-US" b="1" dirty="0" smtClean="0"/>
              <a:t>City Council </a:t>
            </a:r>
            <a:r>
              <a:rPr lang="en-US" altLang="en-US" b="1" dirty="0" smtClean="0"/>
              <a:t>Public Hearing</a:t>
            </a:r>
            <a:r>
              <a:rPr lang="en-US" altLang="en-US" b="1" dirty="0" smtClean="0"/>
              <a:t>	</a:t>
            </a:r>
            <a:r>
              <a:rPr lang="en-US" altLang="en-US" b="1" dirty="0" smtClean="0"/>
              <a:t>Octo</a:t>
            </a:r>
            <a:r>
              <a:rPr lang="en-US" altLang="en-US" b="1" dirty="0" smtClean="0"/>
              <a:t>ber 9, </a:t>
            </a:r>
            <a:r>
              <a:rPr lang="en-US" altLang="en-US" b="1" dirty="0" smtClean="0"/>
              <a:t>2017</a:t>
            </a:r>
          </a:p>
          <a:p>
            <a:pPr>
              <a:spcAft>
                <a:spcPts val="0"/>
              </a:spcAft>
            </a:pPr>
            <a:endParaRPr lang="en-US" altLang="en-US" i="1" dirty="0" smtClean="0"/>
          </a:p>
          <a:p>
            <a:pPr>
              <a:spcAft>
                <a:spcPts val="0"/>
              </a:spcAft>
            </a:pPr>
            <a:endParaRPr lang="en-US" altLang="en-US" i="1" dirty="0" smtClean="0"/>
          </a:p>
          <a:p>
            <a:endParaRPr lang="en-US" alt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191"/>
          <a:stretch/>
        </p:blipFill>
        <p:spPr>
          <a:xfrm>
            <a:off x="4572000" y="76200"/>
            <a:ext cx="4458077" cy="23998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4452"/>
            <a:ext cx="4316108" cy="24316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Proposed Requirements/Approval Criteria</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Geotechnical approval standards:</a:t>
            </a:r>
          </a:p>
          <a:p>
            <a:pPr lvl="1">
              <a:lnSpc>
                <a:spcPct val="100000"/>
              </a:lnSpc>
              <a:spcAft>
                <a:spcPts val="600"/>
              </a:spcAft>
            </a:pPr>
            <a:r>
              <a:rPr lang="en-US" altLang="en-US" sz="2000" dirty="0" smtClean="0"/>
              <a:t>The applicant </a:t>
            </a:r>
            <a:r>
              <a:rPr lang="en-US" altLang="en-US" sz="2000" u="sng" dirty="0" smtClean="0">
                <a:solidFill>
                  <a:srgbClr val="0070C0"/>
                </a:solidFill>
              </a:rPr>
              <a:t>must</a:t>
            </a:r>
            <a:r>
              <a:rPr lang="en-US" altLang="en-US" sz="2000" dirty="0" smtClean="0"/>
              <a:t> </a:t>
            </a:r>
            <a:r>
              <a:rPr lang="en-US" altLang="en-US" sz="2000" dirty="0" smtClean="0"/>
              <a:t>demonstrate that the proposed methods of rendering known or potential hazard sites for development, including proposed geotechnical remediation, are feasible and adequate to prevent landslides or other damage to property and safety. </a:t>
            </a:r>
          </a:p>
          <a:p>
            <a:pPr lvl="1">
              <a:lnSpc>
                <a:spcPct val="100000"/>
              </a:lnSpc>
              <a:spcAft>
                <a:spcPts val="600"/>
              </a:spcAft>
            </a:pPr>
            <a:r>
              <a:rPr lang="en-US" altLang="en-US" sz="2000" i="0" dirty="0" smtClean="0">
                <a:latin typeface="+mj-lt"/>
              </a:rPr>
              <a:t>The review authority may impose conditions, including limits on type or intensity of land use, which it determines are necessary to </a:t>
            </a:r>
            <a:r>
              <a:rPr lang="en-US" altLang="en-US" sz="2000" i="0" strike="sngStrike" dirty="0" smtClean="0">
                <a:solidFill>
                  <a:srgbClr val="FF0000"/>
                </a:solidFill>
                <a:latin typeface="+mj-lt"/>
              </a:rPr>
              <a:t>eliminate</a:t>
            </a:r>
            <a:r>
              <a:rPr lang="en-US" altLang="en-US" sz="2000" i="0" dirty="0" smtClean="0">
                <a:latin typeface="+mj-lt"/>
              </a:rPr>
              <a:t> </a:t>
            </a:r>
            <a:r>
              <a:rPr lang="en-US" altLang="en-US" sz="2000" i="0" u="sng" dirty="0" smtClean="0">
                <a:solidFill>
                  <a:srgbClr val="FF0000"/>
                </a:solidFill>
                <a:latin typeface="+mj-lt"/>
              </a:rPr>
              <a:t>mitigate</a:t>
            </a:r>
            <a:r>
              <a:rPr lang="en-US" altLang="en-US" sz="2000" i="0" dirty="0" smtClean="0">
                <a:solidFill>
                  <a:srgbClr val="FF0000"/>
                </a:solidFill>
                <a:latin typeface="+mj-lt"/>
              </a:rPr>
              <a:t> </a:t>
            </a:r>
            <a:r>
              <a:rPr lang="en-US" altLang="en-US" sz="2000" i="0" dirty="0" smtClean="0">
                <a:latin typeface="+mj-lt"/>
              </a:rPr>
              <a:t>known risks of landslides or property damage.</a:t>
            </a:r>
            <a:endParaRPr lang="en-US" altLang="en-US" sz="1800" i="0" dirty="0">
              <a:latin typeface="+mj-lt"/>
            </a:endParaRPr>
          </a:p>
          <a:p>
            <a:pPr lvl="1">
              <a:lnSpc>
                <a:spcPct val="100000"/>
              </a:lnSpc>
              <a:spcAft>
                <a:spcPts val="600"/>
              </a:spcAft>
            </a:pPr>
            <a:endParaRPr lang="en-US" altLang="en-US" sz="200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3363802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1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Land Type Definitions</a:t>
            </a:r>
            <a:endParaRPr lang="en-US" altLang="en-US" sz="2800" b="1" i="1" dirty="0"/>
          </a:p>
        </p:txBody>
      </p:sp>
      <p:sp>
        <p:nvSpPr>
          <p:cNvPr id="6147" name="Rectangle 3"/>
          <p:cNvSpPr>
            <a:spLocks noGrp="1" noChangeArrowheads="1"/>
          </p:cNvSpPr>
          <p:nvPr>
            <p:ph type="body" sz="half" idx="1"/>
          </p:nvPr>
        </p:nvSpPr>
        <p:spPr>
          <a:xfrm>
            <a:off x="457200" y="1600200"/>
            <a:ext cx="8382000" cy="4525963"/>
          </a:xfrm>
        </p:spPr>
        <p:txBody>
          <a:bodyPr/>
          <a:lstStyle/>
          <a:p>
            <a:pPr>
              <a:lnSpc>
                <a:spcPct val="100000"/>
              </a:lnSpc>
              <a:spcAft>
                <a:spcPts val="600"/>
              </a:spcAft>
            </a:pPr>
            <a:r>
              <a:rPr lang="en-US" altLang="en-US" sz="2400" dirty="0" smtClean="0"/>
              <a:t>Revised/corrected slope definitions in Land Types:</a:t>
            </a:r>
          </a:p>
          <a:p>
            <a:pPr lvl="1">
              <a:lnSpc>
                <a:spcPct val="100000"/>
              </a:lnSpc>
              <a:spcAft>
                <a:spcPts val="600"/>
              </a:spcAft>
            </a:pPr>
            <a:r>
              <a:rPr lang="en-US" altLang="en-US" sz="2000" dirty="0" smtClean="0"/>
              <a:t>Type I: 35% or more slope on more than 50% of </a:t>
            </a:r>
            <a:r>
              <a:rPr lang="en-US" altLang="en-US" sz="2000" dirty="0" smtClean="0"/>
              <a:t>site*</a:t>
            </a:r>
            <a:endParaRPr lang="en-US" altLang="en-US" sz="2000" dirty="0" smtClean="0"/>
          </a:p>
          <a:p>
            <a:pPr lvl="1">
              <a:lnSpc>
                <a:spcPct val="100000"/>
              </a:lnSpc>
              <a:spcAft>
                <a:spcPts val="600"/>
              </a:spcAft>
            </a:pPr>
            <a:r>
              <a:rPr lang="en-US" altLang="en-US" sz="2000" dirty="0" smtClean="0"/>
              <a:t>Type II: over 25% slope on more than 50% of </a:t>
            </a:r>
            <a:r>
              <a:rPr lang="en-US" altLang="en-US" sz="2000" dirty="0" smtClean="0"/>
              <a:t>site**</a:t>
            </a:r>
            <a:endParaRPr lang="en-US" altLang="en-US" sz="2000" dirty="0" smtClean="0"/>
          </a:p>
          <a:p>
            <a:pPr lvl="1">
              <a:lnSpc>
                <a:spcPct val="100000"/>
              </a:lnSpc>
              <a:spcAft>
                <a:spcPts val="600"/>
              </a:spcAft>
            </a:pPr>
            <a:r>
              <a:rPr lang="en-US" altLang="en-US" sz="2000" dirty="0" smtClean="0"/>
              <a:t>Type III: over 10% slope on more than 50% of site</a:t>
            </a:r>
          </a:p>
          <a:p>
            <a:pPr lvl="1">
              <a:lnSpc>
                <a:spcPct val="100000"/>
              </a:lnSpc>
              <a:spcAft>
                <a:spcPts val="600"/>
              </a:spcAft>
            </a:pPr>
            <a:r>
              <a:rPr lang="en-US" altLang="en-US" sz="2000" dirty="0" smtClean="0"/>
              <a:t>Type IV: 10% or under slope on more than 50% of site</a:t>
            </a:r>
          </a:p>
          <a:p>
            <a:pPr marL="457200" lvl="1" indent="0">
              <a:lnSpc>
                <a:spcPct val="100000"/>
              </a:lnSpc>
              <a:spcAft>
                <a:spcPts val="600"/>
              </a:spcAft>
              <a:buNone/>
            </a:pPr>
            <a:r>
              <a:rPr lang="en-US" altLang="en-US" sz="2000" dirty="0" smtClean="0"/>
              <a:t>Sites assigned to steepest category for which they </a:t>
            </a:r>
            <a:r>
              <a:rPr lang="en-US" altLang="en-US" sz="2000" dirty="0" smtClean="0"/>
              <a:t>qualify</a:t>
            </a:r>
            <a:endParaRPr lang="en-US" altLang="en-US" sz="2000" i="1" dirty="0" smtClean="0"/>
          </a:p>
          <a:p>
            <a:pPr marL="457200" lvl="1" indent="0">
              <a:lnSpc>
                <a:spcPct val="100000"/>
              </a:lnSpc>
              <a:spcBef>
                <a:spcPts val="600"/>
              </a:spcBef>
              <a:spcAft>
                <a:spcPts val="600"/>
              </a:spcAft>
              <a:buNone/>
            </a:pPr>
            <a:r>
              <a:rPr lang="en-US" altLang="en-US" sz="2000" i="1" dirty="0" smtClean="0"/>
              <a:t>Corrects </a:t>
            </a:r>
            <a:r>
              <a:rPr lang="en-US" altLang="en-US" sz="2000" i="1" dirty="0" smtClean="0"/>
              <a:t>former loophole: a steeply sloped site in which no single slope category makes up more than 50% of a site would not have fallen into any of the Land Types</a:t>
            </a:r>
            <a:r>
              <a:rPr lang="en-US" altLang="en-US" sz="2000" i="1" dirty="0" smtClean="0"/>
              <a:t>.</a:t>
            </a:r>
          </a:p>
          <a:p>
            <a:pPr marL="457200" lvl="1" indent="0">
              <a:lnSpc>
                <a:spcPct val="100000"/>
              </a:lnSpc>
              <a:spcBef>
                <a:spcPts val="600"/>
              </a:spcBef>
              <a:spcAft>
                <a:spcPts val="600"/>
              </a:spcAft>
              <a:buNone/>
            </a:pPr>
            <a:endParaRPr lang="en-US" altLang="en-US" sz="2000" i="1" dirty="0"/>
          </a:p>
          <a:p>
            <a:pPr marL="457200" lvl="1" indent="0">
              <a:lnSpc>
                <a:spcPct val="100000"/>
              </a:lnSpc>
              <a:spcAft>
                <a:spcPts val="600"/>
              </a:spcAft>
              <a:buNone/>
            </a:pPr>
            <a:r>
              <a:rPr lang="en-US" altLang="en-US" sz="2000" dirty="0" smtClean="0"/>
              <a:t>*Type I also includes floodways and mapped landslide areas       </a:t>
            </a:r>
          </a:p>
          <a:p>
            <a:pPr marL="457200" lvl="1" indent="0">
              <a:lnSpc>
                <a:spcPct val="100000"/>
              </a:lnSpc>
              <a:spcAft>
                <a:spcPts val="600"/>
              </a:spcAft>
              <a:buNone/>
            </a:pPr>
            <a:r>
              <a:rPr lang="en-US" altLang="en-US" sz="2000" dirty="0" smtClean="0"/>
              <a:t>**Type II also includes drainage courses, wetlands, 100-yr floodplain)</a:t>
            </a:r>
          </a:p>
          <a:p>
            <a:pPr marL="457200" lvl="1" indent="0">
              <a:lnSpc>
                <a:spcPct val="100000"/>
              </a:lnSpc>
              <a:spcAft>
                <a:spcPts val="600"/>
              </a:spcAft>
              <a:buNone/>
            </a:pPr>
            <a:endParaRPr lang="en-US" altLang="en-US" sz="2000" i="1"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084425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1000"/>
                                        <p:tgtEl>
                                          <p:spTgt spid="6147">
                                            <p:txEl>
                                              <p:pRg st="2" end="2"/>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1000"/>
                                        <p:tgtEl>
                                          <p:spTgt spid="6147">
                                            <p:txEl>
                                              <p:pRg st="3" end="3"/>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1000"/>
                                        <p:tgtEl>
                                          <p:spTgt spid="6147">
                                            <p:txEl>
                                              <p:pRg st="4" end="4"/>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fade">
                                      <p:cBhvr>
                                        <p:cTn id="19" dur="1000"/>
                                        <p:tgtEl>
                                          <p:spTgt spid="6147">
                                            <p:txEl>
                                              <p:pRg st="5" end="5"/>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1000"/>
                                        <p:tgtEl>
                                          <p:spTgt spid="6147">
                                            <p:txEl>
                                              <p:pRg st="6" end="6"/>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147">
                                            <p:txEl>
                                              <p:pRg st="8" end="8"/>
                                            </p:txEl>
                                          </p:spTgt>
                                        </p:tgtEl>
                                        <p:attrNameLst>
                                          <p:attrName>style.visibility</p:attrName>
                                        </p:attrNameLst>
                                      </p:cBhvr>
                                      <p:to>
                                        <p:strVal val="visible"/>
                                      </p:to>
                                    </p:set>
                                    <p:animEffect transition="in" filter="fade">
                                      <p:cBhvr>
                                        <p:cTn id="25" dur="1000"/>
                                        <p:tgtEl>
                                          <p:spTgt spid="6147">
                                            <p:txEl>
                                              <p:pRg st="8" end="8"/>
                                            </p:tx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6147">
                                            <p:txEl>
                                              <p:pRg st="9" end="9"/>
                                            </p:txEl>
                                          </p:spTgt>
                                        </p:tgtEl>
                                        <p:attrNameLst>
                                          <p:attrName>style.visibility</p:attrName>
                                        </p:attrNameLst>
                                      </p:cBhvr>
                                      <p:to>
                                        <p:strVal val="visible"/>
                                      </p:to>
                                    </p:set>
                                    <p:animEffect transition="in" filter="fade">
                                      <p:cBhvr>
                                        <p:cTn id="28" dur="10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Land Type – Example of West Linn topography</a:t>
            </a:r>
            <a:endParaRPr lang="en-US" altLang="en-US" sz="2800" b="1" i="1" dirty="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pic>
        <p:nvPicPr>
          <p:cNvPr id="2" name="Picture 1"/>
          <p:cNvPicPr>
            <a:picLocks noChangeAspect="1"/>
          </p:cNvPicPr>
          <p:nvPr/>
        </p:nvPicPr>
        <p:blipFill>
          <a:blip r:embed="rId3"/>
          <a:stretch>
            <a:fillRect/>
          </a:stretch>
        </p:blipFill>
        <p:spPr>
          <a:xfrm>
            <a:off x="228600" y="1491456"/>
            <a:ext cx="5289665" cy="4743450"/>
          </a:xfrm>
          <a:prstGeom prst="rect">
            <a:avLst/>
          </a:prstGeom>
          <a:ln>
            <a:solidFill>
              <a:schemeClr val="accent1"/>
            </a:solidFill>
          </a:ln>
        </p:spPr>
      </p:pic>
      <p:sp>
        <p:nvSpPr>
          <p:cNvPr id="3" name="Content Placeholder 2"/>
          <p:cNvSpPr>
            <a:spLocks noGrp="1"/>
          </p:cNvSpPr>
          <p:nvPr>
            <p:ph sz="half" idx="1"/>
          </p:nvPr>
        </p:nvSpPr>
        <p:spPr>
          <a:xfrm>
            <a:off x="5715000" y="1905000"/>
            <a:ext cx="3200400" cy="1066800"/>
          </a:xfrm>
        </p:spPr>
        <p:txBody>
          <a:bodyPr/>
          <a:lstStyle/>
          <a:p>
            <a:pPr marL="0" indent="0">
              <a:buNone/>
            </a:pPr>
            <a:r>
              <a:rPr lang="en-US" sz="2000" i="1" dirty="0" smtClean="0">
                <a:solidFill>
                  <a:schemeClr val="bg1">
                    <a:lumMod val="50000"/>
                  </a:schemeClr>
                </a:solidFill>
              </a:rPr>
              <a:t>Light gray = over 10% slope</a:t>
            </a:r>
          </a:p>
          <a:p>
            <a:pPr marL="0" indent="0">
              <a:buNone/>
            </a:pPr>
            <a:r>
              <a:rPr lang="en-US" sz="2000" i="1" dirty="0" smtClean="0">
                <a:solidFill>
                  <a:schemeClr val="accent6">
                    <a:lumMod val="50000"/>
                  </a:schemeClr>
                </a:solidFill>
              </a:rPr>
              <a:t>Dark gray = over 25% slope</a:t>
            </a:r>
            <a:endParaRPr lang="en-US" sz="2000" i="1" dirty="0">
              <a:solidFill>
                <a:schemeClr val="accent6">
                  <a:lumMod val="50000"/>
                </a:schemeClr>
              </a:solidFill>
            </a:endParaRPr>
          </a:p>
        </p:txBody>
      </p:sp>
    </p:spTree>
    <p:extLst>
      <p:ext uri="{BB962C8B-B14F-4D97-AF65-F5344CB8AC3E}">
        <p14:creationId xmlns:p14="http://schemas.microsoft.com/office/powerpoint/2010/main" val="3989194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Land Type – Example of West Linn topography</a:t>
            </a:r>
            <a:endParaRPr lang="en-US" altLang="en-US" sz="2800" b="1" i="1" dirty="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pic>
        <p:nvPicPr>
          <p:cNvPr id="4" name="Picture 3"/>
          <p:cNvPicPr>
            <a:picLocks noChangeAspect="1"/>
          </p:cNvPicPr>
          <p:nvPr/>
        </p:nvPicPr>
        <p:blipFill>
          <a:blip r:embed="rId3"/>
          <a:stretch>
            <a:fillRect/>
          </a:stretch>
        </p:blipFill>
        <p:spPr>
          <a:xfrm>
            <a:off x="228600" y="1447800"/>
            <a:ext cx="5257800" cy="4746921"/>
          </a:xfrm>
          <a:prstGeom prst="rect">
            <a:avLst/>
          </a:prstGeom>
          <a:ln>
            <a:solidFill>
              <a:schemeClr val="accent1"/>
            </a:solidFill>
          </a:ln>
        </p:spPr>
      </p:pic>
      <p:sp>
        <p:nvSpPr>
          <p:cNvPr id="8" name="Content Placeholder 2"/>
          <p:cNvSpPr>
            <a:spLocks noGrp="1"/>
          </p:cNvSpPr>
          <p:nvPr>
            <p:ph sz="half" idx="1"/>
          </p:nvPr>
        </p:nvSpPr>
        <p:spPr>
          <a:xfrm>
            <a:off x="5715000" y="1905000"/>
            <a:ext cx="3200400" cy="1066800"/>
          </a:xfrm>
        </p:spPr>
        <p:txBody>
          <a:bodyPr/>
          <a:lstStyle/>
          <a:p>
            <a:pPr marL="0" indent="0">
              <a:buNone/>
            </a:pPr>
            <a:r>
              <a:rPr lang="en-US" sz="2000" i="1" dirty="0" smtClean="0">
                <a:solidFill>
                  <a:schemeClr val="bg1">
                    <a:lumMod val="50000"/>
                  </a:schemeClr>
                </a:solidFill>
              </a:rPr>
              <a:t>Light gray = over 10% slope</a:t>
            </a:r>
          </a:p>
          <a:p>
            <a:pPr marL="0" indent="0">
              <a:buNone/>
            </a:pPr>
            <a:r>
              <a:rPr lang="en-US" sz="2000" i="1" dirty="0" smtClean="0">
                <a:solidFill>
                  <a:schemeClr val="accent6">
                    <a:lumMod val="50000"/>
                  </a:schemeClr>
                </a:solidFill>
              </a:rPr>
              <a:t>Dark gray = over 25% slope</a:t>
            </a:r>
            <a:endParaRPr lang="en-US" sz="2000" i="1" dirty="0">
              <a:solidFill>
                <a:schemeClr val="accent6">
                  <a:lumMod val="50000"/>
                </a:schemeClr>
              </a:solidFill>
            </a:endParaRPr>
          </a:p>
        </p:txBody>
      </p:sp>
    </p:spTree>
    <p:extLst>
      <p:ext uri="{BB962C8B-B14F-4D97-AF65-F5344CB8AC3E}">
        <p14:creationId xmlns:p14="http://schemas.microsoft.com/office/powerpoint/2010/main" val="3602742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Existing Code: exemptions/additions </a:t>
            </a:r>
            <a:endParaRPr lang="en-US" altLang="en-US" sz="2800" b="1" i="1" dirty="0"/>
          </a:p>
        </p:txBody>
      </p:sp>
      <p:sp>
        <p:nvSpPr>
          <p:cNvPr id="6147" name="Rectangle 3"/>
          <p:cNvSpPr>
            <a:spLocks noGrp="1" noChangeArrowheads="1"/>
          </p:cNvSpPr>
          <p:nvPr>
            <p:ph type="body" sz="half" idx="1"/>
          </p:nvPr>
        </p:nvSpPr>
        <p:spPr>
          <a:xfrm>
            <a:off x="0" y="1615289"/>
            <a:ext cx="8967457" cy="4023511"/>
          </a:xfrm>
        </p:spPr>
        <p:txBody>
          <a:bodyPr/>
          <a:lstStyle/>
          <a:p>
            <a:pPr marL="0" indent="0">
              <a:lnSpc>
                <a:spcPct val="100000"/>
              </a:lnSpc>
              <a:spcAft>
                <a:spcPts val="600"/>
              </a:spcAft>
              <a:buNone/>
            </a:pPr>
            <a:r>
              <a:rPr lang="en-US" sz="1400" b="1" dirty="0" smtClean="0"/>
              <a:t>99.035 </a:t>
            </a:r>
            <a:r>
              <a:rPr lang="en-US" sz="1400" b="1" dirty="0"/>
              <a:t>ADDITIONAL INFORMATION REQUIRED, WAIVER OF REQUIREMENTS AND REPORT REQUIRED</a:t>
            </a:r>
          </a:p>
          <a:p>
            <a:pPr marL="796925" indent="-282575">
              <a:lnSpc>
                <a:spcPct val="100000"/>
              </a:lnSpc>
              <a:spcAft>
                <a:spcPts val="600"/>
              </a:spcAft>
              <a:buNone/>
            </a:pPr>
            <a:r>
              <a:rPr lang="en-US" sz="1400" dirty="0"/>
              <a:t>A.   </a:t>
            </a:r>
            <a:r>
              <a:rPr lang="en-US" sz="1400" dirty="0" smtClean="0"/>
              <a:t>The </a:t>
            </a:r>
            <a:r>
              <a:rPr lang="en-US" sz="1400" dirty="0"/>
              <a:t>Planning Director may require information in addition to that required by a specific chapter in the Community Development Code; provided, that:</a:t>
            </a:r>
          </a:p>
          <a:p>
            <a:pPr marL="1203325" indent="0">
              <a:lnSpc>
                <a:spcPct val="100000"/>
              </a:lnSpc>
              <a:spcAft>
                <a:spcPts val="600"/>
              </a:spcAft>
              <a:buNone/>
            </a:pPr>
            <a:r>
              <a:rPr lang="en-US" sz="1400" dirty="0"/>
              <a:t>1.    The chapter expressly authorizes that additional information may be required;</a:t>
            </a:r>
          </a:p>
          <a:p>
            <a:pPr marL="1203325" indent="0">
              <a:lnSpc>
                <a:spcPct val="100000"/>
              </a:lnSpc>
              <a:spcAft>
                <a:spcPts val="600"/>
              </a:spcAft>
              <a:buNone/>
            </a:pPr>
            <a:r>
              <a:rPr lang="en-US" sz="1400" dirty="0"/>
              <a:t>2.    The information is needed to properly evaluate the proposed site plan or proposal; and</a:t>
            </a:r>
          </a:p>
          <a:p>
            <a:pPr marL="1203325" indent="0">
              <a:lnSpc>
                <a:spcPct val="100000"/>
              </a:lnSpc>
              <a:spcAft>
                <a:spcPts val="600"/>
              </a:spcAft>
              <a:buNone/>
            </a:pPr>
            <a:r>
              <a:rPr lang="en-US" sz="1400" dirty="0"/>
              <a:t>3.    The need can be justified on the basis of a special or unforeseen circumstance.</a:t>
            </a:r>
          </a:p>
          <a:p>
            <a:pPr marL="796925" indent="-280988">
              <a:lnSpc>
                <a:spcPct val="100000"/>
              </a:lnSpc>
              <a:spcAft>
                <a:spcPts val="600"/>
              </a:spcAft>
              <a:buNone/>
            </a:pPr>
            <a:r>
              <a:rPr lang="en-US" sz="1400" dirty="0"/>
              <a:t>B.   </a:t>
            </a:r>
            <a:r>
              <a:rPr lang="en-US" sz="1400" dirty="0" smtClean="0"/>
              <a:t>The </a:t>
            </a:r>
            <a:r>
              <a:rPr lang="en-US" sz="1400" dirty="0"/>
              <a:t>Planning Director may waive a specific requirement for information or a requirement to address a certain approval standard subject to the provisions of subsection C of this section provided:</a:t>
            </a:r>
          </a:p>
          <a:p>
            <a:pPr marL="1203325" indent="0">
              <a:lnSpc>
                <a:spcPct val="100000"/>
              </a:lnSpc>
              <a:spcAft>
                <a:spcPts val="600"/>
              </a:spcAft>
              <a:buNone/>
            </a:pPr>
            <a:r>
              <a:rPr lang="en-US" sz="1400" dirty="0"/>
              <a:t>1.    The Planning Director finds that specific information is not necessary to properly evaluate the application; or</a:t>
            </a:r>
          </a:p>
          <a:p>
            <a:pPr marL="1203325" indent="0">
              <a:lnSpc>
                <a:spcPct val="100000"/>
              </a:lnSpc>
              <a:spcAft>
                <a:spcPts val="600"/>
              </a:spcAft>
              <a:buNone/>
            </a:pPr>
            <a:r>
              <a:rPr lang="en-US" sz="1400" dirty="0"/>
              <a:t>2.    The Planning Director finds that a specific approval standard is not applicable to the application.</a:t>
            </a:r>
          </a:p>
          <a:p>
            <a:pPr marL="796925" indent="-280988">
              <a:lnSpc>
                <a:spcPct val="100000"/>
              </a:lnSpc>
              <a:spcAft>
                <a:spcPts val="600"/>
              </a:spcAft>
              <a:buNone/>
            </a:pPr>
            <a:r>
              <a:rPr lang="en-US" sz="1400" dirty="0"/>
              <a:t>C.   </a:t>
            </a:r>
            <a:r>
              <a:rPr lang="en-US" sz="1400" dirty="0" smtClean="0"/>
              <a:t>Where </a:t>
            </a:r>
            <a:r>
              <a:rPr lang="en-US" sz="1400" dirty="0"/>
              <a:t>a requirement is waived, the Planning Director shall cite in the staff report on the application the specific requirements waived and the reasons for the waiver. The decision of the Planning Director to waive the requirement is subject to review and denial by the approval authority or the appeal authority. (Ord. 1568, 2008)</a:t>
            </a:r>
          </a:p>
          <a:p>
            <a:pPr lvl="1">
              <a:lnSpc>
                <a:spcPct val="100000"/>
              </a:lnSpc>
              <a:spcAft>
                <a:spcPts val="600"/>
              </a:spcAft>
            </a:pPr>
            <a:endParaRPr lang="en-US" altLang="en-US" sz="1400" i="1" dirty="0" smtClean="0"/>
          </a:p>
          <a:p>
            <a:pPr lvl="1">
              <a:lnSpc>
                <a:spcPct val="100000"/>
              </a:lnSpc>
              <a:spcAft>
                <a:spcPts val="600"/>
              </a:spcAft>
            </a:pPr>
            <a:endParaRPr lang="en-US" altLang="en-US" sz="1400" dirty="0" smtClean="0"/>
          </a:p>
          <a:p>
            <a:pPr lvl="1">
              <a:lnSpc>
                <a:spcPct val="100000"/>
              </a:lnSpc>
              <a:spcAft>
                <a:spcPts val="600"/>
              </a:spcAft>
            </a:pPr>
            <a:endParaRPr lang="en-US" altLang="en-US" sz="14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960962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Planning Commission discussion points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Are requirements appropriate and will they accomplish Commission/Council goals?</a:t>
            </a:r>
          </a:p>
          <a:p>
            <a:pPr>
              <a:lnSpc>
                <a:spcPct val="100000"/>
              </a:lnSpc>
              <a:spcAft>
                <a:spcPts val="600"/>
              </a:spcAft>
            </a:pPr>
            <a:r>
              <a:rPr lang="en-US" altLang="en-US" sz="2400" dirty="0"/>
              <a:t>Should all application types be covered by proposed requirements</a:t>
            </a:r>
            <a:r>
              <a:rPr lang="en-US" altLang="en-US" sz="2400" dirty="0" smtClean="0"/>
              <a:t>?</a:t>
            </a:r>
          </a:p>
          <a:p>
            <a:pPr>
              <a:lnSpc>
                <a:spcPct val="100000"/>
              </a:lnSpc>
              <a:spcAft>
                <a:spcPts val="600"/>
              </a:spcAft>
            </a:pPr>
            <a:r>
              <a:rPr lang="en-US" altLang="en-US" sz="2400" dirty="0" smtClean="0"/>
              <a:t>Overall: is balance of regulation appropriate to meet community needs?</a:t>
            </a:r>
            <a:endParaRPr lang="en-US" altLang="en-US" sz="200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1789603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Other jurisdictions’ approaches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b="1" dirty="0" smtClean="0"/>
              <a:t>Oregon City</a:t>
            </a:r>
            <a:r>
              <a:rPr lang="en-US" altLang="en-US" sz="2400" dirty="0" smtClean="0"/>
              <a:t>: Geologic Hazards Overlay Zone</a:t>
            </a:r>
          </a:p>
          <a:p>
            <a:pPr lvl="1">
              <a:lnSpc>
                <a:spcPct val="100000"/>
              </a:lnSpc>
              <a:spcAft>
                <a:spcPts val="600"/>
              </a:spcAft>
            </a:pPr>
            <a:r>
              <a:rPr lang="en-US" altLang="en-US" sz="2000" dirty="0" smtClean="0"/>
              <a:t>Requires geologic report prepared by professional in:</a:t>
            </a:r>
          </a:p>
          <a:p>
            <a:pPr lvl="2">
              <a:lnSpc>
                <a:spcPct val="100000"/>
              </a:lnSpc>
              <a:spcAft>
                <a:spcPts val="600"/>
              </a:spcAft>
            </a:pPr>
            <a:r>
              <a:rPr lang="en-US" altLang="en-US" sz="1800" i="0" dirty="0" smtClean="0"/>
              <a:t>Areas </a:t>
            </a:r>
            <a:r>
              <a:rPr lang="en-US" altLang="en-US" sz="1800" i="0" dirty="0"/>
              <a:t>with slope of 25% or </a:t>
            </a:r>
            <a:r>
              <a:rPr lang="en-US" altLang="en-US" sz="1800" i="0" dirty="0" smtClean="0"/>
              <a:t>greater and </a:t>
            </a:r>
            <a:r>
              <a:rPr lang="en-US" altLang="en-US" sz="1800" i="0" dirty="0"/>
              <a:t>a</a:t>
            </a:r>
            <a:r>
              <a:rPr lang="en-US" altLang="en-US" sz="1800" i="0" dirty="0" smtClean="0"/>
              <a:t>reas within 50’ of crest or toe of 25% slope</a:t>
            </a:r>
          </a:p>
          <a:p>
            <a:pPr lvl="2">
              <a:lnSpc>
                <a:spcPct val="100000"/>
              </a:lnSpc>
              <a:spcAft>
                <a:spcPts val="600"/>
              </a:spcAft>
            </a:pPr>
            <a:r>
              <a:rPr lang="en-US" altLang="en-US" sz="1800" i="0" dirty="0" smtClean="0"/>
              <a:t>Areas within 200’ of crest or toe of landslide geologic units</a:t>
            </a:r>
          </a:p>
          <a:p>
            <a:pPr lvl="2">
              <a:lnSpc>
                <a:spcPct val="100000"/>
              </a:lnSpc>
              <a:spcAft>
                <a:spcPts val="600"/>
              </a:spcAft>
            </a:pPr>
            <a:r>
              <a:rPr lang="en-US" altLang="en-US" sz="1800" i="0" dirty="0" smtClean="0"/>
              <a:t>Areas defined by State of Oregon as geologic hazards due to historic landslide/debris fan</a:t>
            </a:r>
          </a:p>
          <a:p>
            <a:pPr lvl="2">
              <a:lnSpc>
                <a:spcPct val="100000"/>
              </a:lnSpc>
              <a:spcAft>
                <a:spcPts val="600"/>
              </a:spcAft>
            </a:pPr>
            <a:r>
              <a:rPr lang="en-US" altLang="en-US" sz="1800" i="0" dirty="0" smtClean="0"/>
              <a:t>Any other area identified by geotechnical professional as subject to soil instability, slumping, earth flow, high groundwater, or landslides</a:t>
            </a:r>
          </a:p>
          <a:p>
            <a:pPr lvl="1">
              <a:lnSpc>
                <a:spcPct val="100000"/>
              </a:lnSpc>
              <a:spcAft>
                <a:spcPts val="600"/>
              </a:spcAft>
            </a:pPr>
            <a:r>
              <a:rPr lang="en-US" altLang="en-US" sz="2200" dirty="0" smtClean="0"/>
              <a:t>Trigger: almost any development, tree removal, excavations</a:t>
            </a:r>
            <a:endParaRPr lang="en-US" altLang="en-US" sz="2200" i="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3264474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Other jurisdictions’ approaches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b="1" dirty="0" smtClean="0"/>
              <a:t>Lake Oswego</a:t>
            </a:r>
            <a:r>
              <a:rPr lang="en-US" altLang="en-US" sz="2400" dirty="0" smtClean="0"/>
              <a:t>: Hillside Protection</a:t>
            </a:r>
          </a:p>
          <a:p>
            <a:pPr lvl="1">
              <a:lnSpc>
                <a:spcPct val="100000"/>
              </a:lnSpc>
              <a:spcAft>
                <a:spcPts val="600"/>
              </a:spcAft>
            </a:pPr>
            <a:r>
              <a:rPr lang="en-US" altLang="en-US" sz="2000" dirty="0" smtClean="0"/>
              <a:t>Requires geologic report prepared by professional certifying that development can be made safe in:</a:t>
            </a:r>
          </a:p>
          <a:p>
            <a:pPr lvl="2">
              <a:lnSpc>
                <a:spcPct val="100000"/>
              </a:lnSpc>
              <a:spcAft>
                <a:spcPts val="600"/>
              </a:spcAft>
            </a:pPr>
            <a:r>
              <a:rPr lang="en-US" altLang="en-US" sz="1800" i="0" dirty="0" smtClean="0"/>
              <a:t>Areas mapped as Slide Area, Slide Hazard Area by City</a:t>
            </a:r>
            <a:endParaRPr lang="en-US" altLang="en-US" sz="1800" i="0" dirty="0" smtClean="0"/>
          </a:p>
          <a:p>
            <a:pPr lvl="2">
              <a:lnSpc>
                <a:spcPct val="100000"/>
              </a:lnSpc>
              <a:spcAft>
                <a:spcPts val="600"/>
              </a:spcAft>
            </a:pPr>
            <a:r>
              <a:rPr lang="en-US" altLang="en-US" sz="1800" i="0" dirty="0" smtClean="0"/>
              <a:t>Parcels with undisturbed slopes over 12%</a:t>
            </a:r>
          </a:p>
          <a:p>
            <a:pPr lvl="1">
              <a:lnSpc>
                <a:spcPct val="100000"/>
              </a:lnSpc>
              <a:spcAft>
                <a:spcPts val="600"/>
              </a:spcAft>
            </a:pPr>
            <a:r>
              <a:rPr lang="en-US" altLang="en-US" sz="2200" dirty="0" smtClean="0"/>
              <a:t>Trigger: all development</a:t>
            </a:r>
            <a:endParaRPr lang="en-US" altLang="en-US" sz="2200" i="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3311238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Other jurisdictions’ approaches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b="1" dirty="0" smtClean="0"/>
              <a:t>Portland</a:t>
            </a:r>
            <a:r>
              <a:rPr lang="en-US" altLang="en-US" sz="2400" dirty="0" smtClean="0"/>
              <a:t>: Potential Landslide Hazard Areas</a:t>
            </a:r>
          </a:p>
          <a:p>
            <a:pPr lvl="1">
              <a:lnSpc>
                <a:spcPct val="100000"/>
              </a:lnSpc>
              <a:spcAft>
                <a:spcPts val="600"/>
              </a:spcAft>
            </a:pPr>
            <a:r>
              <a:rPr lang="en-US" altLang="en-US" sz="2000" dirty="0" smtClean="0"/>
              <a:t>Requires Landslide Hazard Study prepared by both a Certified Engineering Geologist and Geotechnical Engineer in areas shown as “Potential Landslide Hazard Areas.” These include:</a:t>
            </a:r>
          </a:p>
          <a:p>
            <a:pPr lvl="2">
              <a:lnSpc>
                <a:spcPct val="100000"/>
              </a:lnSpc>
              <a:spcAft>
                <a:spcPts val="600"/>
              </a:spcAft>
            </a:pPr>
            <a:r>
              <a:rPr lang="en-US" altLang="en-US" sz="1800" i="0" dirty="0"/>
              <a:t>A</a:t>
            </a:r>
            <a:r>
              <a:rPr lang="en-US" altLang="en-US" sz="1800" i="0" dirty="0" smtClean="0"/>
              <a:t>reas mapped as Earthquake Hazard Areas by Metro</a:t>
            </a:r>
          </a:p>
          <a:p>
            <a:pPr lvl="2">
              <a:lnSpc>
                <a:spcPct val="100000"/>
              </a:lnSpc>
              <a:spcAft>
                <a:spcPts val="600"/>
              </a:spcAft>
            </a:pPr>
            <a:r>
              <a:rPr lang="en-US" altLang="en-US" sz="1800" i="0" dirty="0" smtClean="0"/>
              <a:t>Almost 700 historic landslide sites mapped by PSU </a:t>
            </a:r>
          </a:p>
          <a:p>
            <a:pPr lvl="2">
              <a:lnSpc>
                <a:spcPct val="100000"/>
              </a:lnSpc>
              <a:spcAft>
                <a:spcPts val="600"/>
              </a:spcAft>
            </a:pPr>
            <a:r>
              <a:rPr lang="en-US" altLang="en-US" sz="1800" i="0" dirty="0" smtClean="0"/>
              <a:t>All land with slope over 15%</a:t>
            </a:r>
          </a:p>
          <a:p>
            <a:pPr lvl="1">
              <a:lnSpc>
                <a:spcPct val="100000"/>
              </a:lnSpc>
              <a:spcAft>
                <a:spcPts val="600"/>
              </a:spcAft>
            </a:pPr>
            <a:r>
              <a:rPr lang="en-US" altLang="en-US" sz="2200" dirty="0" smtClean="0"/>
              <a:t>Trigger: land division</a:t>
            </a:r>
            <a:endParaRPr lang="en-US" altLang="en-US" sz="2200" i="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214643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Other jurisdictions’ approaches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b="1" dirty="0" smtClean="0"/>
              <a:t>Happy Valley</a:t>
            </a:r>
            <a:r>
              <a:rPr lang="en-US" altLang="en-US" sz="2400" dirty="0" smtClean="0"/>
              <a:t>: Steep Slopes Development Overlay Zone</a:t>
            </a:r>
          </a:p>
          <a:p>
            <a:pPr lvl="1">
              <a:lnSpc>
                <a:spcPct val="100000"/>
              </a:lnSpc>
              <a:spcAft>
                <a:spcPts val="600"/>
              </a:spcAft>
            </a:pPr>
            <a:r>
              <a:rPr lang="en-US" altLang="en-US" sz="2000" dirty="0" smtClean="0"/>
              <a:t>Studies may be required in:</a:t>
            </a:r>
          </a:p>
          <a:p>
            <a:pPr lvl="2">
              <a:lnSpc>
                <a:spcPct val="100000"/>
              </a:lnSpc>
              <a:spcAft>
                <a:spcPts val="600"/>
              </a:spcAft>
            </a:pPr>
            <a:r>
              <a:rPr lang="en-US" altLang="en-US" sz="1800" i="0" dirty="0"/>
              <a:t>A</a:t>
            </a:r>
            <a:r>
              <a:rPr lang="en-US" altLang="en-US" sz="1800" i="0" dirty="0" smtClean="0"/>
              <a:t>reas with over 1,000 square feet of 15% or more slope</a:t>
            </a:r>
          </a:p>
          <a:p>
            <a:pPr lvl="2">
              <a:lnSpc>
                <a:spcPct val="100000"/>
              </a:lnSpc>
              <a:spcAft>
                <a:spcPts val="600"/>
              </a:spcAft>
            </a:pPr>
            <a:r>
              <a:rPr lang="en-US" altLang="en-US" sz="1800" i="0" dirty="0" smtClean="0"/>
              <a:t>Landslide hazard areas identified by State of Oregon (DOGAMI)</a:t>
            </a:r>
          </a:p>
          <a:p>
            <a:pPr lvl="2">
              <a:lnSpc>
                <a:spcPct val="100000"/>
              </a:lnSpc>
              <a:spcAft>
                <a:spcPts val="600"/>
              </a:spcAft>
            </a:pPr>
            <a:r>
              <a:rPr lang="en-US" altLang="en-US" sz="1800" i="0" dirty="0" smtClean="0"/>
              <a:t>Hazardous areas identified by a certified geotechnical engineer</a:t>
            </a:r>
          </a:p>
          <a:p>
            <a:pPr lvl="1">
              <a:lnSpc>
                <a:spcPct val="100000"/>
              </a:lnSpc>
              <a:spcAft>
                <a:spcPts val="600"/>
              </a:spcAft>
            </a:pPr>
            <a:r>
              <a:rPr lang="en-US" altLang="en-US" sz="2200" dirty="0" smtClean="0"/>
              <a:t>Trigger: activities and uses that require a building, grading, tree removal or land use permit</a:t>
            </a:r>
            <a:endParaRPr lang="en-US" altLang="en-US" sz="2200" i="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441360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Background</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2014: Chapters 31 (Erosion Control) and 33 (</a:t>
            </a:r>
            <a:r>
              <a:rPr lang="en-US" altLang="en-US" sz="2400" dirty="0" err="1" smtClean="0"/>
              <a:t>Stormwater</a:t>
            </a:r>
            <a:r>
              <a:rPr lang="en-US" altLang="en-US" sz="2400" dirty="0" smtClean="0"/>
              <a:t> Management) repealed from Community Development Code via Ordinance 1622</a:t>
            </a:r>
          </a:p>
          <a:p>
            <a:pPr marL="457200" lvl="1" indent="0">
              <a:lnSpc>
                <a:spcPct val="100000"/>
              </a:lnSpc>
              <a:spcAft>
                <a:spcPts val="600"/>
              </a:spcAft>
              <a:buNone/>
            </a:pPr>
            <a:r>
              <a:rPr lang="en-US" altLang="en-US" sz="1800" dirty="0" smtClean="0"/>
              <a:t>These code sections were found to be duplicative or in conflict with City’s Public Works Design Standards and State Building Code requirements</a:t>
            </a:r>
          </a:p>
          <a:p>
            <a:pPr marL="457200" lvl="1" indent="0">
              <a:lnSpc>
                <a:spcPct val="100000"/>
              </a:lnSpc>
              <a:spcAft>
                <a:spcPts val="600"/>
              </a:spcAft>
              <a:buNone/>
            </a:pPr>
            <a:endParaRPr lang="en-US" altLang="en-US" sz="1800" dirty="0"/>
          </a:p>
          <a:p>
            <a:pPr>
              <a:lnSpc>
                <a:spcPct val="100000"/>
              </a:lnSpc>
              <a:spcAft>
                <a:spcPts val="600"/>
              </a:spcAft>
            </a:pPr>
            <a:r>
              <a:rPr lang="en-US" altLang="en-US" sz="2400" dirty="0" smtClean="0"/>
              <a:t>2015-2017: Challenges during land use applications</a:t>
            </a:r>
            <a:endParaRPr lang="en-US" altLang="en-US" sz="2400" dirty="0"/>
          </a:p>
          <a:p>
            <a:pPr marL="457200" lvl="1" indent="0">
              <a:lnSpc>
                <a:spcPct val="100000"/>
              </a:lnSpc>
              <a:spcAft>
                <a:spcPts val="600"/>
              </a:spcAft>
              <a:buNone/>
            </a:pPr>
            <a:r>
              <a:rPr lang="en-US" altLang="en-US" sz="1800" dirty="0" smtClean="0"/>
              <a:t>Planning Commission, City Council identified shortfalls in code authority when reviewing land use applications with respect to geotechnical issues and surface water management.</a:t>
            </a:r>
            <a:endParaRPr lang="en-US" altLang="en-US" sz="1800" dirty="0"/>
          </a:p>
          <a:p>
            <a:pPr marL="457200" lvl="1" indent="0">
              <a:lnSpc>
                <a:spcPct val="100000"/>
              </a:lnSpc>
              <a:spcAft>
                <a:spcPts val="600"/>
              </a:spcAft>
              <a:buNone/>
            </a:pPr>
            <a:endParaRPr lang="en-US" altLang="en-US" sz="18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1348886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animEffect transition="in" filter="fade">
                                      <p:cBhvr>
                                        <p:cTn id="7" dur="500"/>
                                        <p:tgtEl>
                                          <p:spTgt spid="614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4" end="4"/>
                                            </p:txEl>
                                          </p:spTgt>
                                        </p:tgtEl>
                                        <p:attrNameLst>
                                          <p:attrName>style.visibility</p:attrName>
                                        </p:attrNameLst>
                                      </p:cBhvr>
                                      <p:to>
                                        <p:strVal val="visible"/>
                                      </p:to>
                                    </p:set>
                                    <p:animEffect transition="in" filter="fade">
                                      <p:cBhvr>
                                        <p:cTn id="10"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Background</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April 2017 - Code work prioritized at City Council and Planning Commission joint meeting  </a:t>
            </a:r>
          </a:p>
          <a:p>
            <a:pPr marL="569913" indent="0">
              <a:lnSpc>
                <a:spcPct val="100000"/>
              </a:lnSpc>
              <a:buNone/>
            </a:pPr>
            <a:r>
              <a:rPr lang="en-US" altLang="en-US" sz="1800" dirty="0" smtClean="0"/>
              <a:t>Project </a:t>
            </a:r>
            <a:r>
              <a:rPr lang="en-US" altLang="en-US" sz="1800" dirty="0"/>
              <a:t>goal defined: ensure that applicants submit thorough information on geotechnical and surface water issues and that decision-makers have adequate code authority to approve, approve with conditions, or deny applications based on these issues and conformance with City standards.   </a:t>
            </a:r>
            <a:endParaRPr lang="en-US" altLang="en-US" sz="1800" dirty="0" smtClean="0"/>
          </a:p>
          <a:p>
            <a:pPr>
              <a:lnSpc>
                <a:spcPct val="100000"/>
              </a:lnSpc>
              <a:spcAft>
                <a:spcPts val="0"/>
              </a:spcAft>
            </a:pPr>
            <a:r>
              <a:rPr lang="en-US" altLang="en-US" sz="2400" dirty="0" smtClean="0"/>
              <a:t>May 2017 - Planning Commission discussion on initial draft, direction to staff, including:</a:t>
            </a:r>
          </a:p>
          <a:p>
            <a:pPr marL="855663" indent="-285750">
              <a:lnSpc>
                <a:spcPct val="100000"/>
              </a:lnSpc>
              <a:spcAft>
                <a:spcPts val="600"/>
              </a:spcAft>
              <a:buFont typeface="Arial" panose="020B0604020202020204" pitchFamily="34" charset="0"/>
              <a:buChar char="•"/>
            </a:pPr>
            <a:r>
              <a:rPr lang="en-US" altLang="en-US" sz="1800" dirty="0" smtClean="0"/>
              <a:t>Ensure scale of submittal is appropriate for scope of site challenges</a:t>
            </a:r>
          </a:p>
          <a:p>
            <a:pPr marL="855663" indent="-285750">
              <a:lnSpc>
                <a:spcPct val="100000"/>
              </a:lnSpc>
              <a:spcAft>
                <a:spcPts val="600"/>
              </a:spcAft>
              <a:buFont typeface="Arial" panose="020B0604020202020204" pitchFamily="34" charset="0"/>
              <a:buChar char="•"/>
            </a:pPr>
            <a:r>
              <a:rPr lang="en-US" altLang="en-US" sz="1800" dirty="0" smtClean="0"/>
              <a:t>Strengthen geotechnical elements</a:t>
            </a:r>
          </a:p>
          <a:p>
            <a:pPr marL="855663" indent="-285750">
              <a:lnSpc>
                <a:spcPct val="100000"/>
              </a:lnSpc>
              <a:spcAft>
                <a:spcPts val="600"/>
              </a:spcAft>
              <a:buFont typeface="Arial" panose="020B0604020202020204" pitchFamily="34" charset="0"/>
              <a:buChar char="•"/>
            </a:pPr>
            <a:r>
              <a:rPr lang="en-US" altLang="en-US" sz="1800" dirty="0"/>
              <a:t>E</a:t>
            </a:r>
            <a:r>
              <a:rPr lang="en-US" altLang="en-US" sz="1800" dirty="0" smtClean="0"/>
              <a:t>nsure small applications not unduly burdened</a:t>
            </a:r>
          </a:p>
          <a:p>
            <a:pPr marL="855663" indent="-285750">
              <a:lnSpc>
                <a:spcPct val="100000"/>
              </a:lnSpc>
              <a:spcAft>
                <a:spcPts val="600"/>
              </a:spcAft>
              <a:buFont typeface="Arial" panose="020B0604020202020204" pitchFamily="34" charset="0"/>
              <a:buChar char="•"/>
            </a:pPr>
            <a:r>
              <a:rPr lang="en-US" altLang="en-US" sz="1800" dirty="0" smtClean="0"/>
              <a:t>Reference State of Oregon licensing standards</a:t>
            </a:r>
            <a:endParaRPr lang="en-US" altLang="en-US" sz="1800" dirty="0"/>
          </a:p>
          <a:p>
            <a:pPr marL="0" indent="0">
              <a:buNone/>
            </a:pPr>
            <a:endParaRPr lang="en-US" altLang="en-US" sz="24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1132590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500"/>
                                        <p:tgtEl>
                                          <p:spTgt spid="614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3" end="3"/>
                                            </p:txEl>
                                          </p:spTgt>
                                        </p:tgtEl>
                                        <p:attrNameLst>
                                          <p:attrName>style.visibility</p:attrName>
                                        </p:attrNameLst>
                                      </p:cBhvr>
                                      <p:to>
                                        <p:strVal val="visible"/>
                                      </p:to>
                                    </p:set>
                                    <p:animEffect transition="in" filter="fade">
                                      <p:cBhvr>
                                        <p:cTn id="10" dur="500"/>
                                        <p:tgtEl>
                                          <p:spTgt spid="614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animEffect transition="in" filter="fade">
                                      <p:cBhvr>
                                        <p:cTn id="13" dur="500"/>
                                        <p:tgtEl>
                                          <p:spTgt spid="614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7">
                                            <p:txEl>
                                              <p:pRg st="5" end="5"/>
                                            </p:txEl>
                                          </p:spTgt>
                                        </p:tgtEl>
                                        <p:attrNameLst>
                                          <p:attrName>style.visibility</p:attrName>
                                        </p:attrNameLst>
                                      </p:cBhvr>
                                      <p:to>
                                        <p:strVal val="visible"/>
                                      </p:to>
                                    </p:set>
                                    <p:animEffect transition="in" filter="fade">
                                      <p:cBhvr>
                                        <p:cTn id="16" dur="500"/>
                                        <p:tgtEl>
                                          <p:spTgt spid="6147">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fade">
                                      <p:cBhvr>
                                        <p:cTn id="19"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Background</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0"/>
              </a:spcAft>
            </a:pPr>
            <a:r>
              <a:rPr lang="en-US" altLang="en-US" sz="2400" dirty="0" smtClean="0"/>
              <a:t>September 6, 2017 - Planning Commission hearing on revised draft:</a:t>
            </a:r>
          </a:p>
          <a:p>
            <a:pPr marL="855663" indent="-285750">
              <a:lnSpc>
                <a:spcPct val="100000"/>
              </a:lnSpc>
              <a:spcAft>
                <a:spcPts val="600"/>
              </a:spcAft>
              <a:buFont typeface="Arial" panose="020B0604020202020204" pitchFamily="34" charset="0"/>
              <a:buChar char="•"/>
            </a:pPr>
            <a:r>
              <a:rPr lang="en-US" altLang="en-US" sz="1800" dirty="0" smtClean="0"/>
              <a:t>1 written testimony, 1 person testified in person</a:t>
            </a:r>
          </a:p>
          <a:p>
            <a:pPr marL="855663" indent="-285750">
              <a:lnSpc>
                <a:spcPct val="100000"/>
              </a:lnSpc>
              <a:spcAft>
                <a:spcPts val="600"/>
              </a:spcAft>
              <a:buFont typeface="Arial" panose="020B0604020202020204" pitchFamily="34" charset="0"/>
              <a:buChar char="•"/>
            </a:pPr>
            <a:r>
              <a:rPr lang="en-US" altLang="en-US" sz="1800" dirty="0" smtClean="0"/>
              <a:t>PC continued discussion of key questions, balance of regulation</a:t>
            </a:r>
          </a:p>
          <a:p>
            <a:pPr marL="855663" indent="-285750">
              <a:lnSpc>
                <a:spcPct val="100000"/>
              </a:lnSpc>
              <a:spcAft>
                <a:spcPts val="600"/>
              </a:spcAft>
              <a:buFont typeface="Arial" panose="020B0604020202020204" pitchFamily="34" charset="0"/>
              <a:buChar char="•"/>
            </a:pPr>
            <a:r>
              <a:rPr lang="en-US" altLang="en-US" sz="1800" dirty="0" smtClean="0"/>
              <a:t>Five areas of revisions made to draft (shown in </a:t>
            </a:r>
            <a:r>
              <a:rPr lang="en-US" altLang="en-US" sz="1800" u="sng" dirty="0" smtClean="0">
                <a:solidFill>
                  <a:srgbClr val="FF0000"/>
                </a:solidFill>
              </a:rPr>
              <a:t>red</a:t>
            </a:r>
            <a:r>
              <a:rPr lang="en-US" altLang="en-US" sz="1800" dirty="0" smtClean="0"/>
              <a:t> in later slides)</a:t>
            </a:r>
          </a:p>
          <a:p>
            <a:pPr marL="855663" indent="-285750">
              <a:lnSpc>
                <a:spcPct val="100000"/>
              </a:lnSpc>
              <a:spcAft>
                <a:spcPts val="600"/>
              </a:spcAft>
              <a:buFont typeface="Arial" panose="020B0604020202020204" pitchFamily="34" charset="0"/>
              <a:buChar char="•"/>
            </a:pPr>
            <a:r>
              <a:rPr lang="en-US" altLang="en-US" sz="1800" dirty="0" smtClean="0"/>
              <a:t>Unanimous recommendation of approval, with amendments, to </a:t>
            </a:r>
            <a:r>
              <a:rPr lang="en-US" altLang="en-US" sz="1800" dirty="0" smtClean="0"/>
              <a:t>Council</a:t>
            </a:r>
            <a:endParaRPr lang="en-US" altLang="en-US" sz="1800" dirty="0" smtClean="0"/>
          </a:p>
          <a:p>
            <a:pPr>
              <a:lnSpc>
                <a:spcPct val="100000"/>
              </a:lnSpc>
              <a:spcAft>
                <a:spcPts val="0"/>
              </a:spcAft>
            </a:pPr>
            <a:r>
              <a:rPr lang="en-US" altLang="en-US" sz="2400" dirty="0"/>
              <a:t>September </a:t>
            </a:r>
            <a:r>
              <a:rPr lang="en-US" altLang="en-US" sz="2400" dirty="0" smtClean="0"/>
              <a:t>18, </a:t>
            </a:r>
            <a:r>
              <a:rPr lang="en-US" altLang="en-US" sz="2400" dirty="0"/>
              <a:t>2017 </a:t>
            </a:r>
            <a:r>
              <a:rPr lang="en-US" altLang="en-US" sz="2400" dirty="0" smtClean="0"/>
              <a:t>– City Council Work Session:</a:t>
            </a:r>
            <a:endParaRPr lang="en-US" altLang="en-US" sz="2400" dirty="0"/>
          </a:p>
          <a:p>
            <a:pPr marL="855663" indent="-285750">
              <a:lnSpc>
                <a:spcPct val="100000"/>
              </a:lnSpc>
              <a:spcAft>
                <a:spcPts val="600"/>
              </a:spcAft>
              <a:buFont typeface="Arial" panose="020B0604020202020204" pitchFamily="34" charset="0"/>
              <a:buChar char="•"/>
            </a:pPr>
            <a:r>
              <a:rPr lang="en-US" altLang="en-US" sz="1800" dirty="0" smtClean="0"/>
              <a:t>Discussion of balance </a:t>
            </a:r>
            <a:r>
              <a:rPr lang="en-US" altLang="en-US" sz="1800" dirty="0"/>
              <a:t>of regulation</a:t>
            </a:r>
          </a:p>
          <a:p>
            <a:pPr marL="855663" indent="-285750">
              <a:lnSpc>
                <a:spcPct val="100000"/>
              </a:lnSpc>
              <a:spcAft>
                <a:spcPts val="600"/>
              </a:spcAft>
              <a:buFont typeface="Arial" panose="020B0604020202020204" pitchFamily="34" charset="0"/>
              <a:buChar char="•"/>
            </a:pPr>
            <a:r>
              <a:rPr lang="en-US" altLang="en-US" sz="1800" dirty="0" smtClean="0"/>
              <a:t>Discussion of several changes to text (shown </a:t>
            </a:r>
            <a:r>
              <a:rPr lang="en-US" altLang="en-US" sz="1800" dirty="0"/>
              <a:t>in </a:t>
            </a:r>
            <a:r>
              <a:rPr lang="en-US" altLang="en-US" sz="1800" u="sng" dirty="0">
                <a:solidFill>
                  <a:srgbClr val="0070C0"/>
                </a:solidFill>
              </a:rPr>
              <a:t>b</a:t>
            </a:r>
            <a:r>
              <a:rPr lang="en-US" altLang="en-US" sz="1800" u="sng" dirty="0" smtClean="0">
                <a:solidFill>
                  <a:srgbClr val="0070C0"/>
                </a:solidFill>
              </a:rPr>
              <a:t>lue</a:t>
            </a:r>
            <a:r>
              <a:rPr lang="en-US" altLang="en-US" sz="1800" dirty="0" smtClean="0"/>
              <a:t> </a:t>
            </a:r>
            <a:r>
              <a:rPr lang="en-US" altLang="en-US" sz="1800" dirty="0"/>
              <a:t>in later slides</a:t>
            </a:r>
            <a:r>
              <a:rPr lang="en-US" altLang="en-US" sz="1800" dirty="0" smtClean="0"/>
              <a:t>)</a:t>
            </a:r>
          </a:p>
          <a:p>
            <a:pPr marL="855663" indent="-285750">
              <a:lnSpc>
                <a:spcPct val="100000"/>
              </a:lnSpc>
              <a:spcAft>
                <a:spcPts val="600"/>
              </a:spcAft>
              <a:buFont typeface="Arial" panose="020B0604020202020204" pitchFamily="34" charset="0"/>
              <a:buChar char="•"/>
            </a:pPr>
            <a:r>
              <a:rPr lang="en-US" altLang="en-US" sz="1800" dirty="0" smtClean="0"/>
              <a:t>Requested information about other jurisdictions’ approaches</a:t>
            </a:r>
          </a:p>
          <a:p>
            <a:pPr marL="855663" indent="-285750">
              <a:lnSpc>
                <a:spcPct val="100000"/>
              </a:lnSpc>
              <a:spcAft>
                <a:spcPts val="600"/>
              </a:spcAft>
              <a:buFont typeface="Arial" panose="020B0604020202020204" pitchFamily="34" charset="0"/>
              <a:buChar char="•"/>
            </a:pPr>
            <a:r>
              <a:rPr lang="en-US" altLang="en-US" sz="1800" dirty="0" smtClean="0"/>
              <a:t>Continue discussion to October 9 following hearing</a:t>
            </a:r>
            <a:endParaRPr lang="en-US" altLang="en-US" sz="1800" dirty="0"/>
          </a:p>
          <a:p>
            <a:pPr marL="855663" indent="-285750">
              <a:lnSpc>
                <a:spcPct val="100000"/>
              </a:lnSpc>
              <a:spcAft>
                <a:spcPts val="600"/>
              </a:spcAft>
              <a:buFont typeface="Arial" panose="020B0604020202020204" pitchFamily="34" charset="0"/>
              <a:buChar char="•"/>
            </a:pPr>
            <a:endParaRPr lang="en-US" altLang="en-US" sz="18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3389700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500"/>
                                        <p:tgtEl>
                                          <p:spTgt spid="61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500"/>
                                        <p:tgtEl>
                                          <p:spTgt spid="614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fade">
                                      <p:cBhvr>
                                        <p:cTn id="16" dur="500"/>
                                        <p:tgtEl>
                                          <p:spTgt spid="61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fade">
                                      <p:cBhvr>
                                        <p:cTn id="21" dur="500"/>
                                        <p:tgtEl>
                                          <p:spTgt spid="61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fade">
                                      <p:cBhvr>
                                        <p:cTn id="26" dur="500"/>
                                        <p:tgtEl>
                                          <p:spTgt spid="614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Effect transition="in" filter="fade">
                                      <p:cBhvr>
                                        <p:cTn id="31" dur="500"/>
                                        <p:tgtEl>
                                          <p:spTgt spid="614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47">
                                            <p:txEl>
                                              <p:pRg st="7" end="7"/>
                                            </p:txEl>
                                          </p:spTgt>
                                        </p:tgtEl>
                                        <p:attrNameLst>
                                          <p:attrName>style.visibility</p:attrName>
                                        </p:attrNameLst>
                                      </p:cBhvr>
                                      <p:to>
                                        <p:strVal val="visible"/>
                                      </p:to>
                                    </p:set>
                                    <p:animEffect transition="in" filter="fade">
                                      <p:cBhvr>
                                        <p:cTn id="36" dur="500"/>
                                        <p:tgtEl>
                                          <p:spTgt spid="614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47">
                                            <p:txEl>
                                              <p:pRg st="8" end="8"/>
                                            </p:txEl>
                                          </p:spTgt>
                                        </p:tgtEl>
                                        <p:attrNameLst>
                                          <p:attrName>style.visibility</p:attrName>
                                        </p:attrNameLst>
                                      </p:cBhvr>
                                      <p:to>
                                        <p:strVal val="visible"/>
                                      </p:to>
                                    </p:set>
                                    <p:animEffect transition="in" filter="fade">
                                      <p:cBhvr>
                                        <p:cTn id="41" dur="500"/>
                                        <p:tgtEl>
                                          <p:spTgt spid="614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47">
                                            <p:txEl>
                                              <p:pRg st="9" end="9"/>
                                            </p:txEl>
                                          </p:spTgt>
                                        </p:tgtEl>
                                        <p:attrNameLst>
                                          <p:attrName>style.visibility</p:attrName>
                                        </p:attrNameLst>
                                      </p:cBhvr>
                                      <p:to>
                                        <p:strVal val="visible"/>
                                      </p:to>
                                    </p:set>
                                    <p:animEffect transition="in" filter="fade">
                                      <p:cBhvr>
                                        <p:cTn id="46"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Adoption Process</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Council determined that working group was not required, Planning Commission to lead work</a:t>
            </a:r>
          </a:p>
          <a:p>
            <a:pPr>
              <a:lnSpc>
                <a:spcPct val="100000"/>
              </a:lnSpc>
              <a:spcAft>
                <a:spcPts val="600"/>
              </a:spcAft>
            </a:pPr>
            <a:r>
              <a:rPr lang="en-US" altLang="en-US" sz="2400" dirty="0" smtClean="0"/>
              <a:t>Public notice: </a:t>
            </a:r>
            <a:r>
              <a:rPr lang="en-US" altLang="en-US" sz="2400" i="1" dirty="0" smtClean="0"/>
              <a:t>West Linn Tidings</a:t>
            </a:r>
            <a:r>
              <a:rPr lang="en-US" altLang="en-US" sz="2400" dirty="0" smtClean="0"/>
              <a:t>, City web site, City Hall</a:t>
            </a:r>
          </a:p>
          <a:p>
            <a:pPr>
              <a:lnSpc>
                <a:spcPct val="100000"/>
              </a:lnSpc>
              <a:spcAft>
                <a:spcPts val="600"/>
              </a:spcAft>
            </a:pPr>
            <a:r>
              <a:rPr lang="en-US" altLang="en-US" sz="2400" dirty="0" smtClean="0"/>
              <a:t>Planning Commission work session, public hearing, recommendation to City Council</a:t>
            </a:r>
          </a:p>
          <a:p>
            <a:pPr>
              <a:lnSpc>
                <a:spcPct val="100000"/>
              </a:lnSpc>
              <a:spcAft>
                <a:spcPts val="600"/>
              </a:spcAft>
            </a:pPr>
            <a:r>
              <a:rPr lang="en-US" altLang="en-US" sz="2400" dirty="0" smtClean="0"/>
              <a:t>City Council work session, public hearing, Ordinance adoption</a:t>
            </a:r>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4293378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Approval Criteria (CDC 98.100)</a:t>
            </a:r>
            <a:endParaRPr lang="en-US" altLang="en-US" sz="2800" b="1" i="1" dirty="0"/>
          </a:p>
        </p:txBody>
      </p:sp>
      <p:sp>
        <p:nvSpPr>
          <p:cNvPr id="6147" name="Rectangle 3"/>
          <p:cNvSpPr>
            <a:spLocks noGrp="1" noChangeArrowheads="1"/>
          </p:cNvSpPr>
          <p:nvPr>
            <p:ph type="body" sz="half" idx="1"/>
          </p:nvPr>
        </p:nvSpPr>
        <p:spPr>
          <a:xfrm>
            <a:off x="457200" y="1600200"/>
            <a:ext cx="8305800" cy="4525963"/>
          </a:xfrm>
        </p:spPr>
        <p:txBody>
          <a:bodyPr/>
          <a:lstStyle/>
          <a:p>
            <a:pPr>
              <a:lnSpc>
                <a:spcPct val="100000"/>
              </a:lnSpc>
              <a:spcAft>
                <a:spcPts val="600"/>
              </a:spcAft>
            </a:pPr>
            <a:r>
              <a:rPr lang="en-US" altLang="en-US" sz="2400" dirty="0" smtClean="0"/>
              <a:t>Conformance with:</a:t>
            </a:r>
          </a:p>
          <a:p>
            <a:pPr lvl="1">
              <a:lnSpc>
                <a:spcPct val="100000"/>
              </a:lnSpc>
              <a:spcAft>
                <a:spcPts val="600"/>
              </a:spcAft>
            </a:pPr>
            <a:r>
              <a:rPr lang="en-US" altLang="en-US" sz="2000" dirty="0" smtClean="0"/>
              <a:t>Statewide Planning Goals and rules, other applicable state statutes</a:t>
            </a:r>
          </a:p>
          <a:p>
            <a:pPr lvl="1">
              <a:lnSpc>
                <a:spcPct val="100000"/>
              </a:lnSpc>
              <a:spcAft>
                <a:spcPts val="600"/>
              </a:spcAft>
            </a:pPr>
            <a:r>
              <a:rPr lang="en-US" altLang="en-US" sz="2000" dirty="0"/>
              <a:t>F</a:t>
            </a:r>
            <a:r>
              <a:rPr lang="en-US" altLang="en-US" sz="2000" dirty="0" smtClean="0"/>
              <a:t>ederal statutes</a:t>
            </a:r>
          </a:p>
          <a:p>
            <a:pPr lvl="1">
              <a:lnSpc>
                <a:spcPct val="100000"/>
              </a:lnSpc>
              <a:spcAft>
                <a:spcPts val="600"/>
              </a:spcAft>
            </a:pPr>
            <a:r>
              <a:rPr lang="en-US" altLang="en-US" sz="2000" dirty="0" smtClean="0"/>
              <a:t>Metro plans and rules</a:t>
            </a:r>
          </a:p>
          <a:p>
            <a:pPr lvl="1">
              <a:lnSpc>
                <a:spcPct val="100000"/>
              </a:lnSpc>
              <a:spcAft>
                <a:spcPts val="600"/>
              </a:spcAft>
            </a:pPr>
            <a:r>
              <a:rPr lang="en-US" altLang="en-US" sz="2000" dirty="0" smtClean="0"/>
              <a:t>West Linn Comprehensive Plan policies and map</a:t>
            </a:r>
          </a:p>
          <a:p>
            <a:pPr lvl="1">
              <a:lnSpc>
                <a:spcPct val="100000"/>
              </a:lnSpc>
              <a:spcAft>
                <a:spcPts val="600"/>
              </a:spcAft>
            </a:pPr>
            <a:r>
              <a:rPr lang="en-US" altLang="en-US" sz="2000" dirty="0" smtClean="0"/>
              <a:t>West Linn implementing ordinances</a:t>
            </a:r>
          </a:p>
          <a:p>
            <a:pPr lvl="1">
              <a:lnSpc>
                <a:spcPct val="100000"/>
              </a:lnSpc>
              <a:spcAft>
                <a:spcPts val="600"/>
              </a:spcAft>
            </a:pPr>
            <a:endParaRPr lang="en-US" altLang="en-US" sz="2000" dirty="0"/>
          </a:p>
          <a:p>
            <a:pPr marL="457200" lvl="1" indent="0">
              <a:lnSpc>
                <a:spcPct val="100000"/>
              </a:lnSpc>
              <a:spcAft>
                <a:spcPts val="600"/>
              </a:spcAft>
              <a:buNone/>
            </a:pPr>
            <a:r>
              <a:rPr lang="en-US" altLang="en-US" sz="2000" i="1" dirty="0" smtClean="0"/>
              <a:t>Detailed analysis provided in staff report</a:t>
            </a:r>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91130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 </a:t>
            </a:r>
            <a:br>
              <a:rPr lang="en-US" altLang="en-US" sz="2800" b="1" dirty="0" smtClean="0"/>
            </a:br>
            <a:r>
              <a:rPr lang="en-US" altLang="en-US" sz="2800" b="1" i="1" dirty="0" smtClean="0"/>
              <a:t>Overview</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Adds new submittal requirements and approval criteria for grading, storm drainage, and geotechnical issues to all development application types in CDC:</a:t>
            </a:r>
          </a:p>
          <a:p>
            <a:pPr lvl="1">
              <a:lnSpc>
                <a:spcPct val="100000"/>
              </a:lnSpc>
              <a:spcAft>
                <a:spcPts val="600"/>
              </a:spcAft>
            </a:pPr>
            <a:r>
              <a:rPr lang="en-US" altLang="en-US" sz="2000" dirty="0" smtClean="0"/>
              <a:t>Planned Unit Developments</a:t>
            </a:r>
          </a:p>
          <a:p>
            <a:pPr lvl="1">
              <a:lnSpc>
                <a:spcPct val="100000"/>
              </a:lnSpc>
              <a:spcAft>
                <a:spcPts val="600"/>
              </a:spcAft>
            </a:pPr>
            <a:r>
              <a:rPr lang="en-US" altLang="en-US" sz="2000" dirty="0" smtClean="0"/>
              <a:t>Willamette/Tualatin River Protection Areas and Water Resource Protection areas</a:t>
            </a:r>
          </a:p>
          <a:p>
            <a:pPr lvl="1">
              <a:lnSpc>
                <a:spcPct val="100000"/>
              </a:lnSpc>
              <a:spcAft>
                <a:spcPts val="600"/>
              </a:spcAft>
            </a:pPr>
            <a:r>
              <a:rPr lang="en-US" altLang="en-US" sz="2000" dirty="0" smtClean="0"/>
              <a:t>Design Review and Parks Design Review</a:t>
            </a:r>
          </a:p>
          <a:p>
            <a:pPr lvl="1">
              <a:lnSpc>
                <a:spcPct val="100000"/>
              </a:lnSpc>
              <a:spcAft>
                <a:spcPts val="600"/>
              </a:spcAft>
            </a:pPr>
            <a:r>
              <a:rPr lang="en-US" altLang="en-US" sz="2000" dirty="0" smtClean="0"/>
              <a:t>Conditional Use Permits</a:t>
            </a:r>
          </a:p>
          <a:p>
            <a:pPr lvl="1">
              <a:lnSpc>
                <a:spcPct val="100000"/>
              </a:lnSpc>
              <a:spcAft>
                <a:spcPts val="600"/>
              </a:spcAft>
            </a:pPr>
            <a:r>
              <a:rPr lang="en-US" altLang="en-US" sz="2000" dirty="0" smtClean="0"/>
              <a:t>Subdivisions and Partitions</a:t>
            </a:r>
          </a:p>
          <a:p>
            <a:pPr lvl="1">
              <a:lnSpc>
                <a:spcPct val="100000"/>
              </a:lnSpc>
              <a:spcAft>
                <a:spcPts val="600"/>
              </a:spcAft>
            </a:pPr>
            <a:r>
              <a:rPr lang="en-US" altLang="en-US" sz="2000" dirty="0" smtClean="0"/>
              <a:t>General Improvement Standards</a:t>
            </a:r>
          </a:p>
          <a:p>
            <a:pPr lvl="1">
              <a:lnSpc>
                <a:spcPct val="100000"/>
              </a:lnSpc>
              <a:spcAft>
                <a:spcPts val="600"/>
              </a:spcAft>
            </a:pPr>
            <a:endParaRPr lang="en-US" altLang="en-US" sz="200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673949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  </a:t>
            </a:r>
            <a:br>
              <a:rPr lang="en-US" altLang="en-US" sz="2800" b="1" dirty="0" smtClean="0"/>
            </a:br>
            <a:r>
              <a:rPr lang="en-US" altLang="en-US" sz="2800" b="1" i="1" dirty="0" smtClean="0"/>
              <a:t>Proposed Requirements/Approval Criteria</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Grading, Storm Drainage and Treatment</a:t>
            </a:r>
          </a:p>
          <a:p>
            <a:pPr lvl="1">
              <a:lnSpc>
                <a:spcPct val="100000"/>
              </a:lnSpc>
              <a:spcAft>
                <a:spcPts val="600"/>
              </a:spcAft>
            </a:pPr>
            <a:r>
              <a:rPr lang="en-US" altLang="en-US" sz="2000" dirty="0" smtClean="0"/>
              <a:t>Requires plans prepared by Civil Engineer demonstrating:</a:t>
            </a:r>
          </a:p>
          <a:p>
            <a:pPr lvl="2">
              <a:lnSpc>
                <a:spcPct val="100000"/>
              </a:lnSpc>
              <a:spcAft>
                <a:spcPts val="600"/>
              </a:spcAft>
            </a:pPr>
            <a:r>
              <a:rPr lang="en-US" altLang="en-US" sz="1800" i="0" dirty="0" smtClean="0">
                <a:latin typeface="+mj-lt"/>
              </a:rPr>
              <a:t>Location and extent to which grading will take place indicating general contour lines, slope ratios, slope stabilization proposals, and location and height of retaining walls, if proposed.</a:t>
            </a:r>
          </a:p>
          <a:p>
            <a:pPr lvl="2">
              <a:lnSpc>
                <a:spcPct val="100000"/>
              </a:lnSpc>
              <a:spcAft>
                <a:spcPts val="600"/>
              </a:spcAft>
            </a:pPr>
            <a:r>
              <a:rPr lang="en-US" sz="1800" i="0" dirty="0" smtClean="0">
                <a:latin typeface="+mj-lt"/>
              </a:rPr>
              <a:t>All </a:t>
            </a:r>
            <a:r>
              <a:rPr lang="en-US" sz="1800" i="0" dirty="0">
                <a:latin typeface="+mj-lt"/>
              </a:rPr>
              <a:t>proposed storm detention and treatment facilities comply with the standards for the improvement of public and private drainage systems located in the West Linn Public Works Design </a:t>
            </a:r>
            <a:r>
              <a:rPr lang="en-US" sz="1800" i="0" dirty="0" smtClean="0">
                <a:latin typeface="+mj-lt"/>
              </a:rPr>
              <a:t>Standards.</a:t>
            </a:r>
          </a:p>
          <a:p>
            <a:pPr lvl="2">
              <a:lnSpc>
                <a:spcPct val="100000"/>
              </a:lnSpc>
              <a:spcAft>
                <a:spcPts val="600"/>
              </a:spcAft>
            </a:pPr>
            <a:r>
              <a:rPr lang="en-US" sz="1800" i="0" dirty="0">
                <a:latin typeface="+mj-lt"/>
              </a:rPr>
              <a:t>There will be no adverse off-site </a:t>
            </a:r>
            <a:r>
              <a:rPr lang="en-US" sz="1800" i="0" dirty="0" smtClean="0">
                <a:latin typeface="+mj-lt"/>
              </a:rPr>
              <a:t>impacts</a:t>
            </a:r>
            <a:r>
              <a:rPr lang="en-US" sz="1800" i="0" u="sng" dirty="0" smtClean="0">
                <a:solidFill>
                  <a:srgbClr val="0070C0"/>
                </a:solidFill>
                <a:latin typeface="+mj-lt"/>
              </a:rPr>
              <a:t>, including impacts </a:t>
            </a:r>
            <a:r>
              <a:rPr lang="en-US" sz="1800" i="0" dirty="0">
                <a:latin typeface="+mj-lt"/>
              </a:rPr>
              <a:t>from increased intensity of runoff downstream or constrictions causing ponding upstream.</a:t>
            </a:r>
          </a:p>
          <a:p>
            <a:pPr lvl="2">
              <a:lnSpc>
                <a:spcPct val="100000"/>
              </a:lnSpc>
              <a:spcAft>
                <a:spcPts val="600"/>
              </a:spcAft>
            </a:pPr>
            <a:r>
              <a:rPr lang="en-US" sz="1800" i="0" dirty="0">
                <a:latin typeface="+mj-lt"/>
              </a:rPr>
              <a:t>S</a:t>
            </a:r>
            <a:r>
              <a:rPr lang="en-US" sz="1800" i="0" dirty="0" smtClean="0">
                <a:latin typeface="+mj-lt"/>
              </a:rPr>
              <a:t>ufficient </a:t>
            </a:r>
            <a:r>
              <a:rPr lang="en-US" sz="1800" i="0" dirty="0">
                <a:latin typeface="+mj-lt"/>
              </a:rPr>
              <a:t>factual data to support the conclusions of the plan</a:t>
            </a:r>
            <a:r>
              <a:rPr lang="en-US" sz="1800" i="0" dirty="0" smtClean="0">
                <a:latin typeface="+mj-lt"/>
              </a:rPr>
              <a:t>.</a:t>
            </a:r>
          </a:p>
          <a:p>
            <a:pPr lvl="2">
              <a:lnSpc>
                <a:spcPct val="100000"/>
              </a:lnSpc>
              <a:spcAft>
                <a:spcPts val="600"/>
              </a:spcAft>
            </a:pPr>
            <a:r>
              <a:rPr lang="en-US" altLang="en-US" sz="1800" i="0" u="sng" dirty="0" smtClean="0">
                <a:solidFill>
                  <a:srgbClr val="FF0000"/>
                </a:solidFill>
                <a:latin typeface="+mj-lt"/>
              </a:rPr>
              <a:t>Type IV lands require affirmative decision from Planning Director to require reports.</a:t>
            </a:r>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165946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1000"/>
                                        <p:tgtEl>
                                          <p:spTgt spid="6147">
                                            <p:txEl>
                                              <p:pRg st="2" end="2"/>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1000"/>
                                        <p:tgtEl>
                                          <p:spTgt spid="6147">
                                            <p:txEl>
                                              <p:pRg st="3" end="3"/>
                                            </p:txEl>
                                          </p:spTgt>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1000"/>
                                        <p:tgtEl>
                                          <p:spTgt spid="6147">
                                            <p:txEl>
                                              <p:pRg st="4" end="4"/>
                                            </p:txEl>
                                          </p:spTgt>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fade">
                                      <p:cBhvr>
                                        <p:cTn id="19" dur="1000"/>
                                        <p:tgtEl>
                                          <p:spTgt spid="6147">
                                            <p:txEl>
                                              <p:pRg st="5" end="5"/>
                                            </p:txEl>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1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6363"/>
            <a:ext cx="8229600" cy="1143000"/>
          </a:xfrm>
        </p:spPr>
        <p:txBody>
          <a:bodyPr/>
          <a:lstStyle/>
          <a:p>
            <a:r>
              <a:rPr lang="en-US" altLang="en-US" sz="2800" b="1" dirty="0" smtClean="0"/>
              <a:t>CDC 17-02</a:t>
            </a:r>
            <a:br>
              <a:rPr lang="en-US" altLang="en-US" sz="2800" b="1" dirty="0" smtClean="0"/>
            </a:br>
            <a:r>
              <a:rPr lang="en-US" altLang="en-US" sz="2800" b="1" i="1" dirty="0" smtClean="0"/>
              <a:t>Proposed Requirements/Approval Criteria</a:t>
            </a:r>
            <a:endParaRPr lang="en-US" altLang="en-US" sz="2800" b="1" i="1" dirty="0"/>
          </a:p>
        </p:txBody>
      </p:sp>
      <p:sp>
        <p:nvSpPr>
          <p:cNvPr id="6147" name="Rectangle 3"/>
          <p:cNvSpPr>
            <a:spLocks noGrp="1" noChangeArrowheads="1"/>
          </p:cNvSpPr>
          <p:nvPr>
            <p:ph type="body" sz="half" idx="1"/>
          </p:nvPr>
        </p:nvSpPr>
        <p:spPr>
          <a:xfrm>
            <a:off x="457200" y="1600200"/>
            <a:ext cx="7696200" cy="4525963"/>
          </a:xfrm>
        </p:spPr>
        <p:txBody>
          <a:bodyPr/>
          <a:lstStyle/>
          <a:p>
            <a:pPr>
              <a:lnSpc>
                <a:spcPct val="100000"/>
              </a:lnSpc>
              <a:spcAft>
                <a:spcPts val="600"/>
              </a:spcAft>
            </a:pPr>
            <a:r>
              <a:rPr lang="en-US" altLang="en-US" sz="2400" dirty="0" smtClean="0"/>
              <a:t>Geotechnical submittal requirements:</a:t>
            </a:r>
          </a:p>
          <a:p>
            <a:pPr lvl="1">
              <a:lnSpc>
                <a:spcPct val="100000"/>
              </a:lnSpc>
              <a:spcAft>
                <a:spcPts val="600"/>
              </a:spcAft>
            </a:pPr>
            <a:r>
              <a:rPr lang="en-US" altLang="en-US" sz="2000" dirty="0"/>
              <a:t>S</a:t>
            </a:r>
            <a:r>
              <a:rPr lang="en-US" altLang="en-US" sz="2000" dirty="0" smtClean="0"/>
              <a:t>ites </a:t>
            </a:r>
            <a:r>
              <a:rPr lang="en-US" altLang="en-US" sz="2000" dirty="0"/>
              <a:t>where more than </a:t>
            </a:r>
            <a:r>
              <a:rPr lang="en-US" altLang="en-US" sz="2000" dirty="0" smtClean="0"/>
              <a:t>half </a:t>
            </a:r>
            <a:r>
              <a:rPr lang="en-US" altLang="en-US" sz="2000" dirty="0"/>
              <a:t>of site by area has slopes over </a:t>
            </a:r>
            <a:r>
              <a:rPr lang="en-US" altLang="en-US" sz="2000" dirty="0" smtClean="0"/>
              <a:t>10% will require geotechnical report </a:t>
            </a:r>
            <a:r>
              <a:rPr lang="en-US" altLang="en-US" sz="2000" u="sng" dirty="0" smtClean="0">
                <a:solidFill>
                  <a:srgbClr val="FF0000"/>
                </a:solidFill>
              </a:rPr>
              <a:t>meeting industry standards </a:t>
            </a:r>
            <a:r>
              <a:rPr lang="en-US" altLang="en-US" sz="2000" dirty="0" smtClean="0"/>
              <a:t>including:</a:t>
            </a:r>
          </a:p>
          <a:p>
            <a:pPr lvl="2">
              <a:lnSpc>
                <a:spcPct val="100000"/>
              </a:lnSpc>
              <a:spcAft>
                <a:spcPts val="600"/>
              </a:spcAft>
            </a:pPr>
            <a:r>
              <a:rPr lang="en-US" altLang="en-US" sz="1800" i="0" dirty="0" smtClean="0">
                <a:latin typeface="+mj-lt"/>
              </a:rPr>
              <a:t>Site characteristics, geologic descriptions and a summary of the site investigation conducted;</a:t>
            </a:r>
          </a:p>
          <a:p>
            <a:pPr lvl="2">
              <a:lnSpc>
                <a:spcPct val="100000"/>
              </a:lnSpc>
              <a:spcAft>
                <a:spcPts val="600"/>
              </a:spcAft>
            </a:pPr>
            <a:r>
              <a:rPr lang="en-US" altLang="en-US" sz="1800" i="0" dirty="0" smtClean="0">
                <a:latin typeface="+mj-lt"/>
              </a:rPr>
              <a:t>Assessment of engineering geological conditions and factors;</a:t>
            </a:r>
            <a:endParaRPr lang="en-US" altLang="en-US" sz="1800" i="0" dirty="0">
              <a:latin typeface="+mj-lt"/>
            </a:endParaRPr>
          </a:p>
          <a:p>
            <a:pPr lvl="2">
              <a:lnSpc>
                <a:spcPct val="100000"/>
              </a:lnSpc>
              <a:spcAft>
                <a:spcPts val="600"/>
              </a:spcAft>
            </a:pPr>
            <a:r>
              <a:rPr lang="en-US" altLang="en-US" sz="1800" i="0" dirty="0" smtClean="0">
                <a:latin typeface="+mj-lt"/>
              </a:rPr>
              <a:t>Review of the City of West Linn’s Natural Hazards Mitigation Plan and applicability to the site; and</a:t>
            </a:r>
          </a:p>
          <a:p>
            <a:pPr lvl="2">
              <a:lnSpc>
                <a:spcPct val="100000"/>
              </a:lnSpc>
              <a:spcAft>
                <a:spcPts val="600"/>
              </a:spcAft>
            </a:pPr>
            <a:r>
              <a:rPr lang="en-US" altLang="en-US" sz="1800" i="0" dirty="0" smtClean="0">
                <a:latin typeface="+mj-lt"/>
              </a:rPr>
              <a:t>Conclusions and recommendations focused on geologic constraints for the proposed land use or development activity, limitations and potential risks of development, recommendations for mitigation approaches and additional work needed at future development stages including further testing and monitoring.</a:t>
            </a:r>
            <a:endParaRPr lang="en-US" altLang="en-US" sz="1800" i="0" dirty="0">
              <a:latin typeface="+mj-lt"/>
            </a:endParaRPr>
          </a:p>
          <a:p>
            <a:pPr lvl="1">
              <a:lnSpc>
                <a:spcPct val="100000"/>
              </a:lnSpc>
              <a:spcAft>
                <a:spcPts val="600"/>
              </a:spcAft>
            </a:pPr>
            <a:endParaRPr lang="en-US" altLang="en-US" sz="2000" dirty="0" smtClean="0"/>
          </a:p>
          <a:p>
            <a:pPr lvl="1">
              <a:lnSpc>
                <a:spcPct val="100000"/>
              </a:lnSpc>
              <a:spcAft>
                <a:spcPts val="600"/>
              </a:spcAft>
            </a:pPr>
            <a:endParaRPr lang="en-US" altLang="en-US" sz="2000" dirty="0" smtClean="0"/>
          </a:p>
        </p:txBody>
      </p:sp>
      <p:sp>
        <p:nvSpPr>
          <p:cNvPr id="5" name="Footer Placeholder 3"/>
          <p:cNvSpPr txBox="1">
            <a:spLocks/>
          </p:cNvSpPr>
          <p:nvPr/>
        </p:nvSpPr>
        <p:spPr>
          <a:xfrm>
            <a:off x="3886200" y="6477000"/>
            <a:ext cx="1905000" cy="304800"/>
          </a:xfrm>
          <a:prstGeom prst="rect">
            <a:avLst/>
          </a:prstGeom>
          <a:solidFill>
            <a:schemeClr val="tx2"/>
          </a:solidFill>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US" altLang="en-US" sz="1100" dirty="0"/>
          </a:p>
        </p:txBody>
      </p:sp>
    </p:spTree>
    <p:extLst>
      <p:ext uri="{BB962C8B-B14F-4D97-AF65-F5344CB8AC3E}">
        <p14:creationId xmlns:p14="http://schemas.microsoft.com/office/powerpoint/2010/main" val="2631831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1000"/>
                                        <p:tgtEl>
                                          <p:spTgt spid="6147">
                                            <p:txEl>
                                              <p:pRg st="2" end="2"/>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1000"/>
                                        <p:tgtEl>
                                          <p:spTgt spid="6147">
                                            <p:txEl>
                                              <p:pRg st="3" end="3"/>
                                            </p:txEl>
                                          </p:spTgt>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1000"/>
                                        <p:tgtEl>
                                          <p:spTgt spid="6147">
                                            <p:txEl>
                                              <p:pRg st="4" end="4"/>
                                            </p:txEl>
                                          </p:spTgt>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fade">
                                      <p:cBhvr>
                                        <p:cTn id="19" dur="1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5552</TotalTime>
  <Words>1260</Words>
  <Application>Microsoft Office PowerPoint</Application>
  <PresentationFormat>On-screen Show (4:3)</PresentationFormat>
  <Paragraphs>152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Default Design</vt:lpstr>
      <vt:lpstr>CDC 17-02 Overview</vt:lpstr>
      <vt:lpstr>CDC 17-02 Background</vt:lpstr>
      <vt:lpstr>CDC 17-02 Background</vt:lpstr>
      <vt:lpstr>CDC 17-02 Background</vt:lpstr>
      <vt:lpstr>CDC 17-02 Adoption Process</vt:lpstr>
      <vt:lpstr>CDC 17-02 Approval Criteria (CDC 98.100)</vt:lpstr>
      <vt:lpstr>CDC 17-02  Overview</vt:lpstr>
      <vt:lpstr>CDC 17-02   Proposed Requirements/Approval Criteria</vt:lpstr>
      <vt:lpstr>CDC 17-02 Proposed Requirements/Approval Criteria</vt:lpstr>
      <vt:lpstr>CDC 17-02 Proposed Requirements/Approval Criteria</vt:lpstr>
      <vt:lpstr>CDC 17-02 Land Type Definitions</vt:lpstr>
      <vt:lpstr>CDC 17-02 Land Type – Example of West Linn topography</vt:lpstr>
      <vt:lpstr>CDC 17-02 Land Type – Example of West Linn topography</vt:lpstr>
      <vt:lpstr>CDC 17-02 Existing Code: exemptions/additions </vt:lpstr>
      <vt:lpstr>CDC 17-02 Planning Commission discussion points</vt:lpstr>
      <vt:lpstr>CDC 17-02 Other jurisdictions’ approaches</vt:lpstr>
      <vt:lpstr>CDC 17-02 Other jurisdictions’ approaches</vt:lpstr>
      <vt:lpstr>CDC 17-02 Other jurisdictions’ approaches</vt:lpstr>
      <vt:lpstr>CDC 17-02 Other jurisdictions’ approaches</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Williams, John</cp:lastModifiedBy>
  <cp:revision>186</cp:revision>
  <cp:lastPrinted>2017-10-09T23:36:01Z</cp:lastPrinted>
  <dcterms:created xsi:type="dcterms:W3CDTF">2008-09-02T16:02:58Z</dcterms:created>
  <dcterms:modified xsi:type="dcterms:W3CDTF">2017-10-10T00:23:10Z</dcterms:modified>
</cp:coreProperties>
</file>