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482" r:id="rId3"/>
    <p:sldId id="443" r:id="rId4"/>
    <p:sldId id="487" r:id="rId5"/>
    <p:sldId id="453" r:id="rId6"/>
    <p:sldId id="488" r:id="rId7"/>
    <p:sldId id="489" r:id="rId8"/>
    <p:sldId id="490" r:id="rId9"/>
    <p:sldId id="449" r:id="rId10"/>
    <p:sldId id="455" r:id="rId11"/>
    <p:sldId id="492" r:id="rId12"/>
    <p:sldId id="493" r:id="rId13"/>
    <p:sldId id="452" r:id="rId14"/>
  </p:sldIdLst>
  <p:sldSz cx="9144000" cy="6858000" type="screen4x3"/>
  <p:notesSz cx="7010400" cy="9296400"/>
  <p:defaultTextStyle>
    <a:defPPr>
      <a:defRPr lang="en-US"/>
    </a:defPPr>
    <a:lvl1pPr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1pPr>
    <a:lvl2pPr marL="4572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2pPr>
    <a:lvl3pPr marL="9144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3pPr>
    <a:lvl4pPr marL="13716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4pPr>
    <a:lvl5pPr marL="18288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5pPr>
    <a:lvl6pPr marL="2286000" algn="l" defTabSz="914400" rtl="0" eaLnBrk="1" latinLnBrk="0" hangingPunct="1">
      <a:defRPr kern="1200" baseline="-25000">
        <a:solidFill>
          <a:schemeClr val="tx1"/>
        </a:solidFill>
        <a:latin typeface="Calibri" pitchFamily="34" charset="0"/>
        <a:ea typeface="+mn-ea"/>
        <a:cs typeface="+mn-cs"/>
      </a:defRPr>
    </a:lvl6pPr>
    <a:lvl7pPr marL="2743200" algn="l" defTabSz="914400" rtl="0" eaLnBrk="1" latinLnBrk="0" hangingPunct="1">
      <a:defRPr kern="1200" baseline="-25000">
        <a:solidFill>
          <a:schemeClr val="tx1"/>
        </a:solidFill>
        <a:latin typeface="Calibri" pitchFamily="34" charset="0"/>
        <a:ea typeface="+mn-ea"/>
        <a:cs typeface="+mn-cs"/>
      </a:defRPr>
    </a:lvl7pPr>
    <a:lvl8pPr marL="3200400" algn="l" defTabSz="914400" rtl="0" eaLnBrk="1" latinLnBrk="0" hangingPunct="1">
      <a:defRPr kern="1200" baseline="-25000">
        <a:solidFill>
          <a:schemeClr val="tx1"/>
        </a:solidFill>
        <a:latin typeface="Calibri" pitchFamily="34" charset="0"/>
        <a:ea typeface="+mn-ea"/>
        <a:cs typeface="+mn-cs"/>
      </a:defRPr>
    </a:lvl8pPr>
    <a:lvl9pPr marL="3657600" algn="l" defTabSz="914400" rtl="0" eaLnBrk="1" latinLnBrk="0" hangingPunct="1">
      <a:defRPr kern="1200" baseline="-250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421" autoAdjust="0"/>
  </p:normalViewPr>
  <p:slideViewPr>
    <p:cSldViewPr>
      <p:cViewPr varScale="1">
        <p:scale>
          <a:sx n="110" d="100"/>
          <a:sy n="110" d="100"/>
        </p:scale>
        <p:origin x="160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10547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D568E94F-7C41-424F-9F28-CAAF9B4A9286}" type="slidenum">
              <a:rPr lang="en-US"/>
              <a:pPr>
                <a:defRPr/>
              </a:pPr>
              <a:t>‹#›</a:t>
            </a:fld>
            <a:endParaRPr lang="en-US" dirty="0"/>
          </a:p>
        </p:txBody>
      </p:sp>
    </p:spTree>
    <p:extLst>
      <p:ext uri="{BB962C8B-B14F-4D97-AF65-F5344CB8AC3E}">
        <p14:creationId xmlns:p14="http://schemas.microsoft.com/office/powerpoint/2010/main" val="375404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3"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7"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3AD13845-FD60-4AC7-A6AE-866653368213}" type="slidenum">
              <a:rPr lang="en-US"/>
              <a:pPr>
                <a:defRPr/>
              </a:pPr>
              <a:t>‹#›</a:t>
            </a:fld>
            <a:endParaRPr lang="en-US" dirty="0"/>
          </a:p>
        </p:txBody>
      </p:sp>
    </p:spTree>
    <p:extLst>
      <p:ext uri="{BB962C8B-B14F-4D97-AF65-F5344CB8AC3E}">
        <p14:creationId xmlns:p14="http://schemas.microsoft.com/office/powerpoint/2010/main" val="3209584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50EA88-A246-471D-8118-F3B0DEA361A0}" type="slidenum">
              <a:rPr lang="en-US" smtClean="0"/>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0777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13</a:t>
            </a:fld>
            <a:endParaRPr lang="en-US" dirty="0"/>
          </a:p>
        </p:txBody>
      </p:sp>
    </p:spTree>
    <p:extLst>
      <p:ext uri="{BB962C8B-B14F-4D97-AF65-F5344CB8AC3E}">
        <p14:creationId xmlns:p14="http://schemas.microsoft.com/office/powerpoint/2010/main" val="2715229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5" name="Rectangle 9"/>
          <p:cNvSpPr>
            <a:spLocks noChangeArrowheads="1"/>
          </p:cNvSpPr>
          <p:nvPr userDrawn="1"/>
        </p:nvSpPr>
        <p:spPr bwMode="auto">
          <a:xfrm>
            <a:off x="0" y="2514600"/>
            <a:ext cx="9140825" cy="611188"/>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6" name="Picture 8" descr="tan_waves"/>
          <p:cNvPicPr>
            <a:picLocks noChangeAspect="1" noChangeArrowheads="1"/>
          </p:cNvPicPr>
          <p:nvPr userDrawn="1"/>
        </p:nvPicPr>
        <p:blipFill>
          <a:blip r:embed="rId2" cstate="print"/>
          <a:srcRect/>
          <a:stretch>
            <a:fillRect/>
          </a:stretch>
        </p:blipFill>
        <p:spPr bwMode="auto">
          <a:xfrm>
            <a:off x="0" y="0"/>
            <a:ext cx="9144000" cy="2590800"/>
          </a:xfrm>
          <a:prstGeom prst="rect">
            <a:avLst/>
          </a:prstGeom>
          <a:noFill/>
          <a:ln w="9525">
            <a:noFill/>
            <a:miter lim="800000"/>
            <a:headEnd/>
            <a:tailEnd/>
          </a:ln>
        </p:spPr>
      </p:pic>
      <p:sp>
        <p:nvSpPr>
          <p:cNvPr id="7" name="Line 13"/>
          <p:cNvSpPr>
            <a:spLocks noChangeShapeType="1"/>
          </p:cNvSpPr>
          <p:nvPr userDrawn="1"/>
        </p:nvSpPr>
        <p:spPr bwMode="auto">
          <a:xfrm>
            <a:off x="2971800" y="4275138"/>
            <a:ext cx="5638800" cy="0"/>
          </a:xfrm>
          <a:prstGeom prst="line">
            <a:avLst/>
          </a:prstGeom>
          <a:noFill/>
          <a:ln w="12700">
            <a:solidFill>
              <a:schemeClr val="accent1"/>
            </a:solidFill>
            <a:round/>
            <a:headEnd/>
            <a:tailEnd/>
          </a:ln>
          <a:effectLst/>
        </p:spPr>
        <p:txBody>
          <a:bodyPr/>
          <a:lstStyle/>
          <a:p>
            <a:pPr>
              <a:defRPr/>
            </a:pPr>
            <a:endParaRPr lang="en-US" dirty="0"/>
          </a:p>
        </p:txBody>
      </p:sp>
      <p:pic>
        <p:nvPicPr>
          <p:cNvPr id="8" name="Picture 15" descr="CWL_logostack"/>
          <p:cNvPicPr>
            <a:picLocks noChangeAspect="1" noChangeArrowheads="1"/>
          </p:cNvPicPr>
          <p:nvPr userDrawn="1"/>
        </p:nvPicPr>
        <p:blipFill>
          <a:blip r:embed="rId3" cstate="print"/>
          <a:srcRect/>
          <a:stretch>
            <a:fillRect/>
          </a:stretch>
        </p:blipFill>
        <p:spPr bwMode="auto">
          <a:xfrm>
            <a:off x="609600" y="2667000"/>
            <a:ext cx="1463675" cy="2590800"/>
          </a:xfrm>
          <a:prstGeom prst="rect">
            <a:avLst/>
          </a:prstGeom>
          <a:noFill/>
          <a:ln w="9525">
            <a:noFill/>
            <a:miter lim="800000"/>
            <a:headEnd/>
            <a:tailEnd/>
          </a:ln>
        </p:spPr>
      </p:pic>
      <p:sp>
        <p:nvSpPr>
          <p:cNvPr id="4098" name="Rectangle 2"/>
          <p:cNvSpPr>
            <a:spLocks noGrp="1" noChangeArrowheads="1"/>
          </p:cNvSpPr>
          <p:nvPr>
            <p:ph type="ctrTitle"/>
          </p:nvPr>
        </p:nvSpPr>
        <p:spPr>
          <a:xfrm>
            <a:off x="2895600" y="3468688"/>
            <a:ext cx="5791200" cy="784225"/>
          </a:xfrm>
        </p:spPr>
        <p:txBody>
          <a:bodyPr anchor="b"/>
          <a:lstStyle>
            <a:lvl1pPr>
              <a:defRPr sz="3200">
                <a:solidFill>
                  <a:schemeClr val="accent1"/>
                </a:solidFill>
              </a:defRPr>
            </a:lvl1pPr>
          </a:lstStyle>
          <a:p>
            <a:r>
              <a:rPr lang="en-US"/>
              <a:t>Click to edit Master title style</a:t>
            </a:r>
          </a:p>
        </p:txBody>
      </p:sp>
      <p:sp>
        <p:nvSpPr>
          <p:cNvPr id="4099" name="Rectangle 3"/>
          <p:cNvSpPr>
            <a:spLocks noGrp="1" noChangeArrowheads="1"/>
          </p:cNvSpPr>
          <p:nvPr>
            <p:ph type="subTitle" idx="1"/>
          </p:nvPr>
        </p:nvSpPr>
        <p:spPr>
          <a:xfrm>
            <a:off x="2895600" y="4295775"/>
            <a:ext cx="4572000" cy="838200"/>
          </a:xfrm>
        </p:spPr>
        <p:txBody>
          <a:bodyPr/>
          <a:lstStyle>
            <a:lvl1pPr marL="0" indent="0">
              <a:buFontTx/>
              <a:buNone/>
              <a:defRPr sz="1600"/>
            </a:lvl1pPr>
          </a:lstStyle>
          <a:p>
            <a:r>
              <a:rPr lang="en-US"/>
              <a:t>Click to edit Master subtitle style</a:t>
            </a:r>
          </a:p>
        </p:txBody>
      </p:sp>
      <p:sp>
        <p:nvSpPr>
          <p:cNvPr id="9" name="Rectangle 4"/>
          <p:cNvSpPr>
            <a:spLocks noGrp="1" noChangeArrowheads="1"/>
          </p:cNvSpPr>
          <p:nvPr>
            <p:ph type="dt" sz="half" idx="10"/>
          </p:nvPr>
        </p:nvSpPr>
        <p:spPr bwMode="auto">
          <a:xfrm>
            <a:off x="457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Aft>
                <a:spcPct val="0"/>
              </a:spcAft>
              <a:buFontTx/>
              <a:buNone/>
              <a:defRPr sz="1000" baseline="0">
                <a:solidFill>
                  <a:schemeClr val="hlink"/>
                </a:solidFill>
              </a:defRPr>
            </a:lvl1pPr>
          </a:lstStyle>
          <a:p>
            <a:pPr>
              <a:defRPr/>
            </a:pPr>
            <a:endParaRPr lang="en-US" dirty="0"/>
          </a:p>
        </p:txBody>
      </p:sp>
      <p:sp>
        <p:nvSpPr>
          <p:cNvPr id="10" name="Rectangle 5"/>
          <p:cNvSpPr>
            <a:spLocks noGrp="1" noChangeArrowheads="1"/>
          </p:cNvSpPr>
          <p:nvPr>
            <p:ph type="ftr" sz="quarter" idx="11"/>
          </p:nvPr>
        </p:nvSpPr>
        <p:spPr bwMode="auto">
          <a:xfrm>
            <a:off x="3124200" y="6503988"/>
            <a:ext cx="2895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Aft>
                <a:spcPct val="0"/>
              </a:spcAft>
              <a:buFontTx/>
              <a:buNone/>
              <a:defRPr sz="1000" baseline="0">
                <a:solidFill>
                  <a:schemeClr val="hlink"/>
                </a:solidFill>
              </a:defRPr>
            </a:lvl1pPr>
          </a:lstStyle>
          <a:p>
            <a:pPr>
              <a:defRPr/>
            </a:pPr>
            <a:r>
              <a:rPr lang="en-US" dirty="0" smtClean="0"/>
              <a:t>CDC - 09-01</a:t>
            </a:r>
            <a:endParaRPr lang="en-US" dirty="0"/>
          </a:p>
        </p:txBody>
      </p:sp>
      <p:sp>
        <p:nvSpPr>
          <p:cNvPr id="11" name="Rectangle 6"/>
          <p:cNvSpPr>
            <a:spLocks noGrp="1" noChangeArrowheads="1"/>
          </p:cNvSpPr>
          <p:nvPr>
            <p:ph type="sldNum" sz="quarter" idx="12"/>
          </p:nvPr>
        </p:nvSpPr>
        <p:spPr bwMode="auto">
          <a:xfrm>
            <a:off x="6553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Aft>
                <a:spcPct val="0"/>
              </a:spcAft>
              <a:buFontTx/>
              <a:buNone/>
              <a:defRPr sz="1000" baseline="0">
                <a:solidFill>
                  <a:schemeClr val="hlink"/>
                </a:solidFill>
              </a:defRPr>
            </a:lvl1pPr>
          </a:lstStyle>
          <a:p>
            <a:pPr>
              <a:defRPr/>
            </a:pPr>
            <a:fld id="{CFAC867B-ECD9-4705-82D4-9CF1EB65B184}"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1034" name="Rectangle 10"/>
          <p:cNvSpPr>
            <a:spLocks noChangeArrowheads="1"/>
          </p:cNvSpPr>
          <p:nvPr/>
        </p:nvSpPr>
        <p:spPr bwMode="auto">
          <a:xfrm>
            <a:off x="457200" y="6503988"/>
            <a:ext cx="2133600" cy="201612"/>
          </a:xfrm>
          <a:prstGeom prst="rect">
            <a:avLst/>
          </a:prstGeom>
          <a:noFill/>
          <a:ln w="9525">
            <a:noFill/>
            <a:miter lim="800000"/>
            <a:headEnd/>
            <a:tailEnd/>
          </a:ln>
          <a:effectLst/>
        </p:spPr>
        <p:txBody>
          <a:bodyPr/>
          <a:lstStyle/>
          <a:p>
            <a:pPr>
              <a:lnSpc>
                <a:spcPct val="100000"/>
              </a:lnSpc>
              <a:spcAft>
                <a:spcPct val="0"/>
              </a:spcAft>
              <a:buFontTx/>
              <a:buNone/>
              <a:defRPr/>
            </a:pPr>
            <a:endParaRPr lang="en-US" sz="1000" baseline="0" dirty="0">
              <a:solidFill>
                <a:schemeClr val="hlink"/>
              </a:solidFill>
            </a:endParaRPr>
          </a:p>
        </p:txBody>
      </p:sp>
      <p:sp>
        <p:nvSpPr>
          <p:cNvPr id="1035" name="Rectangle 11"/>
          <p:cNvSpPr>
            <a:spLocks noChangeArrowheads="1"/>
          </p:cNvSpPr>
          <p:nvPr/>
        </p:nvSpPr>
        <p:spPr bwMode="auto">
          <a:xfrm>
            <a:off x="3162300" y="6503988"/>
            <a:ext cx="2819400" cy="201612"/>
          </a:xfrm>
          <a:prstGeom prst="rect">
            <a:avLst/>
          </a:prstGeom>
          <a:noFill/>
          <a:ln w="9525">
            <a:noFill/>
            <a:miter lim="800000"/>
            <a:headEnd/>
            <a:tailEnd/>
          </a:ln>
          <a:effectLst/>
        </p:spPr>
        <p:txBody>
          <a:bodyPr/>
          <a:lstStyle/>
          <a:p>
            <a:pPr algn="ctr">
              <a:lnSpc>
                <a:spcPct val="100000"/>
              </a:lnSpc>
              <a:spcAft>
                <a:spcPct val="0"/>
              </a:spcAft>
              <a:buFontTx/>
              <a:buNone/>
              <a:defRPr/>
            </a:pPr>
            <a:r>
              <a:rPr lang="en-US" sz="1000" baseline="0" dirty="0" smtClean="0">
                <a:solidFill>
                  <a:schemeClr val="hlink"/>
                </a:solidFill>
              </a:rPr>
              <a:t>Planning Commission 12-02-2015				</a:t>
            </a:r>
            <a:endParaRPr lang="en-US" sz="1000" baseline="0" dirty="0">
              <a:solidFill>
                <a:schemeClr val="hlink"/>
              </a:solidFill>
            </a:endParaRPr>
          </a:p>
        </p:txBody>
      </p:sp>
      <p:sp>
        <p:nvSpPr>
          <p:cNvPr id="1036" name="Rectangle 12"/>
          <p:cNvSpPr>
            <a:spLocks noChangeArrowheads="1"/>
          </p:cNvSpPr>
          <p:nvPr/>
        </p:nvSpPr>
        <p:spPr bwMode="auto">
          <a:xfrm>
            <a:off x="6553200" y="6503988"/>
            <a:ext cx="2133600" cy="201612"/>
          </a:xfrm>
          <a:prstGeom prst="rect">
            <a:avLst/>
          </a:prstGeom>
          <a:noFill/>
          <a:ln w="9525">
            <a:noFill/>
            <a:miter lim="800000"/>
            <a:headEnd/>
            <a:tailEnd/>
          </a:ln>
          <a:effectLst/>
        </p:spPr>
        <p:txBody>
          <a:bodyPr/>
          <a:lstStyle/>
          <a:p>
            <a:pPr algn="r">
              <a:lnSpc>
                <a:spcPct val="100000"/>
              </a:lnSpc>
              <a:spcAft>
                <a:spcPct val="0"/>
              </a:spcAft>
              <a:buFontTx/>
              <a:buNone/>
              <a:defRPr/>
            </a:pPr>
            <a:fld id="{A3101E57-4465-4D36-959E-2C02F9FDBE67}" type="slidenum">
              <a:rPr lang="en-US" sz="1000" baseline="0">
                <a:solidFill>
                  <a:schemeClr val="hlink"/>
                </a:solidFill>
              </a:rPr>
              <a:pPr algn="r">
                <a:lnSpc>
                  <a:spcPct val="100000"/>
                </a:lnSpc>
                <a:spcAft>
                  <a:spcPct val="0"/>
                </a:spcAft>
                <a:buFontTx/>
                <a:buNone/>
                <a:defRPr/>
              </a:pPr>
              <a:t>‹#›</a:t>
            </a:fld>
            <a:endParaRPr lang="en-US" sz="1000" baseline="0" dirty="0">
              <a:solidFill>
                <a:schemeClr val="hlink"/>
              </a:solidFill>
            </a:endParaRPr>
          </a:p>
        </p:txBody>
      </p:sp>
      <p:sp>
        <p:nvSpPr>
          <p:cNvPr id="1031" name="Rectangle 7"/>
          <p:cNvSpPr>
            <a:spLocks noChangeArrowheads="1"/>
          </p:cNvSpPr>
          <p:nvPr userDrawn="1"/>
        </p:nvSpPr>
        <p:spPr bwMode="auto">
          <a:xfrm>
            <a:off x="0" y="1143000"/>
            <a:ext cx="9140825" cy="228600"/>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2" name="Picture 8" descr="tan_waves"/>
          <p:cNvPicPr>
            <a:picLocks noChangeAspect="1" noChangeArrowheads="1"/>
          </p:cNvPicPr>
          <p:nvPr userDrawn="1"/>
        </p:nvPicPr>
        <p:blipFill>
          <a:blip r:embed="rId14" cstate="print"/>
          <a:srcRect/>
          <a:stretch>
            <a:fillRect/>
          </a:stretch>
        </p:blipFill>
        <p:spPr bwMode="auto">
          <a:xfrm>
            <a:off x="0" y="0"/>
            <a:ext cx="9144000" cy="1219200"/>
          </a:xfrm>
          <a:prstGeom prst="rect">
            <a:avLst/>
          </a:prstGeom>
          <a:noFill/>
          <a:ln w="9525">
            <a:noFill/>
            <a:miter lim="800000"/>
            <a:headEnd/>
            <a:tailEnd/>
          </a:ln>
        </p:spPr>
      </p:pic>
      <p:sp>
        <p:nvSpPr>
          <p:cNvPr id="103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15" descr="CWL_icon"/>
          <p:cNvPicPr>
            <a:picLocks noChangeAspect="1" noChangeArrowheads="1"/>
          </p:cNvPicPr>
          <p:nvPr userDrawn="1"/>
        </p:nvPicPr>
        <p:blipFill>
          <a:blip r:embed="rId15" cstate="print"/>
          <a:srcRect/>
          <a:stretch>
            <a:fillRect/>
          </a:stretch>
        </p:blipFill>
        <p:spPr bwMode="auto">
          <a:xfrm>
            <a:off x="8229600" y="258763"/>
            <a:ext cx="655638" cy="655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lnSpc>
          <a:spcPct val="125000"/>
        </a:lnSpc>
        <a:spcBef>
          <a:spcPct val="0"/>
        </a:spcBef>
        <a:spcAft>
          <a:spcPct val="50000"/>
        </a:spcAft>
        <a:buBlip>
          <a:blip r:embed="rId16"/>
        </a:buBlip>
        <a:defRPr>
          <a:solidFill>
            <a:schemeClr val="tx1"/>
          </a:solidFill>
          <a:latin typeface="+mn-lt"/>
          <a:ea typeface="+mn-ea"/>
          <a:cs typeface="+mn-cs"/>
        </a:defRPr>
      </a:lvl1pPr>
      <a:lvl2pPr marL="742950" indent="-285750" algn="l" rtl="0" eaLnBrk="0" fontAlgn="base" hangingPunct="0">
        <a:lnSpc>
          <a:spcPct val="125000"/>
        </a:lnSpc>
        <a:spcBef>
          <a:spcPct val="0"/>
        </a:spcBef>
        <a:spcAft>
          <a:spcPct val="50000"/>
        </a:spcAft>
        <a:buChar char="–"/>
        <a:defRPr sz="1400">
          <a:solidFill>
            <a:schemeClr val="tx1"/>
          </a:solidFill>
          <a:latin typeface="+mn-lt"/>
        </a:defRPr>
      </a:lvl2pPr>
      <a:lvl3pPr marL="1143000" indent="-228600" algn="l" rtl="0" eaLnBrk="0" fontAlgn="base" hangingPunct="0">
        <a:lnSpc>
          <a:spcPct val="125000"/>
        </a:lnSpc>
        <a:spcBef>
          <a:spcPct val="10000"/>
        </a:spcBef>
        <a:spcAft>
          <a:spcPct val="25000"/>
        </a:spcAft>
        <a:buChar char="•"/>
        <a:defRPr sz="1400" i="1">
          <a:solidFill>
            <a:schemeClr val="tx1"/>
          </a:solidFill>
          <a:latin typeface="Cambria" pitchFamily="18" charset="0"/>
        </a:defRPr>
      </a:lvl3pPr>
      <a:lvl4pPr marL="1600200" indent="-228600" algn="l" rtl="0" eaLnBrk="0" fontAlgn="base" hangingPunct="0">
        <a:lnSpc>
          <a:spcPct val="125000"/>
        </a:lnSpc>
        <a:spcBef>
          <a:spcPct val="10000"/>
        </a:spcBef>
        <a:spcAft>
          <a:spcPct val="25000"/>
        </a:spcAft>
        <a:buChar char="–"/>
        <a:defRPr sz="1400">
          <a:solidFill>
            <a:schemeClr val="tx1"/>
          </a:solidFill>
          <a:latin typeface="+mn-lt"/>
        </a:defRPr>
      </a:lvl4pPr>
      <a:lvl5pPr marL="2057400" indent="-228600" algn="l" rtl="0" eaLnBrk="0" fontAlgn="base" hangingPunct="0">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Planning Commission </a:t>
            </a:r>
          </a:p>
        </p:txBody>
      </p:sp>
      <p:sp>
        <p:nvSpPr>
          <p:cNvPr id="3075" name="Rectangle 3"/>
          <p:cNvSpPr>
            <a:spLocks noGrp="1" noChangeArrowheads="1"/>
          </p:cNvSpPr>
          <p:nvPr>
            <p:ph type="subTitle" idx="1"/>
          </p:nvPr>
        </p:nvSpPr>
        <p:spPr>
          <a:xfrm>
            <a:off x="2895600" y="4343400"/>
            <a:ext cx="5715000" cy="838200"/>
          </a:xfrm>
        </p:spPr>
        <p:txBody>
          <a:bodyPr/>
          <a:lstStyle/>
          <a:p>
            <a:pPr eaLnBrk="1" hangingPunct="1"/>
            <a:r>
              <a:rPr lang="en-US" sz="2000" dirty="0" smtClean="0"/>
              <a:t>Public Hearing: SUB-15-02  Proposed 6-lot Subdivision at 23128 Bland Circle</a:t>
            </a:r>
          </a:p>
          <a:p>
            <a:pPr eaLnBrk="1" hangingPunct="1"/>
            <a:r>
              <a:rPr lang="en-US" dirty="0" smtClean="0"/>
              <a:t>December 2, 2015</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Recommended Conditions of Approval</a:t>
            </a:r>
            <a:endParaRPr lang="en-US" dirty="0"/>
          </a:p>
        </p:txBody>
      </p:sp>
      <p:sp>
        <p:nvSpPr>
          <p:cNvPr id="6" name="Content Placeholder 2"/>
          <p:cNvSpPr>
            <a:spLocks noGrp="1"/>
          </p:cNvSpPr>
          <p:nvPr>
            <p:ph idx="1"/>
          </p:nvPr>
        </p:nvSpPr>
        <p:spPr>
          <a:xfrm>
            <a:off x="228600" y="1447800"/>
            <a:ext cx="8763000" cy="4724400"/>
          </a:xfrm>
        </p:spPr>
        <p:txBody>
          <a:bodyPr/>
          <a:lstStyle/>
          <a:p>
            <a:pPr>
              <a:buFont typeface="Calibri" panose="020F0502020204030204" pitchFamily="34" charset="0"/>
              <a:buAutoNum type="arabicPeriod"/>
            </a:pPr>
            <a:r>
              <a:rPr lang="en-US" altLang="en-US" sz="1500" u="sng" dirty="0" smtClean="0"/>
              <a:t>Site Plan</a:t>
            </a:r>
            <a:r>
              <a:rPr lang="en-US" altLang="en-US" sz="1500" dirty="0" smtClean="0"/>
              <a:t>. </a:t>
            </a:r>
            <a:r>
              <a:rPr lang="en-US" sz="1500" dirty="0"/>
              <a:t>With the exception of modifications required by these conditions, the project shall conform to the Tentative Subdivision Plat dated 9/14/2015</a:t>
            </a:r>
            <a:r>
              <a:rPr lang="en-US" sz="1500" dirty="0" smtClean="0"/>
              <a:t>.</a:t>
            </a:r>
          </a:p>
          <a:p>
            <a:pPr>
              <a:buFont typeface="Calibri" panose="020F0502020204030204" pitchFamily="34" charset="0"/>
              <a:buAutoNum type="arabicPeriod"/>
            </a:pPr>
            <a:r>
              <a:rPr lang="en-US" altLang="en-US" sz="1500" u="sng" dirty="0" smtClean="0"/>
              <a:t>Engineering </a:t>
            </a:r>
            <a:r>
              <a:rPr lang="en-US" altLang="en-US" sz="1500" u="sng" dirty="0" smtClean="0"/>
              <a:t>Standards</a:t>
            </a:r>
            <a:r>
              <a:rPr lang="en-US" altLang="en-US" sz="1500" dirty="0" smtClean="0"/>
              <a:t>. </a:t>
            </a:r>
            <a:r>
              <a:rPr lang="en-US" sz="1500" dirty="0"/>
              <a:t>All public improvements and facilities associated with public improvements including street improvements, utilities, grading, onsite </a:t>
            </a:r>
            <a:r>
              <a:rPr lang="en-US" sz="1500" dirty="0" err="1"/>
              <a:t>stormwater</a:t>
            </a:r>
            <a:r>
              <a:rPr lang="en-US" sz="1500" dirty="0"/>
              <a:t> design, street lighting, easements, and easement locations are subject to the City Engineer’s review, modification, and approval. These must be designed, constructed, and completed prior to final plat approval</a:t>
            </a:r>
            <a:r>
              <a:rPr lang="en-US" sz="1500" dirty="0" smtClean="0"/>
              <a:t>.</a:t>
            </a:r>
          </a:p>
          <a:p>
            <a:pPr>
              <a:buFont typeface="Calibri" panose="020F0502020204030204" pitchFamily="34" charset="0"/>
              <a:buAutoNum type="arabicPeriod"/>
            </a:pPr>
            <a:r>
              <a:rPr lang="en-US" altLang="en-US" sz="1500" u="sng" dirty="0" smtClean="0"/>
              <a:t>Street </a:t>
            </a:r>
            <a:r>
              <a:rPr lang="en-US" altLang="en-US" sz="1500" u="sng" dirty="0" smtClean="0"/>
              <a:t>Improvements</a:t>
            </a:r>
            <a:r>
              <a:rPr lang="en-US" altLang="en-US" sz="1500" dirty="0" smtClean="0"/>
              <a:t>. </a:t>
            </a:r>
            <a:r>
              <a:rPr lang="en-US" sz="1500" dirty="0"/>
              <a:t>The applicant shall dedicate on the face of the plat additional ROW and complete half street improvements including curb, planter strip and sidewalks, and street trees for the portion of Bland Circle abutting the subject property. In addition, the applicant shall dedicate on the face of the plat additional ROW and complete half street improvements including curb, planter strip and sidewalks, and street trees for the portion of </a:t>
            </a:r>
            <a:r>
              <a:rPr lang="en-US" sz="1500" dirty="0" err="1"/>
              <a:t>Tannler</a:t>
            </a:r>
            <a:r>
              <a:rPr lang="en-US" sz="1500" dirty="0"/>
              <a:t> Drive, from Bland Circle to Sunbreak Lane, abutting the subject property. The applicant shall also pave </a:t>
            </a:r>
            <a:r>
              <a:rPr lang="en-US" sz="1500" dirty="0" err="1"/>
              <a:t>Tannler</a:t>
            </a:r>
            <a:r>
              <a:rPr lang="en-US" sz="1500" dirty="0"/>
              <a:t> Drive, from Bland Circle to Sunbreak Lane, from curb-to-curb and be reimbursed by the City of West Linn for the half street pavement layer not immediately adjacent to the subject property. The applicant shall also complete the private road access to Lots 2-5 prior to Certificate of Occupancy.</a:t>
            </a:r>
            <a:endParaRPr lang="en-US" altLang="en-US" sz="15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Recommended Conditions of Approval</a:t>
            </a:r>
            <a:endParaRPr lang="en-US" dirty="0"/>
          </a:p>
        </p:txBody>
      </p:sp>
      <p:sp>
        <p:nvSpPr>
          <p:cNvPr id="3" name="Content Placeholder 2"/>
          <p:cNvSpPr>
            <a:spLocks noGrp="1"/>
          </p:cNvSpPr>
          <p:nvPr>
            <p:ph idx="1"/>
          </p:nvPr>
        </p:nvSpPr>
        <p:spPr>
          <a:xfrm>
            <a:off x="228600" y="1447800"/>
            <a:ext cx="8763000" cy="4724400"/>
          </a:xfrm>
        </p:spPr>
        <p:txBody>
          <a:bodyPr/>
          <a:lstStyle/>
          <a:p>
            <a:pPr>
              <a:buFont typeface="+mj-lt"/>
              <a:buAutoNum type="arabicPeriod" startAt="4"/>
            </a:pPr>
            <a:r>
              <a:rPr lang="en-US" altLang="en-US" sz="1500" u="sng" dirty="0" err="1" smtClean="0"/>
              <a:t>Stormwater</a:t>
            </a:r>
            <a:r>
              <a:rPr lang="en-US" altLang="en-US" sz="1500" u="sng" dirty="0" smtClean="0"/>
              <a:t> Tract A</a:t>
            </a:r>
            <a:r>
              <a:rPr lang="en-US" altLang="en-US" sz="1500" dirty="0" smtClean="0"/>
              <a:t>. </a:t>
            </a:r>
            <a:r>
              <a:rPr lang="en-US" sz="1600" dirty="0"/>
              <a:t>The applicant shall dedicate </a:t>
            </a:r>
            <a:r>
              <a:rPr lang="en-US" sz="1600" dirty="0" err="1"/>
              <a:t>Stormwater</a:t>
            </a:r>
            <a:r>
              <a:rPr lang="en-US" sz="1600" dirty="0"/>
              <a:t> Tract A to the City of West Linn</a:t>
            </a:r>
            <a:r>
              <a:rPr lang="en-US" sz="1600" dirty="0" smtClean="0"/>
              <a:t>.</a:t>
            </a:r>
          </a:p>
          <a:p>
            <a:pPr>
              <a:buFont typeface="+mj-lt"/>
              <a:buAutoNum type="arabicPeriod" startAt="4"/>
            </a:pPr>
            <a:r>
              <a:rPr lang="en-US" altLang="en-US" sz="1500" u="sng" dirty="0" smtClean="0"/>
              <a:t>Mutual Maintenance and Easements</a:t>
            </a:r>
            <a:r>
              <a:rPr lang="en-US" altLang="en-US" sz="1500" dirty="0" smtClean="0"/>
              <a:t>. </a:t>
            </a:r>
            <a:r>
              <a:rPr lang="en-US" sz="1600" dirty="0"/>
              <a:t>The applicant shall provide the City of West Linn, along with the final plat, a Mutual Maintenance and Reciprocal Access and Public Utility Easement for platted Lots 2-5 to ensure continued access and necessary maintenance of the shared drive in perpetuity. </a:t>
            </a:r>
            <a:endParaRPr lang="en-US" sz="1600" dirty="0" smtClean="0"/>
          </a:p>
          <a:p>
            <a:pPr>
              <a:buFont typeface="+mj-lt"/>
              <a:buAutoNum type="arabicPeriod" startAt="4"/>
            </a:pPr>
            <a:r>
              <a:rPr lang="en-US" altLang="en-US" sz="1500" u="sng" dirty="0" smtClean="0"/>
              <a:t>No Parking Sign.</a:t>
            </a:r>
            <a:r>
              <a:rPr lang="en-US" altLang="en-US" sz="1500" dirty="0" smtClean="0"/>
              <a:t> </a:t>
            </a:r>
            <a:r>
              <a:rPr lang="en-US" sz="1600" dirty="0"/>
              <a:t>The applicant shall install signs reading “No Parking – Fire Lane” on both sides of the shared access drive. The signs shall be 12 inches wide by 18 inches high and shall have red letters on a white reflective background. The signs shall be installed with a clear space above grade level of 7 feet.</a:t>
            </a:r>
            <a:endParaRPr lang="en-US" altLang="en-US" sz="1500" u="sng" dirty="0" smtClean="0"/>
          </a:p>
          <a:p>
            <a:pPr>
              <a:buFont typeface="+mj-lt"/>
              <a:buAutoNum type="arabicPeriod" startAt="4"/>
            </a:pPr>
            <a:r>
              <a:rPr lang="en-US" altLang="en-US" sz="1500" u="sng" dirty="0" smtClean="0"/>
              <a:t>Fire Flow</a:t>
            </a:r>
            <a:r>
              <a:rPr lang="en-US" altLang="en-US" sz="1500" dirty="0" smtClean="0"/>
              <a:t>. </a:t>
            </a:r>
            <a:r>
              <a:rPr lang="en-US" sz="1500" dirty="0" smtClean="0"/>
              <a:t>The </a:t>
            </a:r>
            <a:r>
              <a:rPr lang="en-US" sz="1600" dirty="0"/>
              <a:t>applicant shall perform a fire flow test and submit a letter from Tualatin Valley Fire and Rescue showing adequate fire flow is present</a:t>
            </a:r>
            <a:r>
              <a:rPr lang="en-US" sz="1600" dirty="0" smtClean="0"/>
              <a:t>.</a:t>
            </a:r>
          </a:p>
          <a:p>
            <a:pPr>
              <a:buFont typeface="+mj-lt"/>
              <a:buAutoNum type="arabicPeriod" startAt="4"/>
            </a:pPr>
            <a:r>
              <a:rPr lang="en-US" altLang="en-US" sz="1600" u="sng" dirty="0" smtClean="0"/>
              <a:t>Tree Conservation Easement. </a:t>
            </a:r>
            <a:r>
              <a:rPr lang="en-US" sz="1600" dirty="0"/>
              <a:t>The applicant shall provide a tree conservation easement for trees 3991, 3992, and 4772. The easement shall extend outwards to the tree dripline plus 10 feet. The easement shall include a legal description and a map of the area. The easement shall be recorded with the County and a copy of the recorded easement shall be provided to the City of West Linn.</a:t>
            </a:r>
            <a:endParaRPr lang="en-US" altLang="en-US" sz="1500" u="sng" dirty="0" smtClean="0"/>
          </a:p>
        </p:txBody>
      </p:sp>
    </p:spTree>
    <p:extLst>
      <p:ext uri="{BB962C8B-B14F-4D97-AF65-F5344CB8AC3E}">
        <p14:creationId xmlns:p14="http://schemas.microsoft.com/office/powerpoint/2010/main" val="13483272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Recommended Conditions of Approval</a:t>
            </a:r>
            <a:endParaRPr lang="en-US" dirty="0"/>
          </a:p>
        </p:txBody>
      </p:sp>
      <p:sp>
        <p:nvSpPr>
          <p:cNvPr id="3" name="Content Placeholder 2"/>
          <p:cNvSpPr>
            <a:spLocks noGrp="1"/>
          </p:cNvSpPr>
          <p:nvPr>
            <p:ph idx="1"/>
          </p:nvPr>
        </p:nvSpPr>
        <p:spPr>
          <a:xfrm>
            <a:off x="228600" y="1447800"/>
            <a:ext cx="8763000" cy="5029200"/>
          </a:xfrm>
        </p:spPr>
        <p:txBody>
          <a:bodyPr/>
          <a:lstStyle/>
          <a:p>
            <a:pPr>
              <a:buFont typeface="+mj-lt"/>
              <a:buAutoNum type="arabicPeriod" startAt="9"/>
            </a:pPr>
            <a:r>
              <a:rPr lang="en-US" altLang="en-US" sz="1500" u="sng" dirty="0" smtClean="0"/>
              <a:t>Significant Tree Mitigation</a:t>
            </a:r>
            <a:r>
              <a:rPr lang="en-US" altLang="en-US" sz="1500" dirty="0" smtClean="0"/>
              <a:t>. </a:t>
            </a:r>
            <a:r>
              <a:rPr lang="en-US" sz="1600" dirty="0"/>
              <a:t>The applicant shall mitigate for the loss of 70 caliper inches of significant trees, not including street trees which are a requirement of the subdivision approval, before recording of the final plat. The mitigation shall either occur on the subject property or through fee-in-lieu payment to the City of West Linn. </a:t>
            </a:r>
            <a:endParaRPr lang="en-US" sz="1600" dirty="0" smtClean="0"/>
          </a:p>
          <a:p>
            <a:pPr>
              <a:buFont typeface="+mj-lt"/>
              <a:buAutoNum type="arabicPeriod" startAt="9"/>
            </a:pPr>
            <a:r>
              <a:rPr lang="en-US" altLang="en-US" sz="1500" u="sng" dirty="0" smtClean="0"/>
              <a:t>Access During Construction</a:t>
            </a:r>
            <a:r>
              <a:rPr lang="en-US" altLang="en-US" sz="1500" dirty="0" smtClean="0"/>
              <a:t>. </a:t>
            </a:r>
            <a:r>
              <a:rPr lang="en-US" sz="1600" dirty="0"/>
              <a:t>Approved fire apparatus access roadways shall be installed and operational prior to any combustible construction or storage of combustible materials on the site. Temporary address signage shall also be provided during construction.</a:t>
            </a:r>
            <a:endParaRPr lang="en-US" sz="1600" dirty="0" smtClean="0"/>
          </a:p>
          <a:p>
            <a:pPr>
              <a:buFont typeface="+mj-lt"/>
              <a:buAutoNum type="arabicPeriod" startAt="9"/>
            </a:pPr>
            <a:r>
              <a:rPr lang="en-US" altLang="en-US" sz="1500" u="sng" dirty="0" smtClean="0"/>
              <a:t>Public Utility and Access Easement.</a:t>
            </a:r>
            <a:r>
              <a:rPr lang="en-US" altLang="en-US" sz="1500" dirty="0" smtClean="0"/>
              <a:t> </a:t>
            </a:r>
            <a:r>
              <a:rPr lang="en-US" sz="1600" dirty="0"/>
              <a:t>The applicant shall vacate the portion of the existing public utility and access easement on the eastern edge of the property that is no longer needed, but retain the section on Lot 1 that provides access to the City of West Linn Property to the </a:t>
            </a:r>
            <a:r>
              <a:rPr lang="en-US" sz="1600" dirty="0" smtClean="0"/>
              <a:t>north.</a:t>
            </a:r>
            <a:endParaRPr lang="en-US" sz="1500" u="sng" dirty="0"/>
          </a:p>
          <a:p>
            <a:pPr>
              <a:buFont typeface="+mj-lt"/>
              <a:buAutoNum type="arabicPeriod" startAt="9"/>
            </a:pPr>
            <a:r>
              <a:rPr lang="en-US" altLang="en-US" sz="1600" u="sng" dirty="0" smtClean="0"/>
              <a:t>Street Lights.</a:t>
            </a:r>
            <a:r>
              <a:rPr lang="en-US" altLang="en-US" sz="1600" dirty="0" smtClean="0"/>
              <a:t> </a:t>
            </a:r>
            <a:r>
              <a:rPr lang="en-US" sz="1600" dirty="0"/>
              <a:t>The applicant shall install street lights on Bland Circle and </a:t>
            </a:r>
            <a:r>
              <a:rPr lang="en-US" sz="1600" dirty="0" err="1"/>
              <a:t>Tannler</a:t>
            </a:r>
            <a:r>
              <a:rPr lang="en-US" sz="1600" dirty="0"/>
              <a:t> Drive according to City of West Linn Public Works Standards and Portland General Electric Standards</a:t>
            </a:r>
            <a:r>
              <a:rPr lang="en-US" sz="1600" dirty="0" smtClean="0"/>
              <a:t>.</a:t>
            </a:r>
          </a:p>
          <a:p>
            <a:pPr>
              <a:buFont typeface="+mj-lt"/>
              <a:buAutoNum type="arabicPeriod" startAt="9"/>
            </a:pPr>
            <a:r>
              <a:rPr lang="en-US" altLang="en-US" sz="1600" u="sng" dirty="0" smtClean="0"/>
              <a:t>Lot Access.</a:t>
            </a:r>
            <a:r>
              <a:rPr lang="en-US" altLang="en-US" sz="1600" dirty="0" smtClean="0"/>
              <a:t> Access to Lots 1 and 6 shall be from </a:t>
            </a:r>
            <a:r>
              <a:rPr lang="en-US" altLang="en-US" sz="1600" dirty="0" err="1" smtClean="0"/>
              <a:t>Tannler</a:t>
            </a:r>
            <a:r>
              <a:rPr lang="en-US" altLang="en-US" sz="1600" dirty="0" smtClean="0"/>
              <a:t> Drive.</a:t>
            </a:r>
            <a:endParaRPr lang="en-US" altLang="en-US" sz="1600" u="sng" dirty="0" smtClean="0"/>
          </a:p>
        </p:txBody>
      </p:sp>
    </p:spTree>
    <p:extLst>
      <p:ext uri="{BB962C8B-B14F-4D97-AF65-F5344CB8AC3E}">
        <p14:creationId xmlns:p14="http://schemas.microsoft.com/office/powerpoint/2010/main" val="26188385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Planning Commission  SUB-15-02</a:t>
            </a:r>
            <a:endParaRPr lang="en-US" dirty="0" smtClean="0"/>
          </a:p>
        </p:txBody>
      </p:sp>
      <p:sp>
        <p:nvSpPr>
          <p:cNvPr id="2" name="TextBox 1"/>
          <p:cNvSpPr txBox="1"/>
          <p:nvPr/>
        </p:nvSpPr>
        <p:spPr>
          <a:xfrm>
            <a:off x="2743200" y="3124200"/>
            <a:ext cx="3471207" cy="630942"/>
          </a:xfrm>
          <a:prstGeom prst="rect">
            <a:avLst/>
          </a:prstGeom>
          <a:noFill/>
        </p:spPr>
        <p:txBody>
          <a:bodyPr wrap="none" rtlCol="0">
            <a:spAutoFit/>
          </a:bodyPr>
          <a:lstStyle/>
          <a:p>
            <a:pPr>
              <a:buNone/>
            </a:pPr>
            <a:r>
              <a:rPr lang="en-US" sz="2800" baseline="0" dirty="0" smtClean="0"/>
              <a:t>QUESTIONS OF STAFF?</a:t>
            </a:r>
            <a:endParaRPr 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Before the </a:t>
            </a:r>
            <a:r>
              <a:rPr lang="en-US" dirty="0" smtClean="0"/>
              <a:t>Planning Commission</a:t>
            </a:r>
            <a:endParaRPr lang="en-US" dirty="0"/>
          </a:p>
        </p:txBody>
      </p:sp>
      <p:sp>
        <p:nvSpPr>
          <p:cNvPr id="3" name="Content Placeholder 2"/>
          <p:cNvSpPr>
            <a:spLocks noGrp="1"/>
          </p:cNvSpPr>
          <p:nvPr>
            <p:ph idx="1"/>
          </p:nvPr>
        </p:nvSpPr>
        <p:spPr>
          <a:xfrm>
            <a:off x="457200" y="1600200"/>
            <a:ext cx="4572000" cy="4525963"/>
          </a:xfrm>
        </p:spPr>
        <p:txBody>
          <a:bodyPr/>
          <a:lstStyle/>
          <a:p>
            <a:pPr>
              <a:lnSpc>
                <a:spcPct val="100000"/>
              </a:lnSpc>
              <a:spcAft>
                <a:spcPts val="600"/>
              </a:spcAft>
            </a:pPr>
            <a:r>
              <a:rPr lang="en-US" sz="2000" dirty="0" smtClean="0"/>
              <a:t>Public Hearing for </a:t>
            </a:r>
            <a:r>
              <a:rPr lang="en-US" sz="2000" dirty="0" smtClean="0"/>
              <a:t>6-Lot Subdivision</a:t>
            </a:r>
            <a:endParaRPr lang="en-US" sz="2000" dirty="0" smtClean="0"/>
          </a:p>
          <a:p>
            <a:pPr lvl="1">
              <a:lnSpc>
                <a:spcPct val="100000"/>
              </a:lnSpc>
              <a:spcAft>
                <a:spcPts val="600"/>
              </a:spcAft>
            </a:pPr>
            <a:r>
              <a:rPr lang="en-US" sz="1800" dirty="0" smtClean="0"/>
              <a:t>2.11 acres</a:t>
            </a:r>
          </a:p>
          <a:p>
            <a:pPr lvl="1">
              <a:lnSpc>
                <a:spcPct val="100000"/>
              </a:lnSpc>
              <a:spcAft>
                <a:spcPts val="600"/>
              </a:spcAft>
            </a:pPr>
            <a:r>
              <a:rPr lang="en-US" sz="1800" dirty="0" smtClean="0"/>
              <a:t>R-7 Zoning</a:t>
            </a:r>
          </a:p>
          <a:p>
            <a:pPr lvl="1">
              <a:lnSpc>
                <a:spcPct val="100000"/>
              </a:lnSpc>
              <a:spcAft>
                <a:spcPts val="600"/>
              </a:spcAft>
            </a:pPr>
            <a:r>
              <a:rPr lang="en-US" sz="1800" dirty="0" smtClean="0"/>
              <a:t>Existing Home </a:t>
            </a:r>
            <a:r>
              <a:rPr lang="en-US" sz="1800" dirty="0"/>
              <a:t>R</a:t>
            </a:r>
            <a:r>
              <a:rPr lang="en-US" sz="1800" dirty="0" smtClean="0"/>
              <a:t>etained</a:t>
            </a:r>
            <a:r>
              <a:rPr lang="en-US" sz="1800" dirty="0" smtClean="0"/>
              <a:t> </a:t>
            </a:r>
          </a:p>
          <a:p>
            <a:pPr lvl="1">
              <a:lnSpc>
                <a:spcPct val="100000"/>
              </a:lnSpc>
              <a:spcAft>
                <a:spcPts val="600"/>
              </a:spcAft>
            </a:pPr>
            <a:r>
              <a:rPr lang="en-US" sz="1800" dirty="0" smtClean="0"/>
              <a:t>Remove Detached Garage &amp; Basketball Court</a:t>
            </a:r>
            <a:endParaRPr lang="en-US" sz="1800" dirty="0" smtClean="0"/>
          </a:p>
          <a:p>
            <a:pPr lvl="1">
              <a:lnSpc>
                <a:spcPct val="100000"/>
              </a:lnSpc>
              <a:spcAft>
                <a:spcPts val="600"/>
              </a:spcAft>
            </a:pPr>
            <a:r>
              <a:rPr lang="en-US" sz="1800" dirty="0" smtClean="0"/>
              <a:t>ROW Improvements to Bland Circle and </a:t>
            </a:r>
            <a:r>
              <a:rPr lang="en-US" sz="1800" dirty="0" err="1" smtClean="0"/>
              <a:t>Tannler</a:t>
            </a:r>
            <a:r>
              <a:rPr lang="en-US" sz="1800" dirty="0" smtClean="0"/>
              <a:t> Drive</a:t>
            </a:r>
          </a:p>
          <a:p>
            <a:pPr lvl="1">
              <a:lnSpc>
                <a:spcPct val="100000"/>
              </a:lnSpc>
              <a:spcAft>
                <a:spcPts val="600"/>
              </a:spcAft>
            </a:pPr>
            <a:r>
              <a:rPr lang="en-US" sz="1800" dirty="0" smtClean="0"/>
              <a:t>All Access from </a:t>
            </a:r>
            <a:r>
              <a:rPr lang="en-US" sz="1800" dirty="0" err="1" smtClean="0"/>
              <a:t>Tannler</a:t>
            </a:r>
            <a:r>
              <a:rPr lang="en-US" sz="1800" dirty="0" smtClean="0"/>
              <a:t> Drive</a:t>
            </a:r>
            <a:endParaRPr lang="en-US" sz="2000" dirty="0" smtClean="0"/>
          </a:p>
          <a:p>
            <a:pPr>
              <a:lnSpc>
                <a:spcPct val="100000"/>
              </a:lnSpc>
              <a:spcAft>
                <a:spcPts val="600"/>
              </a:spcAft>
            </a:pPr>
            <a:r>
              <a:rPr lang="en-US" sz="2000" dirty="0" smtClean="0"/>
              <a:t>Approve Staff Recommendation</a:t>
            </a:r>
            <a:endParaRPr lang="en-US" sz="2000" dirty="0" smtClean="0"/>
          </a:p>
          <a:p>
            <a:pPr>
              <a:lnSpc>
                <a:spcPct val="100000"/>
              </a:lnSpc>
              <a:spcAft>
                <a:spcPts val="600"/>
              </a:spcAft>
            </a:pPr>
            <a:r>
              <a:rPr lang="en-US" sz="2000" dirty="0" smtClean="0"/>
              <a:t>Approve with </a:t>
            </a:r>
            <a:r>
              <a:rPr lang="en-US" sz="2000" dirty="0" smtClean="0"/>
              <a:t>Modified Conditions</a:t>
            </a:r>
            <a:endParaRPr lang="en-US" sz="2000" dirty="0" smtClean="0"/>
          </a:p>
          <a:p>
            <a:pPr>
              <a:lnSpc>
                <a:spcPct val="100000"/>
              </a:lnSpc>
              <a:spcAft>
                <a:spcPts val="600"/>
              </a:spcAft>
            </a:pPr>
            <a:r>
              <a:rPr lang="en-US" sz="2000" dirty="0" smtClean="0"/>
              <a:t>Deny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486" y="1585913"/>
            <a:ext cx="3827514"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2179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dirty="0"/>
          </a:p>
        </p:txBody>
      </p:sp>
      <p:sp>
        <p:nvSpPr>
          <p:cNvPr id="3081" name="Rectangle 6"/>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dirty="0"/>
          </a:p>
        </p:txBody>
      </p:sp>
      <p:sp>
        <p:nvSpPr>
          <p:cNvPr id="11" name="Title 10"/>
          <p:cNvSpPr>
            <a:spLocks noGrp="1"/>
          </p:cNvSpPr>
          <p:nvPr>
            <p:ph type="title"/>
          </p:nvPr>
        </p:nvSpPr>
        <p:spPr/>
        <p:txBody>
          <a:bodyPr/>
          <a:lstStyle/>
          <a:p>
            <a:r>
              <a:rPr lang="en-US" dirty="0" smtClean="0"/>
              <a:t>Vicinity Map</a:t>
            </a:r>
            <a:endParaRPr lang="en-US" dirty="0"/>
          </a:p>
        </p:txBody>
      </p:sp>
      <p:cxnSp>
        <p:nvCxnSpPr>
          <p:cNvPr id="8" name="Straight Connector 7"/>
          <p:cNvCxnSpPr/>
          <p:nvPr/>
        </p:nvCxnSpPr>
        <p:spPr bwMode="auto">
          <a:xfrm>
            <a:off x="3886200" y="3733800"/>
            <a:ext cx="914400" cy="91440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3886200" y="3733800"/>
            <a:ext cx="914400" cy="914400"/>
          </a:xfrm>
          <a:prstGeom prst="line">
            <a:avLst/>
          </a:prstGeom>
          <a:noFill/>
          <a:ln w="9525" cap="flat" cmpd="sng" algn="ctr">
            <a:noFill/>
            <a:prstDash val="solid"/>
            <a:round/>
            <a:headEnd type="none" w="med" len="med"/>
            <a:tailEnd type="none" w="med" len="med"/>
          </a:ln>
          <a:effectLst/>
        </p:spPr>
      </p:cxnSp>
      <p:pic>
        <p:nvPicPr>
          <p:cNvPr id="12" name="Picture 11"/>
          <p:cNvPicPr>
            <a:picLocks noChangeAspect="1"/>
          </p:cNvPicPr>
          <p:nvPr/>
        </p:nvPicPr>
        <p:blipFill>
          <a:blip r:embed="rId2"/>
          <a:stretch>
            <a:fillRect/>
          </a:stretch>
        </p:blipFill>
        <p:spPr>
          <a:xfrm>
            <a:off x="1905000" y="1447800"/>
            <a:ext cx="5404735" cy="48768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dirty="0"/>
          </a:p>
        </p:txBody>
      </p:sp>
      <p:sp>
        <p:nvSpPr>
          <p:cNvPr id="3081" name="Rectangle 6"/>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dirty="0"/>
          </a:p>
        </p:txBody>
      </p:sp>
      <p:sp>
        <p:nvSpPr>
          <p:cNvPr id="11" name="Title 10"/>
          <p:cNvSpPr>
            <a:spLocks noGrp="1"/>
          </p:cNvSpPr>
          <p:nvPr>
            <p:ph type="title"/>
          </p:nvPr>
        </p:nvSpPr>
        <p:spPr/>
        <p:txBody>
          <a:bodyPr/>
          <a:lstStyle/>
          <a:p>
            <a:r>
              <a:rPr lang="en-US" dirty="0" smtClean="0"/>
              <a:t>Aerial Photograph</a:t>
            </a:r>
            <a:endParaRPr lang="en-US" dirty="0"/>
          </a:p>
        </p:txBody>
      </p:sp>
      <p:pic>
        <p:nvPicPr>
          <p:cNvPr id="3" name="Picture 2"/>
          <p:cNvPicPr>
            <a:picLocks noChangeAspect="1"/>
          </p:cNvPicPr>
          <p:nvPr/>
        </p:nvPicPr>
        <p:blipFill>
          <a:blip r:embed="rId2"/>
          <a:stretch>
            <a:fillRect/>
          </a:stretch>
        </p:blipFill>
        <p:spPr>
          <a:xfrm>
            <a:off x="1870441" y="1447800"/>
            <a:ext cx="5368559" cy="4800600"/>
          </a:xfrm>
          <a:prstGeom prst="rect">
            <a:avLst/>
          </a:prstGeom>
        </p:spPr>
      </p:pic>
    </p:spTree>
    <p:extLst>
      <p:ext uri="{BB962C8B-B14F-4D97-AF65-F5344CB8AC3E}">
        <p14:creationId xmlns:p14="http://schemas.microsoft.com/office/powerpoint/2010/main" val="18335580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Zoning</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3" name="Picture 2"/>
          <p:cNvPicPr>
            <a:picLocks noChangeAspect="1"/>
          </p:cNvPicPr>
          <p:nvPr/>
        </p:nvPicPr>
        <p:blipFill>
          <a:blip r:embed="rId2"/>
          <a:stretch>
            <a:fillRect/>
          </a:stretch>
        </p:blipFill>
        <p:spPr>
          <a:xfrm>
            <a:off x="1905000" y="1418068"/>
            <a:ext cx="5334000" cy="4798641"/>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Plan</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4" name="Picture 3"/>
          <p:cNvPicPr>
            <a:picLocks noChangeAspect="1"/>
          </p:cNvPicPr>
          <p:nvPr/>
        </p:nvPicPr>
        <p:blipFill>
          <a:blip r:embed="rId2"/>
          <a:stretch>
            <a:fillRect/>
          </a:stretch>
        </p:blipFill>
        <p:spPr>
          <a:xfrm>
            <a:off x="2105026" y="1446901"/>
            <a:ext cx="5057774" cy="4877699"/>
          </a:xfrm>
          <a:prstGeom prst="rect">
            <a:avLst/>
          </a:prstGeom>
        </p:spPr>
      </p:pic>
    </p:spTree>
    <p:extLst>
      <p:ext uri="{BB962C8B-B14F-4D97-AF65-F5344CB8AC3E}">
        <p14:creationId xmlns:p14="http://schemas.microsoft.com/office/powerpoint/2010/main" val="27659760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Plan</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3" name="Picture 2"/>
          <p:cNvPicPr>
            <a:picLocks noChangeAspect="1"/>
          </p:cNvPicPr>
          <p:nvPr/>
        </p:nvPicPr>
        <p:blipFill>
          <a:blip r:embed="rId2"/>
          <a:stretch>
            <a:fillRect/>
          </a:stretch>
        </p:blipFill>
        <p:spPr>
          <a:xfrm>
            <a:off x="1948687" y="1371600"/>
            <a:ext cx="5442713" cy="4905375"/>
          </a:xfrm>
          <a:prstGeom prst="rect">
            <a:avLst/>
          </a:prstGeom>
        </p:spPr>
      </p:pic>
    </p:spTree>
    <p:extLst>
      <p:ext uri="{BB962C8B-B14F-4D97-AF65-F5344CB8AC3E}">
        <p14:creationId xmlns:p14="http://schemas.microsoft.com/office/powerpoint/2010/main" val="39493484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Protection and Removal Plan</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3" name="Picture 2"/>
          <p:cNvPicPr>
            <a:picLocks noChangeAspect="1"/>
          </p:cNvPicPr>
          <p:nvPr/>
        </p:nvPicPr>
        <p:blipFill>
          <a:blip r:embed="rId2"/>
          <a:stretch>
            <a:fillRect/>
          </a:stretch>
        </p:blipFill>
        <p:spPr>
          <a:xfrm>
            <a:off x="1957721" y="1371600"/>
            <a:ext cx="5281279" cy="4919663"/>
          </a:xfrm>
          <a:prstGeom prst="rect">
            <a:avLst/>
          </a:prstGeom>
        </p:spPr>
      </p:pic>
    </p:spTree>
    <p:extLst>
      <p:ext uri="{BB962C8B-B14F-4D97-AF65-F5344CB8AC3E}">
        <p14:creationId xmlns:p14="http://schemas.microsoft.com/office/powerpoint/2010/main" val="38254263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Criteria – </a:t>
            </a:r>
            <a:r>
              <a:rPr lang="en-US" dirty="0" smtClean="0"/>
              <a:t>Partial Checklist</a:t>
            </a:r>
            <a:endParaRPr lang="en-US" dirty="0"/>
          </a:p>
        </p:txBody>
      </p:sp>
      <p:sp>
        <p:nvSpPr>
          <p:cNvPr id="6" name="TextBox 4"/>
          <p:cNvSpPr txBox="1">
            <a:spLocks noChangeArrowheads="1"/>
          </p:cNvSpPr>
          <p:nvPr/>
        </p:nvSpPr>
        <p:spPr bwMode="auto">
          <a:xfrm>
            <a:off x="304800" y="1524000"/>
            <a:ext cx="8382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Aft>
                <a:spcPct val="50000"/>
              </a:spcAft>
              <a:buBlip>
                <a:blip r:embed="rId2"/>
              </a:buBlip>
              <a:defRPr>
                <a:solidFill>
                  <a:schemeClr val="tx1"/>
                </a:solidFill>
                <a:latin typeface="Calibri" panose="020F0502020204030204" pitchFamily="34" charset="0"/>
              </a:defRPr>
            </a:lvl1pPr>
            <a:lvl2pPr marL="742950" indent="-285750">
              <a:lnSpc>
                <a:spcPct val="125000"/>
              </a:lnSpc>
              <a:spcAft>
                <a:spcPct val="50000"/>
              </a:spcAft>
              <a:buChar char="–"/>
              <a:defRPr sz="1400">
                <a:solidFill>
                  <a:schemeClr val="tx1"/>
                </a:solidFill>
                <a:latin typeface="Calibri" panose="020F0502020204030204" pitchFamily="34" charset="0"/>
              </a:defRPr>
            </a:lvl2pPr>
            <a:lvl3pPr marL="1143000" indent="-228600">
              <a:lnSpc>
                <a:spcPct val="125000"/>
              </a:lnSpc>
              <a:spcBef>
                <a:spcPct val="10000"/>
              </a:spcBef>
              <a:spcAft>
                <a:spcPct val="25000"/>
              </a:spcAft>
              <a:buChar char="•"/>
              <a:defRPr sz="1400" i="1">
                <a:solidFill>
                  <a:schemeClr val="tx1"/>
                </a:solidFill>
                <a:latin typeface="Cambria" panose="02040503050406030204" pitchFamily="18" charset="0"/>
              </a:defRPr>
            </a:lvl3pPr>
            <a:lvl4pPr marL="1600200" indent="-228600">
              <a:lnSpc>
                <a:spcPct val="125000"/>
              </a:lnSpc>
              <a:spcBef>
                <a:spcPct val="10000"/>
              </a:spcBef>
              <a:spcAft>
                <a:spcPct val="25000"/>
              </a:spcAft>
              <a:buChar char="–"/>
              <a:defRPr sz="1400">
                <a:solidFill>
                  <a:schemeClr val="tx1"/>
                </a:solidFill>
                <a:latin typeface="Calibri" panose="020F0502020204030204" pitchFamily="34" charset="0"/>
              </a:defRPr>
            </a:lvl4pPr>
            <a:lvl5pPr marL="2057400" indent="-228600">
              <a:lnSpc>
                <a:spcPct val="125000"/>
              </a:lnSpc>
              <a:spcBef>
                <a:spcPct val="10000"/>
              </a:spcBef>
              <a:spcAft>
                <a:spcPct val="25000"/>
              </a:spcAft>
              <a:buChar char="»"/>
              <a:defRPr sz="1400">
                <a:solidFill>
                  <a:schemeClr val="tx1"/>
                </a:solidFill>
                <a:latin typeface="Calibri" panose="020F0502020204030204" pitchFamily="34" charset="0"/>
              </a:defRPr>
            </a:lvl5pPr>
            <a:lvl6pPr marL="2514600" indent="-228600" eaLnBrk="0" fontAlgn="base" hangingPunct="0">
              <a:lnSpc>
                <a:spcPct val="125000"/>
              </a:lnSpc>
              <a:spcBef>
                <a:spcPct val="10000"/>
              </a:spcBef>
              <a:spcAft>
                <a:spcPct val="25000"/>
              </a:spcAft>
              <a:buChar char="»"/>
              <a:defRPr sz="1400">
                <a:solidFill>
                  <a:schemeClr val="tx1"/>
                </a:solidFill>
                <a:latin typeface="Calibri" panose="020F0502020204030204" pitchFamily="34" charset="0"/>
              </a:defRPr>
            </a:lvl6pPr>
            <a:lvl7pPr marL="2971800" indent="-228600" eaLnBrk="0" fontAlgn="base" hangingPunct="0">
              <a:lnSpc>
                <a:spcPct val="125000"/>
              </a:lnSpc>
              <a:spcBef>
                <a:spcPct val="10000"/>
              </a:spcBef>
              <a:spcAft>
                <a:spcPct val="25000"/>
              </a:spcAft>
              <a:buChar char="»"/>
              <a:defRPr sz="1400">
                <a:solidFill>
                  <a:schemeClr val="tx1"/>
                </a:solidFill>
                <a:latin typeface="Calibri" panose="020F0502020204030204" pitchFamily="34" charset="0"/>
              </a:defRPr>
            </a:lvl7pPr>
            <a:lvl8pPr marL="3429000" indent="-228600" eaLnBrk="0" fontAlgn="base" hangingPunct="0">
              <a:lnSpc>
                <a:spcPct val="125000"/>
              </a:lnSpc>
              <a:spcBef>
                <a:spcPct val="10000"/>
              </a:spcBef>
              <a:spcAft>
                <a:spcPct val="25000"/>
              </a:spcAft>
              <a:buChar char="»"/>
              <a:defRPr sz="1400">
                <a:solidFill>
                  <a:schemeClr val="tx1"/>
                </a:solidFill>
                <a:latin typeface="Calibri" panose="020F0502020204030204" pitchFamily="34" charset="0"/>
              </a:defRPr>
            </a:lvl8pPr>
            <a:lvl9pPr marL="3886200" indent="-228600" eaLnBrk="0" fontAlgn="base" hangingPunct="0">
              <a:lnSpc>
                <a:spcPct val="125000"/>
              </a:lnSpc>
              <a:spcBef>
                <a:spcPct val="10000"/>
              </a:spcBef>
              <a:spcAft>
                <a:spcPct val="25000"/>
              </a:spcAft>
              <a:buChar char="»"/>
              <a:defRPr sz="1400">
                <a:solidFill>
                  <a:schemeClr val="tx1"/>
                </a:solidFill>
                <a:latin typeface="Calibri" panose="020F0502020204030204" pitchFamily="34" charset="0"/>
              </a:defRPr>
            </a:lvl9pPr>
          </a:lstStyle>
          <a:p>
            <a:pPr eaLnBrk="1" hangingPunct="1">
              <a:lnSpc>
                <a:spcPct val="100000"/>
              </a:lnSpc>
              <a:spcAft>
                <a:spcPct val="0"/>
              </a:spcAft>
              <a:buFontTx/>
              <a:buNone/>
            </a:pPr>
            <a:r>
              <a:rPr lang="en-US" altLang="en-US" sz="2800" b="1" dirty="0"/>
              <a:t>Community Development Code (CDC) Chapter 85 Land Division includes the approval criteria for subdivisions:</a:t>
            </a:r>
          </a:p>
          <a:p>
            <a:pPr eaLnBrk="1" hangingPunct="1">
              <a:lnSpc>
                <a:spcPct val="100000"/>
              </a:lnSpc>
              <a:spcAft>
                <a:spcPct val="0"/>
              </a:spcAft>
              <a:buFontTx/>
              <a:buNone/>
            </a:pPr>
            <a:endParaRPr lang="en-US" altLang="en-US" sz="2400" dirty="0"/>
          </a:p>
          <a:p>
            <a:pPr eaLnBrk="1" hangingPunct="1">
              <a:lnSpc>
                <a:spcPct val="100000"/>
              </a:lnSpc>
              <a:spcAft>
                <a:spcPct val="0"/>
              </a:spcAft>
              <a:buFontTx/>
              <a:buNone/>
            </a:pPr>
            <a:r>
              <a:rPr lang="en-US" altLang="en-US" sz="2400" dirty="0"/>
              <a:t>Do all lots achieve the minimum lot size of 7,000 square feet in this R-7 zone?    </a:t>
            </a:r>
            <a:r>
              <a:rPr lang="en-US" altLang="en-US" sz="2400" b="1" dirty="0">
                <a:solidFill>
                  <a:srgbClr val="FF0000"/>
                </a:solidFill>
              </a:rPr>
              <a:t>YES</a:t>
            </a:r>
          </a:p>
          <a:p>
            <a:pPr eaLnBrk="1" hangingPunct="1">
              <a:lnSpc>
                <a:spcPct val="100000"/>
              </a:lnSpc>
              <a:spcAft>
                <a:spcPct val="0"/>
              </a:spcAft>
              <a:buFontTx/>
              <a:buNone/>
            </a:pPr>
            <a:endParaRPr lang="en-US" altLang="en-US" sz="2400" b="1" dirty="0">
              <a:solidFill>
                <a:srgbClr val="FF0000"/>
              </a:solidFill>
            </a:endParaRPr>
          </a:p>
          <a:p>
            <a:pPr eaLnBrk="1" hangingPunct="1">
              <a:lnSpc>
                <a:spcPct val="100000"/>
              </a:lnSpc>
              <a:spcAft>
                <a:spcPct val="0"/>
              </a:spcAft>
              <a:buFontTx/>
              <a:buNone/>
            </a:pPr>
            <a:r>
              <a:rPr lang="en-US" altLang="en-US" sz="2400" dirty="0"/>
              <a:t>Does the density achieve the minimum 70% as required?                                         </a:t>
            </a:r>
            <a:r>
              <a:rPr lang="en-US" altLang="en-US" sz="2400" b="1" dirty="0">
                <a:solidFill>
                  <a:srgbClr val="FF0000"/>
                </a:solidFill>
              </a:rPr>
              <a:t>YES</a:t>
            </a:r>
          </a:p>
          <a:p>
            <a:pPr eaLnBrk="1" hangingPunct="1">
              <a:lnSpc>
                <a:spcPct val="100000"/>
              </a:lnSpc>
              <a:spcAft>
                <a:spcPct val="0"/>
              </a:spcAft>
              <a:buFontTx/>
              <a:buNone/>
            </a:pPr>
            <a:endParaRPr lang="en-US" altLang="en-US" sz="2400" dirty="0"/>
          </a:p>
          <a:p>
            <a:pPr eaLnBrk="1" hangingPunct="1">
              <a:lnSpc>
                <a:spcPct val="100000"/>
              </a:lnSpc>
              <a:spcAft>
                <a:spcPct val="0"/>
              </a:spcAft>
              <a:buFontTx/>
              <a:buNone/>
            </a:pPr>
            <a:r>
              <a:rPr lang="en-US" altLang="en-US" sz="2400" dirty="0"/>
              <a:t>Do all lots meet the dimensional or shape standards of the R-7 zone?                    </a:t>
            </a:r>
            <a:r>
              <a:rPr lang="en-US" altLang="en-US" sz="2400" b="1" dirty="0">
                <a:solidFill>
                  <a:srgbClr val="FF0000"/>
                </a:solidFill>
              </a:rPr>
              <a:t>YES</a:t>
            </a:r>
          </a:p>
          <a:p>
            <a:pPr eaLnBrk="1" hangingPunct="1">
              <a:lnSpc>
                <a:spcPct val="100000"/>
              </a:lnSpc>
              <a:spcAft>
                <a:spcPct val="0"/>
              </a:spcAft>
              <a:buFontTx/>
              <a:buNone/>
            </a:pPr>
            <a:endParaRPr lang="en-US" altLang="en-US" sz="2400" dirty="0"/>
          </a:p>
          <a:p>
            <a:pPr eaLnBrk="1" hangingPunct="1">
              <a:lnSpc>
                <a:spcPct val="100000"/>
              </a:lnSpc>
              <a:spcAft>
                <a:spcPct val="0"/>
              </a:spcAft>
              <a:buFontTx/>
              <a:buNone/>
            </a:pPr>
            <a:r>
              <a:rPr lang="en-US" altLang="en-US" sz="2400" dirty="0"/>
              <a:t>Are sewer, water and storm water facilities available and adequately sized?         </a:t>
            </a:r>
            <a:r>
              <a:rPr lang="en-US" altLang="en-US" sz="2400" b="1" dirty="0">
                <a:solidFill>
                  <a:srgbClr val="FF0000"/>
                </a:solidFill>
              </a:rPr>
              <a:t>YES</a:t>
            </a:r>
          </a:p>
          <a:p>
            <a:pPr eaLnBrk="1" hangingPunct="1">
              <a:lnSpc>
                <a:spcPct val="100000"/>
              </a:lnSpc>
              <a:spcAft>
                <a:spcPct val="0"/>
              </a:spcAft>
              <a:buFontTx/>
              <a:buNone/>
            </a:pPr>
            <a:endParaRPr lang="en-US" altLang="en-US" sz="2400" dirty="0"/>
          </a:p>
          <a:p>
            <a:pPr eaLnBrk="1" hangingPunct="1">
              <a:lnSpc>
                <a:spcPct val="100000"/>
              </a:lnSpc>
              <a:spcAft>
                <a:spcPct val="0"/>
              </a:spcAft>
              <a:buFontTx/>
              <a:buNone/>
            </a:pPr>
            <a:r>
              <a:rPr lang="en-US" altLang="en-US" sz="2400" dirty="0"/>
              <a:t>Do the street improvements and dedications meet code?                                         </a:t>
            </a:r>
            <a:r>
              <a:rPr lang="en-US" altLang="en-US" sz="2400" b="1" dirty="0">
                <a:solidFill>
                  <a:srgbClr val="FF0000"/>
                </a:solidFill>
              </a:rPr>
              <a:t>YES</a:t>
            </a:r>
          </a:p>
          <a:p>
            <a:pPr eaLnBrk="1" hangingPunct="1">
              <a:lnSpc>
                <a:spcPct val="100000"/>
              </a:lnSpc>
              <a:spcAft>
                <a:spcPct val="0"/>
              </a:spcAft>
              <a:buFontTx/>
              <a:buNone/>
            </a:pPr>
            <a:endParaRPr lang="en-US" altLang="en-US" sz="2400" b="1" dirty="0">
              <a:solidFill>
                <a:srgbClr val="FF0000"/>
              </a:solidFill>
            </a:endParaRPr>
          </a:p>
          <a:p>
            <a:pPr eaLnBrk="1" hangingPunct="1">
              <a:lnSpc>
                <a:spcPct val="100000"/>
              </a:lnSpc>
              <a:spcAft>
                <a:spcPct val="0"/>
              </a:spcAft>
              <a:buFontTx/>
              <a:buNone/>
            </a:pPr>
            <a:r>
              <a:rPr lang="en-US" altLang="en-US" sz="2400" dirty="0"/>
              <a:t>Are the connectivity requirements satisfied? </a:t>
            </a:r>
            <a:r>
              <a:rPr lang="en-US" altLang="en-US" sz="2400" b="1" dirty="0">
                <a:solidFill>
                  <a:srgbClr val="FF0000"/>
                </a:solidFill>
              </a:rPr>
              <a:t>                                                               YES</a:t>
            </a:r>
          </a:p>
          <a:p>
            <a:pPr eaLnBrk="1" hangingPunct="1">
              <a:lnSpc>
                <a:spcPct val="100000"/>
              </a:lnSpc>
              <a:spcAft>
                <a:spcPct val="0"/>
              </a:spcAft>
              <a:buFontTx/>
              <a:buNone/>
            </a:pPr>
            <a:endParaRPr lang="en-US" altLang="en-US" sz="2400" b="1" dirty="0">
              <a:solidFill>
                <a:srgbClr val="FF0000"/>
              </a:solidFill>
            </a:endParaRPr>
          </a:p>
          <a:p>
            <a:pPr eaLnBrk="1" hangingPunct="1">
              <a:lnSpc>
                <a:spcPct val="100000"/>
              </a:lnSpc>
              <a:spcAft>
                <a:spcPct val="0"/>
              </a:spcAft>
              <a:buFontTx/>
              <a:buNone/>
            </a:pPr>
            <a:r>
              <a:rPr lang="en-US" altLang="en-US" sz="2400" dirty="0"/>
              <a:t>Are the significant trees protected per code?                                                               </a:t>
            </a:r>
            <a:r>
              <a:rPr lang="en-US" altLang="en-US" sz="2400" b="1" dirty="0">
                <a:solidFill>
                  <a:srgbClr val="FF0000"/>
                </a:solidFill>
              </a:rPr>
              <a:t>YES  </a:t>
            </a:r>
          </a:p>
          <a:p>
            <a:pPr eaLnBrk="1" hangingPunct="1">
              <a:lnSpc>
                <a:spcPct val="100000"/>
              </a:lnSpc>
              <a:spcAft>
                <a:spcPct val="0"/>
              </a:spcAft>
              <a:buFontTx/>
              <a:buNone/>
            </a:pPr>
            <a:endParaRPr lang="en-US" altLang="en-US" sz="1600" dirty="0"/>
          </a:p>
          <a:p>
            <a:pPr eaLnBrk="1" hangingPunct="1">
              <a:lnSpc>
                <a:spcPct val="100000"/>
              </a:lnSpc>
              <a:spcAft>
                <a:spcPct val="0"/>
              </a:spcAft>
              <a:buFontTx/>
              <a:buNone/>
            </a:pPr>
            <a:endParaRPr lang="en-US" alt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wmf"/></Relationships>
</file>

<file path=ppt/theme/theme1.xml><?xml version="1.0" encoding="utf-8"?>
<a:theme xmlns:a="http://schemas.openxmlformats.org/drawingml/2006/main" name="Default Design">
  <a:themeElements>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11624</TotalTime>
  <Words>878</Words>
  <Application>Microsoft Office PowerPoint</Application>
  <PresentationFormat>On-screen Show (4:3)</PresentationFormat>
  <Paragraphs>64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Times New Roman</vt:lpstr>
      <vt:lpstr>Default Design</vt:lpstr>
      <vt:lpstr>Planning Commission </vt:lpstr>
      <vt:lpstr>Decision Before the Planning Commission</vt:lpstr>
      <vt:lpstr>Vicinity Map</vt:lpstr>
      <vt:lpstr>Aerial Photograph</vt:lpstr>
      <vt:lpstr>Neighborhood Zoning</vt:lpstr>
      <vt:lpstr>Site Plan</vt:lpstr>
      <vt:lpstr>Grading Plan</vt:lpstr>
      <vt:lpstr>Tree Protection and Removal Plan</vt:lpstr>
      <vt:lpstr>Approval Criteria – Partial Checklist</vt:lpstr>
      <vt:lpstr>Staff Recommended Conditions of Approval</vt:lpstr>
      <vt:lpstr>Staff Recommended Conditions of Approval</vt:lpstr>
      <vt:lpstr>Staff Recommended Conditions of Approval</vt:lpstr>
      <vt:lpstr>Planning Commission  SUB-15-02</vt:lpstr>
    </vt:vector>
  </TitlesOfParts>
  <Company>alcheme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Julie.Bonaduce</dc:creator>
  <cp:lastModifiedBy>Wyss, Darren</cp:lastModifiedBy>
  <cp:revision>199</cp:revision>
  <cp:lastPrinted>2014-10-21T21:19:27Z</cp:lastPrinted>
  <dcterms:created xsi:type="dcterms:W3CDTF">2008-09-02T16:02:58Z</dcterms:created>
  <dcterms:modified xsi:type="dcterms:W3CDTF">2015-12-03T00:38:54Z</dcterms:modified>
</cp:coreProperties>
</file>