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8" r:id="rId3"/>
    <p:sldId id="283" r:id="rId4"/>
    <p:sldId id="276" r:id="rId5"/>
    <p:sldId id="278" r:id="rId6"/>
    <p:sldId id="279" r:id="rId7"/>
    <p:sldId id="284" r:id="rId8"/>
    <p:sldId id="285" r:id="rId9"/>
    <p:sldId id="287" r:id="rId10"/>
    <p:sldId id="460" r:id="rId11"/>
    <p:sldId id="286" r:id="rId12"/>
    <p:sldId id="465" r:id="rId13"/>
    <p:sldId id="466" r:id="rId14"/>
    <p:sldId id="467" r:id="rId15"/>
    <p:sldId id="469" r:id="rId16"/>
    <p:sldId id="468" r:id="rId17"/>
    <p:sldId id="470" r:id="rId18"/>
    <p:sldId id="471" r:id="rId19"/>
    <p:sldId id="473" r:id="rId20"/>
    <p:sldId id="472" r:id="rId21"/>
    <p:sldId id="474" r:id="rId22"/>
    <p:sldId id="476" r:id="rId23"/>
    <p:sldId id="475" r:id="rId24"/>
    <p:sldId id="477" r:id="rId25"/>
    <p:sldId id="480" r:id="rId26"/>
    <p:sldId id="264" r:id="rId27"/>
    <p:sldId id="482" r:id="rId28"/>
    <p:sldId id="479" r:id="rId29"/>
    <p:sldId id="481" r:id="rId30"/>
    <p:sldId id="483" r:id="rId31"/>
    <p:sldId id="277" r:id="rId3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A1BF"/>
    <a:srgbClr val="F1B93B"/>
    <a:srgbClr val="DD824F"/>
    <a:srgbClr val="68321F"/>
    <a:srgbClr val="F8F8F8"/>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4647" autoAdjust="0"/>
  </p:normalViewPr>
  <p:slideViewPr>
    <p:cSldViewPr>
      <p:cViewPr varScale="1">
        <p:scale>
          <a:sx n="152" d="100"/>
          <a:sy n="152" d="100"/>
        </p:scale>
        <p:origin x="199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2F34DA-CB6F-41C2-B1A5-F45651B8D22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29528AC-FE94-4E6C-AE54-45BFDEFD3989}">
      <dgm:prSet custT="1"/>
      <dgm:spPr/>
      <dgm:t>
        <a:bodyPr/>
        <a:lstStyle/>
        <a:p>
          <a:r>
            <a:rPr lang="en-US" sz="2300" dirty="0"/>
            <a:t>Process</a:t>
          </a:r>
        </a:p>
        <a:p>
          <a:r>
            <a:rPr lang="en-US" sz="2000" dirty="0"/>
            <a:t> (16 months)</a:t>
          </a:r>
        </a:p>
        <a:p>
          <a:r>
            <a:rPr lang="en-US" sz="2300" dirty="0"/>
            <a:t> Nov. 2014 to March 2016</a:t>
          </a:r>
        </a:p>
      </dgm:t>
    </dgm:pt>
    <dgm:pt modelId="{42D27FBC-E939-402E-AC47-DF022EC2453B}" type="parTrans" cxnId="{0A07FB18-CBB3-4565-937D-C3DDC48E9B51}">
      <dgm:prSet/>
      <dgm:spPr/>
      <dgm:t>
        <a:bodyPr/>
        <a:lstStyle/>
        <a:p>
          <a:endParaRPr lang="en-US"/>
        </a:p>
      </dgm:t>
    </dgm:pt>
    <dgm:pt modelId="{049761A3-10EA-4B42-BD62-DB5B85DF3708}" type="sibTrans" cxnId="{0A07FB18-CBB3-4565-937D-C3DDC48E9B51}">
      <dgm:prSet/>
      <dgm:spPr/>
      <dgm:t>
        <a:bodyPr/>
        <a:lstStyle/>
        <a:p>
          <a:endParaRPr lang="en-US"/>
        </a:p>
      </dgm:t>
    </dgm:pt>
    <dgm:pt modelId="{F192C839-F7F1-4EAF-88C7-0B31366BCABA}">
      <dgm:prSet/>
      <dgm:spPr/>
      <dgm:t>
        <a:bodyPr/>
        <a:lstStyle/>
        <a:p>
          <a:r>
            <a:rPr lang="en-US" dirty="0"/>
            <a:t>5 monthly meetings with Transportation Advisory Board (January 2015– June 2015)</a:t>
          </a:r>
        </a:p>
      </dgm:t>
    </dgm:pt>
    <dgm:pt modelId="{723471B2-760A-41D5-81D0-9618EC9F7CEE}" type="parTrans" cxnId="{E5FF2CBE-5B26-4489-936C-68B352423737}">
      <dgm:prSet/>
      <dgm:spPr/>
      <dgm:t>
        <a:bodyPr/>
        <a:lstStyle/>
        <a:p>
          <a:endParaRPr lang="en-US"/>
        </a:p>
      </dgm:t>
    </dgm:pt>
    <dgm:pt modelId="{E4D88A57-4A80-4B25-BF22-320CCC988D90}" type="sibTrans" cxnId="{E5FF2CBE-5B26-4489-936C-68B352423737}">
      <dgm:prSet/>
      <dgm:spPr/>
      <dgm:t>
        <a:bodyPr/>
        <a:lstStyle/>
        <a:p>
          <a:endParaRPr lang="en-US"/>
        </a:p>
      </dgm:t>
    </dgm:pt>
    <dgm:pt modelId="{F7DCF0EF-E8BE-466E-A341-855A75EF2E14}">
      <dgm:prSet/>
      <dgm:spPr/>
      <dgm:t>
        <a:bodyPr/>
        <a:lstStyle/>
        <a:p>
          <a:r>
            <a:rPr lang="en-US" dirty="0"/>
            <a:t>4 meetings with Technical Advisory Committee</a:t>
          </a:r>
        </a:p>
      </dgm:t>
    </dgm:pt>
    <dgm:pt modelId="{1670F685-06C2-4ADC-AE49-77BD9F1D745B}" type="parTrans" cxnId="{FAD5AD3A-9B37-457D-A7E9-5E3EE14326EE}">
      <dgm:prSet/>
      <dgm:spPr/>
      <dgm:t>
        <a:bodyPr/>
        <a:lstStyle/>
        <a:p>
          <a:endParaRPr lang="en-US"/>
        </a:p>
      </dgm:t>
    </dgm:pt>
    <dgm:pt modelId="{AA942A15-F84F-4C21-849D-D5143DC44182}" type="sibTrans" cxnId="{FAD5AD3A-9B37-457D-A7E9-5E3EE14326EE}">
      <dgm:prSet/>
      <dgm:spPr/>
      <dgm:t>
        <a:bodyPr/>
        <a:lstStyle/>
        <a:p>
          <a:endParaRPr lang="en-US"/>
        </a:p>
      </dgm:t>
    </dgm:pt>
    <dgm:pt modelId="{3E446753-C236-437C-A7E5-45FF409911BE}">
      <dgm:prSet/>
      <dgm:spPr/>
      <dgm:t>
        <a:bodyPr/>
        <a:lstStyle/>
        <a:p>
          <a:r>
            <a:rPr lang="en-US" dirty="0"/>
            <a:t>3 public workshops and on-line workshops</a:t>
          </a:r>
        </a:p>
      </dgm:t>
    </dgm:pt>
    <dgm:pt modelId="{7D44AFDA-D63A-4202-86F2-C1B7849FCF96}" type="parTrans" cxnId="{0F0E2CA8-C205-4EF4-A819-426B2CE7E4C0}">
      <dgm:prSet/>
      <dgm:spPr/>
      <dgm:t>
        <a:bodyPr/>
        <a:lstStyle/>
        <a:p>
          <a:endParaRPr lang="en-US"/>
        </a:p>
      </dgm:t>
    </dgm:pt>
    <dgm:pt modelId="{638D0BDD-7D39-425C-A889-1A1D4496294D}" type="sibTrans" cxnId="{0F0E2CA8-C205-4EF4-A819-426B2CE7E4C0}">
      <dgm:prSet/>
      <dgm:spPr/>
      <dgm:t>
        <a:bodyPr/>
        <a:lstStyle/>
        <a:p>
          <a:endParaRPr lang="en-US"/>
        </a:p>
      </dgm:t>
    </dgm:pt>
    <dgm:pt modelId="{1B47ACE4-A2D2-4F82-A6EB-250608F6A5FA}">
      <dgm:prSet/>
      <dgm:spPr/>
      <dgm:t>
        <a:bodyPr/>
        <a:lstStyle/>
        <a:p>
          <a:r>
            <a:rPr lang="en-US" dirty="0"/>
            <a:t>3 briefings with Planning Commission and/or City Council</a:t>
          </a:r>
        </a:p>
      </dgm:t>
    </dgm:pt>
    <dgm:pt modelId="{0A4CFC0E-8C22-4594-BF3D-C52834BE198A}" type="parTrans" cxnId="{CEDAD2AB-AEB7-49F9-81F3-B48DC3F2E74D}">
      <dgm:prSet/>
      <dgm:spPr/>
      <dgm:t>
        <a:bodyPr/>
        <a:lstStyle/>
        <a:p>
          <a:endParaRPr lang="en-US"/>
        </a:p>
      </dgm:t>
    </dgm:pt>
    <dgm:pt modelId="{0FF5D33E-8AB4-410B-860B-1F05053C0076}" type="sibTrans" cxnId="{CEDAD2AB-AEB7-49F9-81F3-B48DC3F2E74D}">
      <dgm:prSet/>
      <dgm:spPr/>
      <dgm:t>
        <a:bodyPr/>
        <a:lstStyle/>
        <a:p>
          <a:endParaRPr lang="en-US"/>
        </a:p>
      </dgm:t>
    </dgm:pt>
    <dgm:pt modelId="{798583BA-E544-4C7F-BCD0-2C3B306FC730}">
      <dgm:prSet/>
      <dgm:spPr/>
      <dgm:t>
        <a:bodyPr/>
        <a:lstStyle/>
        <a:p>
          <a:r>
            <a:rPr lang="en-US" dirty="0"/>
            <a:t>Started adoption process in October 2015 – Multiple Planning Commission work sessions</a:t>
          </a:r>
        </a:p>
      </dgm:t>
    </dgm:pt>
    <dgm:pt modelId="{917BC244-5990-493B-8D4C-D89224A635C1}" type="parTrans" cxnId="{591A9801-0E40-4495-BD2A-E6CE6809D921}">
      <dgm:prSet/>
      <dgm:spPr/>
      <dgm:t>
        <a:bodyPr/>
        <a:lstStyle/>
        <a:p>
          <a:endParaRPr lang="en-US"/>
        </a:p>
      </dgm:t>
    </dgm:pt>
    <dgm:pt modelId="{E90082A7-4E6F-4B48-99F6-43C4AB4F69E4}" type="sibTrans" cxnId="{591A9801-0E40-4495-BD2A-E6CE6809D921}">
      <dgm:prSet/>
      <dgm:spPr/>
      <dgm:t>
        <a:bodyPr/>
        <a:lstStyle/>
        <a:p>
          <a:endParaRPr lang="en-US"/>
        </a:p>
      </dgm:t>
    </dgm:pt>
    <dgm:pt modelId="{933ED7AD-53BE-420F-9483-740BBD0E664C}">
      <dgm:prSet/>
      <dgm:spPr/>
      <dgm:t>
        <a:bodyPr/>
        <a:lstStyle/>
        <a:p>
          <a:r>
            <a:rPr lang="en-US" dirty="0"/>
            <a:t>Planning Commission Recommendation – February 2016</a:t>
          </a:r>
        </a:p>
      </dgm:t>
    </dgm:pt>
    <dgm:pt modelId="{E208605A-4144-4227-AF3A-7D183BC82783}" type="parTrans" cxnId="{3B0E91FA-F6BC-4F7A-B6F7-BDAE22FAD427}">
      <dgm:prSet/>
      <dgm:spPr/>
      <dgm:t>
        <a:bodyPr/>
        <a:lstStyle/>
        <a:p>
          <a:endParaRPr lang="en-US"/>
        </a:p>
      </dgm:t>
    </dgm:pt>
    <dgm:pt modelId="{52E2F9F9-5A94-4032-B483-DA9AAA381D84}" type="sibTrans" cxnId="{3B0E91FA-F6BC-4F7A-B6F7-BDAE22FAD427}">
      <dgm:prSet/>
      <dgm:spPr/>
      <dgm:t>
        <a:bodyPr/>
        <a:lstStyle/>
        <a:p>
          <a:endParaRPr lang="en-US"/>
        </a:p>
      </dgm:t>
    </dgm:pt>
    <dgm:pt modelId="{77B477E3-A4BA-4951-A637-613B3EA54402}">
      <dgm:prSet/>
      <dgm:spPr/>
      <dgm:t>
        <a:bodyPr/>
        <a:lstStyle/>
        <a:p>
          <a:r>
            <a:rPr lang="en-US" dirty="0" smtClean="0"/>
            <a:t>City Council Adoption – March 2016</a:t>
          </a:r>
          <a:endParaRPr lang="en-US" dirty="0"/>
        </a:p>
      </dgm:t>
    </dgm:pt>
    <dgm:pt modelId="{5C74D192-DD71-4508-93E2-0F8BAA194482}" type="parTrans" cxnId="{EE1F86E0-4176-455E-A249-73985072817A}">
      <dgm:prSet/>
      <dgm:spPr/>
      <dgm:t>
        <a:bodyPr/>
        <a:lstStyle/>
        <a:p>
          <a:endParaRPr lang="en-US"/>
        </a:p>
      </dgm:t>
    </dgm:pt>
    <dgm:pt modelId="{1DD7DF6B-2D2B-4279-928B-63465EF07472}" type="sibTrans" cxnId="{EE1F86E0-4176-455E-A249-73985072817A}">
      <dgm:prSet/>
      <dgm:spPr/>
      <dgm:t>
        <a:bodyPr/>
        <a:lstStyle/>
        <a:p>
          <a:endParaRPr lang="en-US"/>
        </a:p>
      </dgm:t>
    </dgm:pt>
    <dgm:pt modelId="{15A35188-9E9A-4D2F-8DFE-27FCDCFA6FDB}" type="pres">
      <dgm:prSet presAssocID="{2A2F34DA-CB6F-41C2-B1A5-F45651B8D22E}" presName="Name0" presStyleCnt="0">
        <dgm:presLayoutVars>
          <dgm:dir/>
          <dgm:animLvl val="lvl"/>
          <dgm:resizeHandles val="exact"/>
        </dgm:presLayoutVars>
      </dgm:prSet>
      <dgm:spPr/>
      <dgm:t>
        <a:bodyPr/>
        <a:lstStyle/>
        <a:p>
          <a:endParaRPr lang="en-US"/>
        </a:p>
      </dgm:t>
    </dgm:pt>
    <dgm:pt modelId="{8EC83913-7918-4532-8D8D-F1869187721A}" type="pres">
      <dgm:prSet presAssocID="{429528AC-FE94-4E6C-AE54-45BFDEFD3989}" presName="linNode" presStyleCnt="0"/>
      <dgm:spPr/>
    </dgm:pt>
    <dgm:pt modelId="{452703C7-919A-4FC9-97E2-01AFCBF7DD19}" type="pres">
      <dgm:prSet presAssocID="{429528AC-FE94-4E6C-AE54-45BFDEFD3989}" presName="parentText" presStyleLbl="node1" presStyleIdx="0" presStyleCnt="1" custScaleX="105981">
        <dgm:presLayoutVars>
          <dgm:chMax val="1"/>
          <dgm:bulletEnabled val="1"/>
        </dgm:presLayoutVars>
      </dgm:prSet>
      <dgm:spPr/>
      <dgm:t>
        <a:bodyPr/>
        <a:lstStyle/>
        <a:p>
          <a:endParaRPr lang="en-US"/>
        </a:p>
      </dgm:t>
    </dgm:pt>
    <dgm:pt modelId="{74FD9E85-FC0A-412F-AB42-799D8B9893B9}" type="pres">
      <dgm:prSet presAssocID="{429528AC-FE94-4E6C-AE54-45BFDEFD3989}" presName="descendantText" presStyleLbl="alignAccFollowNode1" presStyleIdx="0" presStyleCnt="1">
        <dgm:presLayoutVars>
          <dgm:bulletEnabled val="1"/>
        </dgm:presLayoutVars>
      </dgm:prSet>
      <dgm:spPr/>
      <dgm:t>
        <a:bodyPr/>
        <a:lstStyle/>
        <a:p>
          <a:endParaRPr lang="en-US"/>
        </a:p>
      </dgm:t>
    </dgm:pt>
  </dgm:ptLst>
  <dgm:cxnLst>
    <dgm:cxn modelId="{82B00C33-A923-438D-B629-655CE9073E83}" type="presOf" srcId="{3E446753-C236-437C-A7E5-45FF409911BE}" destId="{74FD9E85-FC0A-412F-AB42-799D8B9893B9}" srcOrd="0" destOrd="2" presId="urn:microsoft.com/office/officeart/2005/8/layout/vList5"/>
    <dgm:cxn modelId="{FD13457B-588A-498B-B021-90739417E382}" type="presOf" srcId="{798583BA-E544-4C7F-BCD0-2C3B306FC730}" destId="{74FD9E85-FC0A-412F-AB42-799D8B9893B9}" srcOrd="0" destOrd="4" presId="urn:microsoft.com/office/officeart/2005/8/layout/vList5"/>
    <dgm:cxn modelId="{FAD5AD3A-9B37-457D-A7E9-5E3EE14326EE}" srcId="{429528AC-FE94-4E6C-AE54-45BFDEFD3989}" destId="{F7DCF0EF-E8BE-466E-A341-855A75EF2E14}" srcOrd="1" destOrd="0" parTransId="{1670F685-06C2-4ADC-AE49-77BD9F1D745B}" sibTransId="{AA942A15-F84F-4C21-849D-D5143DC44182}"/>
    <dgm:cxn modelId="{785266F3-2ADF-4B49-AD20-706456F798B2}" type="presOf" srcId="{2A2F34DA-CB6F-41C2-B1A5-F45651B8D22E}" destId="{15A35188-9E9A-4D2F-8DFE-27FCDCFA6FDB}" srcOrd="0" destOrd="0" presId="urn:microsoft.com/office/officeart/2005/8/layout/vList5"/>
    <dgm:cxn modelId="{5F8E886F-D235-465C-BBEF-8F1F57086233}" type="presOf" srcId="{933ED7AD-53BE-420F-9483-740BBD0E664C}" destId="{74FD9E85-FC0A-412F-AB42-799D8B9893B9}" srcOrd="0" destOrd="5" presId="urn:microsoft.com/office/officeart/2005/8/layout/vList5"/>
    <dgm:cxn modelId="{3B0E91FA-F6BC-4F7A-B6F7-BDAE22FAD427}" srcId="{429528AC-FE94-4E6C-AE54-45BFDEFD3989}" destId="{933ED7AD-53BE-420F-9483-740BBD0E664C}" srcOrd="5" destOrd="0" parTransId="{E208605A-4144-4227-AF3A-7D183BC82783}" sibTransId="{52E2F9F9-5A94-4032-B483-DA9AAA381D84}"/>
    <dgm:cxn modelId="{D2D783E2-9AEC-4265-A320-17DD5EBB3243}" type="presOf" srcId="{F192C839-F7F1-4EAF-88C7-0B31366BCABA}" destId="{74FD9E85-FC0A-412F-AB42-799D8B9893B9}" srcOrd="0" destOrd="0" presId="urn:microsoft.com/office/officeart/2005/8/layout/vList5"/>
    <dgm:cxn modelId="{768AA752-96DF-4F23-93C1-6A70D7FD1BB8}" type="presOf" srcId="{F7DCF0EF-E8BE-466E-A341-855A75EF2E14}" destId="{74FD9E85-FC0A-412F-AB42-799D8B9893B9}" srcOrd="0" destOrd="1" presId="urn:microsoft.com/office/officeart/2005/8/layout/vList5"/>
    <dgm:cxn modelId="{0A07FB18-CBB3-4565-937D-C3DDC48E9B51}" srcId="{2A2F34DA-CB6F-41C2-B1A5-F45651B8D22E}" destId="{429528AC-FE94-4E6C-AE54-45BFDEFD3989}" srcOrd="0" destOrd="0" parTransId="{42D27FBC-E939-402E-AC47-DF022EC2453B}" sibTransId="{049761A3-10EA-4B42-BD62-DB5B85DF3708}"/>
    <dgm:cxn modelId="{EE1F86E0-4176-455E-A249-73985072817A}" srcId="{429528AC-FE94-4E6C-AE54-45BFDEFD3989}" destId="{77B477E3-A4BA-4951-A637-613B3EA54402}" srcOrd="6" destOrd="0" parTransId="{5C74D192-DD71-4508-93E2-0F8BAA194482}" sibTransId="{1DD7DF6B-2D2B-4279-928B-63465EF07472}"/>
    <dgm:cxn modelId="{2A26EDFB-BDD8-4A86-BB67-8FA91B4DF93B}" type="presOf" srcId="{1B47ACE4-A2D2-4F82-A6EB-250608F6A5FA}" destId="{74FD9E85-FC0A-412F-AB42-799D8B9893B9}" srcOrd="0" destOrd="3" presId="urn:microsoft.com/office/officeart/2005/8/layout/vList5"/>
    <dgm:cxn modelId="{591A9801-0E40-4495-BD2A-E6CE6809D921}" srcId="{429528AC-FE94-4E6C-AE54-45BFDEFD3989}" destId="{798583BA-E544-4C7F-BCD0-2C3B306FC730}" srcOrd="4" destOrd="0" parTransId="{917BC244-5990-493B-8D4C-D89224A635C1}" sibTransId="{E90082A7-4E6F-4B48-99F6-43C4AB4F69E4}"/>
    <dgm:cxn modelId="{0F0E2CA8-C205-4EF4-A819-426B2CE7E4C0}" srcId="{429528AC-FE94-4E6C-AE54-45BFDEFD3989}" destId="{3E446753-C236-437C-A7E5-45FF409911BE}" srcOrd="2" destOrd="0" parTransId="{7D44AFDA-D63A-4202-86F2-C1B7849FCF96}" sibTransId="{638D0BDD-7D39-425C-A889-1A1D4496294D}"/>
    <dgm:cxn modelId="{8A855CFB-FCDB-4EB9-B6AF-F81FC17B92E3}" type="presOf" srcId="{77B477E3-A4BA-4951-A637-613B3EA54402}" destId="{74FD9E85-FC0A-412F-AB42-799D8B9893B9}" srcOrd="0" destOrd="6" presId="urn:microsoft.com/office/officeart/2005/8/layout/vList5"/>
    <dgm:cxn modelId="{CEDAD2AB-AEB7-49F9-81F3-B48DC3F2E74D}" srcId="{429528AC-FE94-4E6C-AE54-45BFDEFD3989}" destId="{1B47ACE4-A2D2-4F82-A6EB-250608F6A5FA}" srcOrd="3" destOrd="0" parTransId="{0A4CFC0E-8C22-4594-BF3D-C52834BE198A}" sibTransId="{0FF5D33E-8AB4-410B-860B-1F05053C0076}"/>
    <dgm:cxn modelId="{E5FF2CBE-5B26-4489-936C-68B352423737}" srcId="{429528AC-FE94-4E6C-AE54-45BFDEFD3989}" destId="{F192C839-F7F1-4EAF-88C7-0B31366BCABA}" srcOrd="0" destOrd="0" parTransId="{723471B2-760A-41D5-81D0-9618EC9F7CEE}" sibTransId="{E4D88A57-4A80-4B25-BF22-320CCC988D90}"/>
    <dgm:cxn modelId="{5E306936-706B-4DBE-8932-9B249006497D}" type="presOf" srcId="{429528AC-FE94-4E6C-AE54-45BFDEFD3989}" destId="{452703C7-919A-4FC9-97E2-01AFCBF7DD19}" srcOrd="0" destOrd="0" presId="urn:microsoft.com/office/officeart/2005/8/layout/vList5"/>
    <dgm:cxn modelId="{8838921A-6AB2-4BFD-B497-CEE722BE80E7}" type="presParOf" srcId="{15A35188-9E9A-4D2F-8DFE-27FCDCFA6FDB}" destId="{8EC83913-7918-4532-8D8D-F1869187721A}" srcOrd="0" destOrd="0" presId="urn:microsoft.com/office/officeart/2005/8/layout/vList5"/>
    <dgm:cxn modelId="{43D8CB92-C773-4B84-8A84-E4E524C28813}" type="presParOf" srcId="{8EC83913-7918-4532-8D8D-F1869187721A}" destId="{452703C7-919A-4FC9-97E2-01AFCBF7DD19}" srcOrd="0" destOrd="0" presId="urn:microsoft.com/office/officeart/2005/8/layout/vList5"/>
    <dgm:cxn modelId="{BCEC17D9-26B2-4B69-9BCB-189A71CAC2AA}" type="presParOf" srcId="{8EC83913-7918-4532-8D8D-F1869187721A}" destId="{74FD9E85-FC0A-412F-AB42-799D8B9893B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483FA5-C0DA-4FB5-ABD4-46634E5D68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2F645FA-A366-4416-BCFA-85E8118C4322}">
      <dgm:prSet/>
      <dgm:spPr/>
      <dgm:t>
        <a:bodyPr/>
        <a:lstStyle/>
        <a:p>
          <a:pPr>
            <a:buNone/>
          </a:pPr>
          <a:r>
            <a:rPr lang="en-US" b="1" dirty="0" smtClean="0"/>
            <a:t>Local Street Cross Sections updates from 2008 TSP.</a:t>
          </a:r>
          <a:endParaRPr lang="en-US" dirty="0"/>
        </a:p>
      </dgm:t>
    </dgm:pt>
    <dgm:pt modelId="{A1420C13-CE27-4C65-97C3-80D1DE39232A}" type="parTrans" cxnId="{DFF082CC-4438-48D9-A75E-B4A87F5EF3C6}">
      <dgm:prSet/>
      <dgm:spPr/>
      <dgm:t>
        <a:bodyPr/>
        <a:lstStyle/>
        <a:p>
          <a:endParaRPr lang="en-US"/>
        </a:p>
      </dgm:t>
    </dgm:pt>
    <dgm:pt modelId="{5BEE058B-99F6-4235-8F07-67BD5FC8C079}" type="sibTrans" cxnId="{DFF082CC-4438-48D9-A75E-B4A87F5EF3C6}">
      <dgm:prSet/>
      <dgm:spPr/>
      <dgm:t>
        <a:bodyPr/>
        <a:lstStyle/>
        <a:p>
          <a:endParaRPr lang="en-US"/>
        </a:p>
      </dgm:t>
    </dgm:pt>
    <dgm:pt modelId="{045EF29E-73B2-4004-B423-CCF93721FB64}">
      <dgm:prSet/>
      <dgm:spPr/>
      <dgm:t>
        <a:bodyPr/>
        <a:lstStyle/>
        <a:p>
          <a:pPr>
            <a:buNone/>
          </a:pPr>
          <a:r>
            <a:rPr lang="en-US" dirty="0" smtClean="0"/>
            <a:t>24’ &amp; 28’ sections same.</a:t>
          </a:r>
          <a:endParaRPr lang="en-US" dirty="0"/>
        </a:p>
      </dgm:t>
    </dgm:pt>
    <dgm:pt modelId="{0F4DC7A2-DE31-46AC-AC96-3EA994818D91}" type="parTrans" cxnId="{02234B4D-05B6-4744-ACAE-779486508816}">
      <dgm:prSet/>
      <dgm:spPr/>
      <dgm:t>
        <a:bodyPr/>
        <a:lstStyle/>
        <a:p>
          <a:endParaRPr lang="en-US"/>
        </a:p>
      </dgm:t>
    </dgm:pt>
    <dgm:pt modelId="{210C4B32-F1FA-4118-B18A-8B1CC74724B6}" type="sibTrans" cxnId="{02234B4D-05B6-4744-ACAE-779486508816}">
      <dgm:prSet/>
      <dgm:spPr/>
      <dgm:t>
        <a:bodyPr/>
        <a:lstStyle/>
        <a:p>
          <a:endParaRPr lang="en-US"/>
        </a:p>
      </dgm:t>
    </dgm:pt>
    <dgm:pt modelId="{6B3F815B-9D3F-4EFF-A9E5-FD9D4F512B29}">
      <dgm:prSet/>
      <dgm:spPr/>
      <dgm:t>
        <a:bodyPr/>
        <a:lstStyle/>
        <a:p>
          <a:pPr>
            <a:buNone/>
          </a:pPr>
          <a:r>
            <a:rPr lang="en-US" dirty="0" smtClean="0"/>
            <a:t>Parking identified in TSP for credit relative to CDC Section 46 “Off-street” parking requirements and as general notation.</a:t>
          </a:r>
          <a:endParaRPr lang="en-US" dirty="0"/>
        </a:p>
      </dgm:t>
    </dgm:pt>
    <dgm:pt modelId="{539F8D7B-98E0-477C-9040-957E767B2055}" type="parTrans" cxnId="{F72D1C91-C91B-4B92-ABD6-41CC0DA300CE}">
      <dgm:prSet/>
      <dgm:spPr/>
      <dgm:t>
        <a:bodyPr/>
        <a:lstStyle/>
        <a:p>
          <a:endParaRPr lang="en-US"/>
        </a:p>
      </dgm:t>
    </dgm:pt>
    <dgm:pt modelId="{7F281F0D-0834-4171-9265-0E51F085E77F}" type="sibTrans" cxnId="{F72D1C91-C91B-4B92-ABD6-41CC0DA300CE}">
      <dgm:prSet/>
      <dgm:spPr/>
      <dgm:t>
        <a:bodyPr/>
        <a:lstStyle/>
        <a:p>
          <a:endParaRPr lang="en-US"/>
        </a:p>
      </dgm:t>
    </dgm:pt>
    <dgm:pt modelId="{31CC47B5-637A-449B-8231-7CD9ADC0E497}">
      <dgm:prSet/>
      <dgm:spPr/>
      <dgm:t>
        <a:bodyPr/>
        <a:lstStyle/>
        <a:p>
          <a:endParaRPr lang="en-US" dirty="0"/>
        </a:p>
      </dgm:t>
    </dgm:pt>
    <dgm:pt modelId="{5643B112-9120-4377-A6E2-D1DE31BAF329}" type="parTrans" cxnId="{371D1286-1279-4FB9-BE88-E63A05D4E2E7}">
      <dgm:prSet/>
      <dgm:spPr/>
      <dgm:t>
        <a:bodyPr/>
        <a:lstStyle/>
        <a:p>
          <a:endParaRPr lang="en-US"/>
        </a:p>
      </dgm:t>
    </dgm:pt>
    <dgm:pt modelId="{AB8AE9F3-1836-4442-B9D1-ED23EEF31D8D}" type="sibTrans" cxnId="{371D1286-1279-4FB9-BE88-E63A05D4E2E7}">
      <dgm:prSet/>
      <dgm:spPr/>
      <dgm:t>
        <a:bodyPr/>
        <a:lstStyle/>
        <a:p>
          <a:endParaRPr lang="en-US"/>
        </a:p>
      </dgm:t>
    </dgm:pt>
    <dgm:pt modelId="{03980AEF-EB1D-4771-B41B-D75EE585C738}">
      <dgm:prSet/>
      <dgm:spPr/>
      <dgm:t>
        <a:bodyPr/>
        <a:lstStyle/>
        <a:p>
          <a:pPr>
            <a:buNone/>
          </a:pPr>
          <a:r>
            <a:rPr lang="en-US" dirty="0" smtClean="0"/>
            <a:t>34’ section widened from 32’.</a:t>
          </a:r>
          <a:endParaRPr lang="en-US" dirty="0"/>
        </a:p>
      </dgm:t>
    </dgm:pt>
    <dgm:pt modelId="{7AFCA7F1-0B94-4129-8628-B0DDC62941A9}" type="parTrans" cxnId="{661CD837-5C69-4F0E-BB9A-806EAE9E691A}">
      <dgm:prSet/>
      <dgm:spPr/>
      <dgm:t>
        <a:bodyPr/>
        <a:lstStyle/>
        <a:p>
          <a:endParaRPr lang="en-US"/>
        </a:p>
      </dgm:t>
    </dgm:pt>
    <dgm:pt modelId="{7BFCD5C8-60E5-4950-8340-55D8EE41F2D3}" type="sibTrans" cxnId="{661CD837-5C69-4F0E-BB9A-806EAE9E691A}">
      <dgm:prSet/>
      <dgm:spPr/>
      <dgm:t>
        <a:bodyPr/>
        <a:lstStyle/>
        <a:p>
          <a:endParaRPr lang="en-US"/>
        </a:p>
      </dgm:t>
    </dgm:pt>
    <dgm:pt modelId="{3D699165-2D6F-45D0-AA6E-C35C3A9609E2}">
      <dgm:prSet/>
      <dgm:spPr/>
      <dgm:t>
        <a:bodyPr/>
        <a:lstStyle/>
        <a:p>
          <a:pPr>
            <a:buNone/>
          </a:pPr>
          <a:r>
            <a:rPr lang="en-US" dirty="0" smtClean="0"/>
            <a:t>Alley widened/revised to 20’ hard surface standard width.</a:t>
          </a:r>
          <a:endParaRPr lang="en-US" dirty="0"/>
        </a:p>
      </dgm:t>
    </dgm:pt>
    <dgm:pt modelId="{C2E93CA9-1CF4-4543-9C3E-13B65809E218}" type="parTrans" cxnId="{374D0048-2FBD-4323-A10B-A29917AA8C11}">
      <dgm:prSet/>
      <dgm:spPr/>
      <dgm:t>
        <a:bodyPr/>
        <a:lstStyle/>
        <a:p>
          <a:endParaRPr lang="en-US"/>
        </a:p>
      </dgm:t>
    </dgm:pt>
    <dgm:pt modelId="{C06FE772-9441-43D9-92DB-A4676615CECE}" type="sibTrans" cxnId="{374D0048-2FBD-4323-A10B-A29917AA8C11}">
      <dgm:prSet/>
      <dgm:spPr/>
      <dgm:t>
        <a:bodyPr/>
        <a:lstStyle/>
        <a:p>
          <a:endParaRPr lang="en-US"/>
        </a:p>
      </dgm:t>
    </dgm:pt>
    <dgm:pt modelId="{9A44E7E5-0972-4D18-B74B-6034E67D8E05}">
      <dgm:prSet/>
      <dgm:spPr/>
      <dgm:t>
        <a:bodyPr/>
        <a:lstStyle/>
        <a:p>
          <a:pPr>
            <a:buNone/>
          </a:pPr>
          <a:r>
            <a:rPr lang="en-US" dirty="0" smtClean="0"/>
            <a:t>Constrained section created for </a:t>
          </a:r>
          <a:endParaRPr lang="en-US" dirty="0"/>
        </a:p>
      </dgm:t>
    </dgm:pt>
    <dgm:pt modelId="{C503F692-9BAB-43AD-B059-D82E8E4843C9}" type="parTrans" cxnId="{5521ED3A-95A6-4842-9D0A-6A46B9FD5F9E}">
      <dgm:prSet/>
      <dgm:spPr/>
      <dgm:t>
        <a:bodyPr/>
        <a:lstStyle/>
        <a:p>
          <a:endParaRPr lang="en-US"/>
        </a:p>
      </dgm:t>
    </dgm:pt>
    <dgm:pt modelId="{DB542F04-7F68-46C7-A839-C2C05A503A11}" type="sibTrans" cxnId="{5521ED3A-95A6-4842-9D0A-6A46B9FD5F9E}">
      <dgm:prSet/>
      <dgm:spPr/>
      <dgm:t>
        <a:bodyPr/>
        <a:lstStyle/>
        <a:p>
          <a:endParaRPr lang="en-US"/>
        </a:p>
      </dgm:t>
    </dgm:pt>
    <dgm:pt modelId="{E21A30B5-7B67-4469-A08A-4FB9E098F441}" type="pres">
      <dgm:prSet presAssocID="{D4483FA5-C0DA-4FB5-ABD4-46634E5D68BC}" presName="Name0" presStyleCnt="0">
        <dgm:presLayoutVars>
          <dgm:dir/>
          <dgm:resizeHandles val="exact"/>
        </dgm:presLayoutVars>
      </dgm:prSet>
      <dgm:spPr/>
      <dgm:t>
        <a:bodyPr/>
        <a:lstStyle/>
        <a:p>
          <a:endParaRPr lang="en-US"/>
        </a:p>
      </dgm:t>
    </dgm:pt>
    <dgm:pt modelId="{B06351BC-EF64-4F95-BE34-BDF1117C6D9E}" type="pres">
      <dgm:prSet presAssocID="{C2F645FA-A366-4416-BCFA-85E8118C4322}" presName="node" presStyleLbl="node1" presStyleIdx="0" presStyleCnt="1">
        <dgm:presLayoutVars>
          <dgm:bulletEnabled val="1"/>
        </dgm:presLayoutVars>
      </dgm:prSet>
      <dgm:spPr/>
      <dgm:t>
        <a:bodyPr/>
        <a:lstStyle/>
        <a:p>
          <a:endParaRPr lang="en-US"/>
        </a:p>
      </dgm:t>
    </dgm:pt>
  </dgm:ptLst>
  <dgm:cxnLst>
    <dgm:cxn modelId="{B104C54C-84A7-4890-8414-79BE4AEC7AC5}" type="presOf" srcId="{C2F645FA-A366-4416-BCFA-85E8118C4322}" destId="{B06351BC-EF64-4F95-BE34-BDF1117C6D9E}" srcOrd="0" destOrd="0" presId="urn:microsoft.com/office/officeart/2005/8/layout/process1"/>
    <dgm:cxn modelId="{BB8E233A-8D7E-4A07-80AE-9C8DC7400F4C}" type="presOf" srcId="{31CC47B5-637A-449B-8231-7CD9ADC0E497}" destId="{B06351BC-EF64-4F95-BE34-BDF1117C6D9E}" srcOrd="0" destOrd="5" presId="urn:microsoft.com/office/officeart/2005/8/layout/process1"/>
    <dgm:cxn modelId="{02234B4D-05B6-4744-ACAE-779486508816}" srcId="{C2F645FA-A366-4416-BCFA-85E8118C4322}" destId="{045EF29E-73B2-4004-B423-CCF93721FB64}" srcOrd="0" destOrd="0" parTransId="{0F4DC7A2-DE31-46AC-AC96-3EA994818D91}" sibTransId="{210C4B32-F1FA-4118-B18A-8B1CC74724B6}"/>
    <dgm:cxn modelId="{F72D1C91-C91B-4B92-ABD6-41CC0DA300CE}" srcId="{C2F645FA-A366-4416-BCFA-85E8118C4322}" destId="{6B3F815B-9D3F-4EFF-A9E5-FD9D4F512B29}" srcOrd="5" destOrd="0" parTransId="{539F8D7B-98E0-477C-9040-957E767B2055}" sibTransId="{7F281F0D-0834-4171-9265-0E51F085E77F}"/>
    <dgm:cxn modelId="{9C1A5C8E-EEBA-4673-B9C3-AFD2F090BE7C}" type="presOf" srcId="{6B3F815B-9D3F-4EFF-A9E5-FD9D4F512B29}" destId="{B06351BC-EF64-4F95-BE34-BDF1117C6D9E}" srcOrd="0" destOrd="6" presId="urn:microsoft.com/office/officeart/2005/8/layout/process1"/>
    <dgm:cxn modelId="{4C2E125D-1541-4AA7-85FC-76D796A8E965}" type="presOf" srcId="{03980AEF-EB1D-4771-B41B-D75EE585C738}" destId="{B06351BC-EF64-4F95-BE34-BDF1117C6D9E}" srcOrd="0" destOrd="2" presId="urn:microsoft.com/office/officeart/2005/8/layout/process1"/>
    <dgm:cxn modelId="{17A94A97-2F5D-4A89-9C6A-74095C57925F}" type="presOf" srcId="{9A44E7E5-0972-4D18-B74B-6034E67D8E05}" destId="{B06351BC-EF64-4F95-BE34-BDF1117C6D9E}" srcOrd="0" destOrd="4" presId="urn:microsoft.com/office/officeart/2005/8/layout/process1"/>
    <dgm:cxn modelId="{DFF082CC-4438-48D9-A75E-B4A87F5EF3C6}" srcId="{D4483FA5-C0DA-4FB5-ABD4-46634E5D68BC}" destId="{C2F645FA-A366-4416-BCFA-85E8118C4322}" srcOrd="0" destOrd="0" parTransId="{A1420C13-CE27-4C65-97C3-80D1DE39232A}" sibTransId="{5BEE058B-99F6-4235-8F07-67BD5FC8C079}"/>
    <dgm:cxn modelId="{5521ED3A-95A6-4842-9D0A-6A46B9FD5F9E}" srcId="{C2F645FA-A366-4416-BCFA-85E8118C4322}" destId="{9A44E7E5-0972-4D18-B74B-6034E67D8E05}" srcOrd="3" destOrd="0" parTransId="{C503F692-9BAB-43AD-B059-D82E8E4843C9}" sibTransId="{DB542F04-7F68-46C7-A839-C2C05A503A11}"/>
    <dgm:cxn modelId="{8CC02A4A-B2A1-41CA-80FE-2F2803F3F139}" type="presOf" srcId="{D4483FA5-C0DA-4FB5-ABD4-46634E5D68BC}" destId="{E21A30B5-7B67-4469-A08A-4FB9E098F441}" srcOrd="0" destOrd="0" presId="urn:microsoft.com/office/officeart/2005/8/layout/process1"/>
    <dgm:cxn modelId="{374D0048-2FBD-4323-A10B-A29917AA8C11}" srcId="{C2F645FA-A366-4416-BCFA-85E8118C4322}" destId="{3D699165-2D6F-45D0-AA6E-C35C3A9609E2}" srcOrd="2" destOrd="0" parTransId="{C2E93CA9-1CF4-4543-9C3E-13B65809E218}" sibTransId="{C06FE772-9441-43D9-92DB-A4676615CECE}"/>
    <dgm:cxn modelId="{A0FBD1A5-69CA-42D3-AB15-E4E491EEBB8F}" type="presOf" srcId="{045EF29E-73B2-4004-B423-CCF93721FB64}" destId="{B06351BC-EF64-4F95-BE34-BDF1117C6D9E}" srcOrd="0" destOrd="1" presId="urn:microsoft.com/office/officeart/2005/8/layout/process1"/>
    <dgm:cxn modelId="{371D1286-1279-4FB9-BE88-E63A05D4E2E7}" srcId="{C2F645FA-A366-4416-BCFA-85E8118C4322}" destId="{31CC47B5-637A-449B-8231-7CD9ADC0E497}" srcOrd="4" destOrd="0" parTransId="{5643B112-9120-4377-A6E2-D1DE31BAF329}" sibTransId="{AB8AE9F3-1836-4442-B9D1-ED23EEF31D8D}"/>
    <dgm:cxn modelId="{3A14D9F9-B696-477A-B9B8-990449237D82}" type="presOf" srcId="{3D699165-2D6F-45D0-AA6E-C35C3A9609E2}" destId="{B06351BC-EF64-4F95-BE34-BDF1117C6D9E}" srcOrd="0" destOrd="3" presId="urn:microsoft.com/office/officeart/2005/8/layout/process1"/>
    <dgm:cxn modelId="{661CD837-5C69-4F0E-BB9A-806EAE9E691A}" srcId="{C2F645FA-A366-4416-BCFA-85E8118C4322}" destId="{03980AEF-EB1D-4771-B41B-D75EE585C738}" srcOrd="1" destOrd="0" parTransId="{7AFCA7F1-0B94-4129-8628-B0DDC62941A9}" sibTransId="{7BFCD5C8-60E5-4950-8340-55D8EE41F2D3}"/>
    <dgm:cxn modelId="{B7A51235-E816-45BB-98AC-EB5209AF61CB}" type="presParOf" srcId="{E21A30B5-7B67-4469-A08A-4FB9E098F441}" destId="{B06351BC-EF64-4F95-BE34-BDF1117C6D9E}"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483FA5-C0DA-4FB5-ABD4-46634E5D68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20B53F7-5CD3-4360-BFCE-7757F3617F0C}">
      <dgm:prSet/>
      <dgm:spPr/>
      <dgm:t>
        <a:bodyPr/>
        <a:lstStyle/>
        <a:p>
          <a:r>
            <a:rPr lang="en-US" dirty="0" smtClean="0"/>
            <a:t>Temporary on-street parking restrictions can also be put into effect for special events.</a:t>
          </a:r>
          <a:endParaRPr lang="en-US" dirty="0"/>
        </a:p>
      </dgm:t>
    </dgm:pt>
    <dgm:pt modelId="{0D50B80F-B421-43DD-84C3-B60FDC067612}">
      <dgm:prSet/>
      <dgm:spPr/>
      <dgm:t>
        <a:bodyPr/>
        <a:lstStyle/>
        <a:p>
          <a:r>
            <a:rPr lang="en-US" dirty="0" smtClean="0"/>
            <a:t>Temporary on-street parking restrictions delegated to City Engineer during construction.</a:t>
          </a:r>
          <a:endParaRPr lang="en-US" dirty="0"/>
        </a:p>
      </dgm:t>
    </dgm:pt>
    <dgm:pt modelId="{31CC47B5-637A-449B-8231-7CD9ADC0E497}">
      <dgm:prSet/>
      <dgm:spPr/>
      <dgm:t>
        <a:bodyPr/>
        <a:lstStyle/>
        <a:p>
          <a:r>
            <a:rPr lang="en-US" dirty="0" smtClean="0"/>
            <a:t>On-street parking restrictions requests are typically directed to the </a:t>
          </a:r>
          <a:r>
            <a:rPr lang="en-US" dirty="0" smtClean="0"/>
            <a:t>Traffic </a:t>
          </a:r>
          <a:r>
            <a:rPr lang="en-US" dirty="0" smtClean="0"/>
            <a:t>Safety Committee for review by all impacted agencies before a final determination is made by the City Manager.  Once determined, Public Works will install appropriate signage with enforcement by Police.</a:t>
          </a:r>
          <a:endParaRPr lang="en-US" dirty="0"/>
        </a:p>
      </dgm:t>
    </dgm:pt>
    <dgm:pt modelId="{99E0861D-C0F2-4380-BD88-DFF51BC71862}">
      <dgm:prSet/>
      <dgm:spPr/>
      <dgm:t>
        <a:bodyPr/>
        <a:lstStyle/>
        <a:p>
          <a:pPr>
            <a:buNone/>
          </a:pPr>
          <a:r>
            <a:rPr lang="en-US" dirty="0" smtClean="0"/>
            <a:t>On-street parking restrictions are delegated to the City Manager to determine and Police to Enforce.</a:t>
          </a:r>
          <a:endParaRPr lang="en-US" dirty="0"/>
        </a:p>
      </dgm:t>
    </dgm:pt>
    <dgm:pt modelId="{F5659F8A-630D-4D64-AE2E-24A68B5830E8}">
      <dgm:prSet/>
      <dgm:spPr/>
      <dgm:t>
        <a:bodyPr/>
        <a:lstStyle/>
        <a:p>
          <a:pPr>
            <a:buNone/>
          </a:pPr>
          <a:r>
            <a:rPr lang="en-US" dirty="0" smtClean="0"/>
            <a:t>On-street residential parking zones are directly set by Council.</a:t>
          </a:r>
          <a:endParaRPr lang="en-US" dirty="0"/>
        </a:p>
      </dgm:t>
    </dgm:pt>
    <dgm:pt modelId="{045EF29E-73B2-4004-B423-CCF93721FB64}">
      <dgm:prSet/>
      <dgm:spPr/>
      <dgm:t>
        <a:bodyPr/>
        <a:lstStyle/>
        <a:p>
          <a:pPr>
            <a:buNone/>
          </a:pPr>
          <a:r>
            <a:rPr lang="en-US" dirty="0" smtClean="0"/>
            <a:t>On-street parking is governed directly by the City Council through city staff and is not delegated to the Planning Commission or other board.</a:t>
          </a:r>
          <a:endParaRPr lang="en-US" dirty="0"/>
        </a:p>
      </dgm:t>
    </dgm:pt>
    <dgm:pt modelId="{C2F645FA-A366-4416-BCFA-85E8118C4322}">
      <dgm:prSet/>
      <dgm:spPr/>
      <dgm:t>
        <a:bodyPr/>
        <a:lstStyle/>
        <a:p>
          <a:pPr>
            <a:buNone/>
          </a:pPr>
          <a:r>
            <a:rPr lang="en-US" b="1" u="sng" dirty="0" smtClean="0"/>
            <a:t>On-street</a:t>
          </a:r>
          <a:r>
            <a:rPr lang="en-US" b="1" dirty="0" smtClean="0"/>
            <a:t> parking restrictions and signage are regulated by the Municipal Code.</a:t>
          </a:r>
          <a:endParaRPr lang="en-US" dirty="0"/>
        </a:p>
      </dgm:t>
    </dgm:pt>
    <dgm:pt modelId="{5BEE058B-99F6-4235-8F07-67BD5FC8C079}" type="sibTrans" cxnId="{DFF082CC-4438-48D9-A75E-B4A87F5EF3C6}">
      <dgm:prSet/>
      <dgm:spPr/>
      <dgm:t>
        <a:bodyPr/>
        <a:lstStyle/>
        <a:p>
          <a:endParaRPr lang="en-US"/>
        </a:p>
      </dgm:t>
    </dgm:pt>
    <dgm:pt modelId="{A1420C13-CE27-4C65-97C3-80D1DE39232A}" type="parTrans" cxnId="{DFF082CC-4438-48D9-A75E-B4A87F5EF3C6}">
      <dgm:prSet/>
      <dgm:spPr/>
      <dgm:t>
        <a:bodyPr/>
        <a:lstStyle/>
        <a:p>
          <a:endParaRPr lang="en-US"/>
        </a:p>
      </dgm:t>
    </dgm:pt>
    <dgm:pt modelId="{BDFECDCB-FAB8-4FD8-AF1F-3310BA4DC269}" type="sibTrans" cxnId="{4F94B1D8-020A-43A7-B3FC-FCA3EC99558C}">
      <dgm:prSet/>
      <dgm:spPr/>
      <dgm:t>
        <a:bodyPr/>
        <a:lstStyle/>
        <a:p>
          <a:endParaRPr lang="en-US"/>
        </a:p>
      </dgm:t>
    </dgm:pt>
    <dgm:pt modelId="{8634E442-0050-49C2-859C-170F253096CA}" type="parTrans" cxnId="{4F94B1D8-020A-43A7-B3FC-FCA3EC99558C}">
      <dgm:prSet/>
      <dgm:spPr/>
      <dgm:t>
        <a:bodyPr/>
        <a:lstStyle/>
        <a:p>
          <a:endParaRPr lang="en-US"/>
        </a:p>
      </dgm:t>
    </dgm:pt>
    <dgm:pt modelId="{437E4322-E381-42A6-BB90-32305D22E9EA}" type="sibTrans" cxnId="{AE786BE4-025E-4C40-BD09-5865727F526D}">
      <dgm:prSet/>
      <dgm:spPr/>
      <dgm:t>
        <a:bodyPr/>
        <a:lstStyle/>
        <a:p>
          <a:endParaRPr lang="en-US"/>
        </a:p>
      </dgm:t>
    </dgm:pt>
    <dgm:pt modelId="{2E2E3C1F-E005-457A-B067-60251F144AC1}" type="parTrans" cxnId="{AE786BE4-025E-4C40-BD09-5865727F526D}">
      <dgm:prSet/>
      <dgm:spPr/>
      <dgm:t>
        <a:bodyPr/>
        <a:lstStyle/>
        <a:p>
          <a:endParaRPr lang="en-US"/>
        </a:p>
      </dgm:t>
    </dgm:pt>
    <dgm:pt modelId="{AB8AE9F3-1836-4442-B9D1-ED23EEF31D8D}" type="sibTrans" cxnId="{371D1286-1279-4FB9-BE88-E63A05D4E2E7}">
      <dgm:prSet/>
      <dgm:spPr/>
      <dgm:t>
        <a:bodyPr/>
        <a:lstStyle/>
        <a:p>
          <a:endParaRPr lang="en-US"/>
        </a:p>
      </dgm:t>
    </dgm:pt>
    <dgm:pt modelId="{5643B112-9120-4377-A6E2-D1DE31BAF329}" type="parTrans" cxnId="{371D1286-1279-4FB9-BE88-E63A05D4E2E7}">
      <dgm:prSet/>
      <dgm:spPr/>
      <dgm:t>
        <a:bodyPr/>
        <a:lstStyle/>
        <a:p>
          <a:endParaRPr lang="en-US"/>
        </a:p>
      </dgm:t>
    </dgm:pt>
    <dgm:pt modelId="{8CCE0D4B-C1A6-448A-8C04-C1962E983858}" type="sibTrans" cxnId="{AE4CEA7D-A9DA-4F56-8414-27F6C113E11A}">
      <dgm:prSet/>
      <dgm:spPr/>
      <dgm:t>
        <a:bodyPr/>
        <a:lstStyle/>
        <a:p>
          <a:endParaRPr lang="en-US"/>
        </a:p>
      </dgm:t>
    </dgm:pt>
    <dgm:pt modelId="{7F7BEC05-94F9-4AAE-8C6A-10CE3066B478}" type="parTrans" cxnId="{AE4CEA7D-A9DA-4F56-8414-27F6C113E11A}">
      <dgm:prSet/>
      <dgm:spPr/>
      <dgm:t>
        <a:bodyPr/>
        <a:lstStyle/>
        <a:p>
          <a:endParaRPr lang="en-US"/>
        </a:p>
      </dgm:t>
    </dgm:pt>
    <dgm:pt modelId="{312CA9A6-01E9-43D2-BE73-679AF276671B}" type="sibTrans" cxnId="{8526B8F8-6F86-414F-A587-73EF2850D7B0}">
      <dgm:prSet/>
      <dgm:spPr/>
      <dgm:t>
        <a:bodyPr/>
        <a:lstStyle/>
        <a:p>
          <a:endParaRPr lang="en-US"/>
        </a:p>
      </dgm:t>
    </dgm:pt>
    <dgm:pt modelId="{A80E14B6-BF6F-41C3-AD33-E7F83C3228FF}" type="parTrans" cxnId="{8526B8F8-6F86-414F-A587-73EF2850D7B0}">
      <dgm:prSet/>
      <dgm:spPr/>
      <dgm:t>
        <a:bodyPr/>
        <a:lstStyle/>
        <a:p>
          <a:endParaRPr lang="en-US"/>
        </a:p>
      </dgm:t>
    </dgm:pt>
    <dgm:pt modelId="{210C4B32-F1FA-4118-B18A-8B1CC74724B6}" type="sibTrans" cxnId="{02234B4D-05B6-4744-ACAE-779486508816}">
      <dgm:prSet/>
      <dgm:spPr/>
      <dgm:t>
        <a:bodyPr/>
        <a:lstStyle/>
        <a:p>
          <a:endParaRPr lang="en-US"/>
        </a:p>
      </dgm:t>
    </dgm:pt>
    <dgm:pt modelId="{0F4DC7A2-DE31-46AC-AC96-3EA994818D91}" type="parTrans" cxnId="{02234B4D-05B6-4744-ACAE-779486508816}">
      <dgm:prSet/>
      <dgm:spPr/>
      <dgm:t>
        <a:bodyPr/>
        <a:lstStyle/>
        <a:p>
          <a:endParaRPr lang="en-US"/>
        </a:p>
      </dgm:t>
    </dgm:pt>
    <dgm:pt modelId="{E21A30B5-7B67-4469-A08A-4FB9E098F441}" type="pres">
      <dgm:prSet presAssocID="{D4483FA5-C0DA-4FB5-ABD4-46634E5D68BC}" presName="Name0" presStyleCnt="0">
        <dgm:presLayoutVars>
          <dgm:dir/>
          <dgm:resizeHandles val="exact"/>
        </dgm:presLayoutVars>
      </dgm:prSet>
      <dgm:spPr/>
      <dgm:t>
        <a:bodyPr/>
        <a:lstStyle/>
        <a:p>
          <a:endParaRPr lang="en-US"/>
        </a:p>
      </dgm:t>
    </dgm:pt>
    <dgm:pt modelId="{B06351BC-EF64-4F95-BE34-BDF1117C6D9E}" type="pres">
      <dgm:prSet presAssocID="{C2F645FA-A366-4416-BCFA-85E8118C4322}" presName="node" presStyleLbl="node1" presStyleIdx="0" presStyleCnt="1" custScaleY="106684">
        <dgm:presLayoutVars>
          <dgm:bulletEnabled val="1"/>
        </dgm:presLayoutVars>
      </dgm:prSet>
      <dgm:spPr/>
      <dgm:t>
        <a:bodyPr/>
        <a:lstStyle/>
        <a:p>
          <a:endParaRPr lang="en-US"/>
        </a:p>
      </dgm:t>
    </dgm:pt>
  </dgm:ptLst>
  <dgm:cxnLst>
    <dgm:cxn modelId="{4F94B1D8-020A-43A7-B3FC-FCA3EC99558C}" srcId="{C2F645FA-A366-4416-BCFA-85E8118C4322}" destId="{420B53F7-5CD3-4360-BFCE-7757F3617F0C}" srcOrd="5" destOrd="0" parTransId="{8634E442-0050-49C2-859C-170F253096CA}" sibTransId="{BDFECDCB-FAB8-4FD8-AF1F-3310BA4DC269}"/>
    <dgm:cxn modelId="{EE417B5E-C48E-41C3-83CA-D8B2E387BEE0}" type="presOf" srcId="{D4483FA5-C0DA-4FB5-ABD4-46634E5D68BC}" destId="{E21A30B5-7B67-4469-A08A-4FB9E098F441}" srcOrd="0" destOrd="0" presId="urn:microsoft.com/office/officeart/2005/8/layout/process1"/>
    <dgm:cxn modelId="{02234B4D-05B6-4744-ACAE-779486508816}" srcId="{C2F645FA-A366-4416-BCFA-85E8118C4322}" destId="{045EF29E-73B2-4004-B423-CCF93721FB64}" srcOrd="0" destOrd="0" parTransId="{0F4DC7A2-DE31-46AC-AC96-3EA994818D91}" sibTransId="{210C4B32-F1FA-4118-B18A-8B1CC74724B6}"/>
    <dgm:cxn modelId="{8526B8F8-6F86-414F-A587-73EF2850D7B0}" srcId="{C2F645FA-A366-4416-BCFA-85E8118C4322}" destId="{F5659F8A-630D-4D64-AE2E-24A68B5830E8}" srcOrd="1" destOrd="0" parTransId="{A80E14B6-BF6F-41C3-AD33-E7F83C3228FF}" sibTransId="{312CA9A6-01E9-43D2-BE73-679AF276671B}"/>
    <dgm:cxn modelId="{DFF082CC-4438-48D9-A75E-B4A87F5EF3C6}" srcId="{D4483FA5-C0DA-4FB5-ABD4-46634E5D68BC}" destId="{C2F645FA-A366-4416-BCFA-85E8118C4322}" srcOrd="0" destOrd="0" parTransId="{A1420C13-CE27-4C65-97C3-80D1DE39232A}" sibTransId="{5BEE058B-99F6-4235-8F07-67BD5FC8C079}"/>
    <dgm:cxn modelId="{371D1286-1279-4FB9-BE88-E63A05D4E2E7}" srcId="{C2F645FA-A366-4416-BCFA-85E8118C4322}" destId="{31CC47B5-637A-449B-8231-7CD9ADC0E497}" srcOrd="3" destOrd="0" parTransId="{5643B112-9120-4377-A6E2-D1DE31BAF329}" sibTransId="{AB8AE9F3-1836-4442-B9D1-ED23EEF31D8D}"/>
    <dgm:cxn modelId="{C4477CBB-CB46-409C-A0BE-C0F27A353D1B}" type="presOf" srcId="{045EF29E-73B2-4004-B423-CCF93721FB64}" destId="{B06351BC-EF64-4F95-BE34-BDF1117C6D9E}" srcOrd="0" destOrd="1" presId="urn:microsoft.com/office/officeart/2005/8/layout/process1"/>
    <dgm:cxn modelId="{31DFEFDD-1E52-44A3-9F07-FFB9AB4F34A9}" type="presOf" srcId="{31CC47B5-637A-449B-8231-7CD9ADC0E497}" destId="{B06351BC-EF64-4F95-BE34-BDF1117C6D9E}" srcOrd="0" destOrd="4" presId="urn:microsoft.com/office/officeart/2005/8/layout/process1"/>
    <dgm:cxn modelId="{AE4CEA7D-A9DA-4F56-8414-27F6C113E11A}" srcId="{C2F645FA-A366-4416-BCFA-85E8118C4322}" destId="{99E0861D-C0F2-4380-BD88-DFF51BC71862}" srcOrd="2" destOrd="0" parTransId="{7F7BEC05-94F9-4AAE-8C6A-10CE3066B478}" sibTransId="{8CCE0D4B-C1A6-448A-8C04-C1962E983858}"/>
    <dgm:cxn modelId="{DC597250-B885-406E-A2CB-7EFF927F47EB}" type="presOf" srcId="{F5659F8A-630D-4D64-AE2E-24A68B5830E8}" destId="{B06351BC-EF64-4F95-BE34-BDF1117C6D9E}" srcOrd="0" destOrd="2" presId="urn:microsoft.com/office/officeart/2005/8/layout/process1"/>
    <dgm:cxn modelId="{5DBD84B6-7581-4F51-8B49-7A1ACD4589F4}" type="presOf" srcId="{C2F645FA-A366-4416-BCFA-85E8118C4322}" destId="{B06351BC-EF64-4F95-BE34-BDF1117C6D9E}" srcOrd="0" destOrd="0" presId="urn:microsoft.com/office/officeart/2005/8/layout/process1"/>
    <dgm:cxn modelId="{891E2757-A37E-4277-9397-78F80B3D1946}" type="presOf" srcId="{0D50B80F-B421-43DD-84C3-B60FDC067612}" destId="{B06351BC-EF64-4F95-BE34-BDF1117C6D9E}" srcOrd="0" destOrd="5" presId="urn:microsoft.com/office/officeart/2005/8/layout/process1"/>
    <dgm:cxn modelId="{AE786BE4-025E-4C40-BD09-5865727F526D}" srcId="{C2F645FA-A366-4416-BCFA-85E8118C4322}" destId="{0D50B80F-B421-43DD-84C3-B60FDC067612}" srcOrd="4" destOrd="0" parTransId="{2E2E3C1F-E005-457A-B067-60251F144AC1}" sibTransId="{437E4322-E381-42A6-BB90-32305D22E9EA}"/>
    <dgm:cxn modelId="{DB2DB86D-3734-4BF8-B9F5-623F8C14F47D}" type="presOf" srcId="{420B53F7-5CD3-4360-BFCE-7757F3617F0C}" destId="{B06351BC-EF64-4F95-BE34-BDF1117C6D9E}" srcOrd="0" destOrd="6" presId="urn:microsoft.com/office/officeart/2005/8/layout/process1"/>
    <dgm:cxn modelId="{EB492F58-EF88-46D9-A355-C72114F6D1C1}" type="presOf" srcId="{99E0861D-C0F2-4380-BD88-DFF51BC71862}" destId="{B06351BC-EF64-4F95-BE34-BDF1117C6D9E}" srcOrd="0" destOrd="3" presId="urn:microsoft.com/office/officeart/2005/8/layout/process1"/>
    <dgm:cxn modelId="{B54A9B78-A50E-4329-814E-F4D3ECC0332A}" type="presParOf" srcId="{E21A30B5-7B67-4469-A08A-4FB9E098F441}" destId="{B06351BC-EF64-4F95-BE34-BDF1117C6D9E}"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76AFB3-F02A-44B7-8E27-5360994185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4805028-EA76-48A4-B665-5EF6B8AA77D3}">
      <dgm:prSet/>
      <dgm:spPr/>
      <dgm:t>
        <a:bodyPr/>
        <a:lstStyle/>
        <a:p>
          <a:r>
            <a:rPr lang="en-US" b="1" dirty="0"/>
            <a:t>Transportation Advisory Board (</a:t>
          </a:r>
          <a:r>
            <a:rPr lang="en-US" b="1" dirty="0" smtClean="0"/>
            <a:t>acting </a:t>
          </a:r>
          <a:r>
            <a:rPr lang="en-US" b="1" dirty="0"/>
            <a:t>as </a:t>
          </a:r>
          <a:r>
            <a:rPr lang="en-US" b="1" dirty="0" smtClean="0"/>
            <a:t>Citizen Advisory Committee)</a:t>
          </a:r>
          <a:endParaRPr lang="en-US" dirty="0"/>
        </a:p>
      </dgm:t>
    </dgm:pt>
    <dgm:pt modelId="{DD6A25AC-C6FD-40A0-AC5F-DCF3DBD5ED23}" type="parTrans" cxnId="{F8A9FC51-BC2D-493C-A934-90D403FF79E2}">
      <dgm:prSet/>
      <dgm:spPr/>
      <dgm:t>
        <a:bodyPr/>
        <a:lstStyle/>
        <a:p>
          <a:endParaRPr lang="en-US"/>
        </a:p>
      </dgm:t>
    </dgm:pt>
    <dgm:pt modelId="{13E47C8C-48CC-4178-895F-AD4E1ED5CF92}" type="sibTrans" cxnId="{F8A9FC51-BC2D-493C-A934-90D403FF79E2}">
      <dgm:prSet/>
      <dgm:spPr/>
      <dgm:t>
        <a:bodyPr/>
        <a:lstStyle/>
        <a:p>
          <a:endParaRPr lang="en-US"/>
        </a:p>
      </dgm:t>
    </dgm:pt>
    <dgm:pt modelId="{CC527A62-0594-4808-AB59-EFE6EC010D63}">
      <dgm:prSet/>
      <dgm:spPr/>
      <dgm:t>
        <a:bodyPr/>
        <a:lstStyle/>
        <a:p>
          <a:r>
            <a:rPr lang="en-US" dirty="0"/>
            <a:t>Provided guidance and direction on:</a:t>
          </a:r>
        </a:p>
      </dgm:t>
    </dgm:pt>
    <dgm:pt modelId="{DFDCFE47-9C7F-47CE-92DE-07B5D593A059}" type="parTrans" cxnId="{97DE5D01-6F05-40E7-A033-DECDE447A969}">
      <dgm:prSet/>
      <dgm:spPr/>
      <dgm:t>
        <a:bodyPr/>
        <a:lstStyle/>
        <a:p>
          <a:endParaRPr lang="en-US"/>
        </a:p>
      </dgm:t>
    </dgm:pt>
    <dgm:pt modelId="{B1A83429-BF79-406E-B4B4-979BAD566725}" type="sibTrans" cxnId="{97DE5D01-6F05-40E7-A033-DECDE447A969}">
      <dgm:prSet/>
      <dgm:spPr/>
      <dgm:t>
        <a:bodyPr/>
        <a:lstStyle/>
        <a:p>
          <a:endParaRPr lang="en-US"/>
        </a:p>
      </dgm:t>
    </dgm:pt>
    <dgm:pt modelId="{6EA5CC30-11B7-4323-8338-72B9B31557DD}">
      <dgm:prSet/>
      <dgm:spPr/>
      <dgm:t>
        <a:bodyPr/>
        <a:lstStyle/>
        <a:p>
          <a:r>
            <a:rPr lang="en-US" dirty="0"/>
            <a:t>Goals for the transportation system – based on Comprehensive Plan</a:t>
          </a:r>
        </a:p>
      </dgm:t>
    </dgm:pt>
    <dgm:pt modelId="{D7251730-3E40-4319-BDD6-0BEC0A98394D}" type="parTrans" cxnId="{08CAB307-2D18-460D-9279-58E5655508E1}">
      <dgm:prSet/>
      <dgm:spPr/>
      <dgm:t>
        <a:bodyPr/>
        <a:lstStyle/>
        <a:p>
          <a:endParaRPr lang="en-US"/>
        </a:p>
      </dgm:t>
    </dgm:pt>
    <dgm:pt modelId="{DCB19D6B-94F4-414C-B207-468F786FD2C4}" type="sibTrans" cxnId="{08CAB307-2D18-460D-9279-58E5655508E1}">
      <dgm:prSet/>
      <dgm:spPr/>
      <dgm:t>
        <a:bodyPr/>
        <a:lstStyle/>
        <a:p>
          <a:endParaRPr lang="en-US"/>
        </a:p>
      </dgm:t>
    </dgm:pt>
    <dgm:pt modelId="{928E9D69-B45F-4721-B2D2-D87E1B30B730}">
      <dgm:prSet/>
      <dgm:spPr/>
      <dgm:t>
        <a:bodyPr/>
        <a:lstStyle/>
        <a:p>
          <a:r>
            <a:rPr lang="en-US" dirty="0"/>
            <a:t>Targets and evaluation criteria to prioritize projects</a:t>
          </a:r>
        </a:p>
      </dgm:t>
    </dgm:pt>
    <dgm:pt modelId="{B0C93E0C-F018-457D-9AD3-151DBB743BB2}" type="parTrans" cxnId="{B9B0F293-ACD7-49A1-A86B-BE3B92710602}">
      <dgm:prSet/>
      <dgm:spPr/>
      <dgm:t>
        <a:bodyPr/>
        <a:lstStyle/>
        <a:p>
          <a:endParaRPr lang="en-US"/>
        </a:p>
      </dgm:t>
    </dgm:pt>
    <dgm:pt modelId="{0C237068-4561-405F-8F11-A6559E7E5109}" type="sibTrans" cxnId="{B9B0F293-ACD7-49A1-A86B-BE3B92710602}">
      <dgm:prSet/>
      <dgm:spPr/>
      <dgm:t>
        <a:bodyPr/>
        <a:lstStyle/>
        <a:p>
          <a:endParaRPr lang="en-US"/>
        </a:p>
      </dgm:t>
    </dgm:pt>
    <dgm:pt modelId="{787556FA-B8CD-41BC-BF5B-00B9FED75453}">
      <dgm:prSet/>
      <dgm:spPr/>
      <dgm:t>
        <a:bodyPr/>
        <a:lstStyle/>
        <a:p>
          <a:r>
            <a:rPr lang="en-US" dirty="0"/>
            <a:t>Transportation Needs and Solutions</a:t>
          </a:r>
        </a:p>
      </dgm:t>
    </dgm:pt>
    <dgm:pt modelId="{D230D9EF-AE92-4EF7-BA70-115157DEF43F}" type="parTrans" cxnId="{96B558A6-8205-4D4A-9089-74D8FEE5C067}">
      <dgm:prSet/>
      <dgm:spPr/>
      <dgm:t>
        <a:bodyPr/>
        <a:lstStyle/>
        <a:p>
          <a:endParaRPr lang="en-US"/>
        </a:p>
      </dgm:t>
    </dgm:pt>
    <dgm:pt modelId="{F8342C2F-7E51-4A35-8E4F-B6533A7CAFFC}" type="sibTrans" cxnId="{96B558A6-8205-4D4A-9089-74D8FEE5C067}">
      <dgm:prSet/>
      <dgm:spPr/>
      <dgm:t>
        <a:bodyPr/>
        <a:lstStyle/>
        <a:p>
          <a:endParaRPr lang="en-US"/>
        </a:p>
      </dgm:t>
    </dgm:pt>
    <dgm:pt modelId="{B1B348F3-4638-49E2-9DCD-F353366C542F}">
      <dgm:prSet/>
      <dgm:spPr/>
      <dgm:t>
        <a:bodyPr/>
        <a:lstStyle/>
        <a:p>
          <a:r>
            <a:rPr lang="en-US" dirty="0"/>
            <a:t>Draft Plan and Priorities</a:t>
          </a:r>
        </a:p>
      </dgm:t>
    </dgm:pt>
    <dgm:pt modelId="{AE21ADAE-42A4-41A0-9D1D-437936BFFBA4}" type="parTrans" cxnId="{BACB8D32-267A-4337-8464-82596F915516}">
      <dgm:prSet/>
      <dgm:spPr/>
      <dgm:t>
        <a:bodyPr/>
        <a:lstStyle/>
        <a:p>
          <a:endParaRPr lang="en-US"/>
        </a:p>
      </dgm:t>
    </dgm:pt>
    <dgm:pt modelId="{C7CA308A-443F-4573-841A-1ED12B41804F}" type="sibTrans" cxnId="{BACB8D32-267A-4337-8464-82596F915516}">
      <dgm:prSet/>
      <dgm:spPr/>
      <dgm:t>
        <a:bodyPr/>
        <a:lstStyle/>
        <a:p>
          <a:endParaRPr lang="en-US"/>
        </a:p>
      </dgm:t>
    </dgm:pt>
    <dgm:pt modelId="{C59305D1-F4C9-474A-A499-FB886FFC7C6B}">
      <dgm:prSet/>
      <dgm:spPr/>
      <dgm:t>
        <a:bodyPr/>
        <a:lstStyle/>
        <a:p>
          <a:r>
            <a:rPr lang="en-US" b="1" dirty="0"/>
            <a:t>Planning Commission and City Council</a:t>
          </a:r>
          <a:endParaRPr lang="en-US" dirty="0"/>
        </a:p>
      </dgm:t>
    </dgm:pt>
    <dgm:pt modelId="{1A3EF19F-6666-470F-88F3-98AF84AD465C}" type="parTrans" cxnId="{5A4DE88A-5243-4DD9-8193-3169CE8262AD}">
      <dgm:prSet/>
      <dgm:spPr/>
      <dgm:t>
        <a:bodyPr/>
        <a:lstStyle/>
        <a:p>
          <a:endParaRPr lang="en-US"/>
        </a:p>
      </dgm:t>
    </dgm:pt>
    <dgm:pt modelId="{FC04961B-8EDA-4C6D-ABDD-D4A5B759913F}" type="sibTrans" cxnId="{5A4DE88A-5243-4DD9-8193-3169CE8262AD}">
      <dgm:prSet/>
      <dgm:spPr/>
      <dgm:t>
        <a:bodyPr/>
        <a:lstStyle/>
        <a:p>
          <a:endParaRPr lang="en-US"/>
        </a:p>
      </dgm:t>
    </dgm:pt>
    <dgm:pt modelId="{BCBAAF4B-72F9-47CF-AF85-D2C627CFB37E}">
      <dgm:prSet/>
      <dgm:spPr/>
      <dgm:t>
        <a:bodyPr/>
        <a:lstStyle/>
        <a:p>
          <a:r>
            <a:rPr lang="en-US" dirty="0"/>
            <a:t>3 Briefings plus Adoption Hearings</a:t>
          </a:r>
        </a:p>
      </dgm:t>
    </dgm:pt>
    <dgm:pt modelId="{E2FCF611-EEA4-44BD-8E11-865D9FD6CBB4}" type="parTrans" cxnId="{4CD3481A-3247-4139-9DD9-8FC657024F47}">
      <dgm:prSet/>
      <dgm:spPr/>
      <dgm:t>
        <a:bodyPr/>
        <a:lstStyle/>
        <a:p>
          <a:endParaRPr lang="en-US"/>
        </a:p>
      </dgm:t>
    </dgm:pt>
    <dgm:pt modelId="{58EEC15E-8863-4BF6-83E2-FC429B67B672}" type="sibTrans" cxnId="{4CD3481A-3247-4139-9DD9-8FC657024F47}">
      <dgm:prSet/>
      <dgm:spPr/>
      <dgm:t>
        <a:bodyPr/>
        <a:lstStyle/>
        <a:p>
          <a:endParaRPr lang="en-US"/>
        </a:p>
      </dgm:t>
    </dgm:pt>
    <dgm:pt modelId="{BF447479-56E2-4C60-B263-E0303B6C7330}">
      <dgm:prSet/>
      <dgm:spPr/>
      <dgm:t>
        <a:bodyPr/>
        <a:lstStyle/>
        <a:p>
          <a:r>
            <a:rPr lang="en-US" dirty="0"/>
            <a:t>Provided guidance and approved plan</a:t>
          </a:r>
        </a:p>
      </dgm:t>
    </dgm:pt>
    <dgm:pt modelId="{3F99EBBF-BEA3-4C26-B101-DC6CA88BDC17}" type="parTrans" cxnId="{5CA60CEC-F9BE-461D-952B-CDE7C98D94E5}">
      <dgm:prSet/>
      <dgm:spPr/>
      <dgm:t>
        <a:bodyPr/>
        <a:lstStyle/>
        <a:p>
          <a:endParaRPr lang="en-US"/>
        </a:p>
      </dgm:t>
    </dgm:pt>
    <dgm:pt modelId="{5D15885B-DBDF-429F-87C0-51D289A28475}" type="sibTrans" cxnId="{5CA60CEC-F9BE-461D-952B-CDE7C98D94E5}">
      <dgm:prSet/>
      <dgm:spPr/>
      <dgm:t>
        <a:bodyPr/>
        <a:lstStyle/>
        <a:p>
          <a:endParaRPr lang="en-US"/>
        </a:p>
      </dgm:t>
    </dgm:pt>
    <dgm:pt modelId="{DA316BD4-8800-4B19-BFD6-6E6CD17D92B4}" type="pres">
      <dgm:prSet presAssocID="{AD76AFB3-F02A-44B7-8E27-536099418519}" presName="Name0" presStyleCnt="0">
        <dgm:presLayoutVars>
          <dgm:dir/>
          <dgm:animLvl val="lvl"/>
          <dgm:resizeHandles val="exact"/>
        </dgm:presLayoutVars>
      </dgm:prSet>
      <dgm:spPr/>
      <dgm:t>
        <a:bodyPr/>
        <a:lstStyle/>
        <a:p>
          <a:endParaRPr lang="en-US"/>
        </a:p>
      </dgm:t>
    </dgm:pt>
    <dgm:pt modelId="{D57616F8-7031-4C7A-BB0E-7D8BBACDA60E}" type="pres">
      <dgm:prSet presAssocID="{84805028-EA76-48A4-B665-5EF6B8AA77D3}" presName="linNode" presStyleCnt="0"/>
      <dgm:spPr/>
    </dgm:pt>
    <dgm:pt modelId="{D65CA9A4-B0E0-4386-A33A-A235486DBEE4}" type="pres">
      <dgm:prSet presAssocID="{84805028-EA76-48A4-B665-5EF6B8AA77D3}" presName="parentText" presStyleLbl="node1" presStyleIdx="0" presStyleCnt="2">
        <dgm:presLayoutVars>
          <dgm:chMax val="1"/>
          <dgm:bulletEnabled val="1"/>
        </dgm:presLayoutVars>
      </dgm:prSet>
      <dgm:spPr/>
      <dgm:t>
        <a:bodyPr/>
        <a:lstStyle/>
        <a:p>
          <a:endParaRPr lang="en-US"/>
        </a:p>
      </dgm:t>
    </dgm:pt>
    <dgm:pt modelId="{97DE32D5-5B4D-4A28-9FBA-509583FDE1EC}" type="pres">
      <dgm:prSet presAssocID="{84805028-EA76-48A4-B665-5EF6B8AA77D3}" presName="descendantText" presStyleLbl="alignAccFollowNode1" presStyleIdx="0" presStyleCnt="2">
        <dgm:presLayoutVars>
          <dgm:bulletEnabled val="1"/>
        </dgm:presLayoutVars>
      </dgm:prSet>
      <dgm:spPr/>
      <dgm:t>
        <a:bodyPr/>
        <a:lstStyle/>
        <a:p>
          <a:endParaRPr lang="en-US"/>
        </a:p>
      </dgm:t>
    </dgm:pt>
    <dgm:pt modelId="{7A32198E-BDED-4979-A3B8-2B4C5859CCC6}" type="pres">
      <dgm:prSet presAssocID="{13E47C8C-48CC-4178-895F-AD4E1ED5CF92}" presName="sp" presStyleCnt="0"/>
      <dgm:spPr/>
    </dgm:pt>
    <dgm:pt modelId="{504CFE03-8ED0-40B1-AC26-F77ECA8DE571}" type="pres">
      <dgm:prSet presAssocID="{C59305D1-F4C9-474A-A499-FB886FFC7C6B}" presName="linNode" presStyleCnt="0"/>
      <dgm:spPr/>
    </dgm:pt>
    <dgm:pt modelId="{30F072F9-43DC-40EC-AC47-E56638C32518}" type="pres">
      <dgm:prSet presAssocID="{C59305D1-F4C9-474A-A499-FB886FFC7C6B}" presName="parentText" presStyleLbl="node1" presStyleIdx="1" presStyleCnt="2">
        <dgm:presLayoutVars>
          <dgm:chMax val="1"/>
          <dgm:bulletEnabled val="1"/>
        </dgm:presLayoutVars>
      </dgm:prSet>
      <dgm:spPr/>
      <dgm:t>
        <a:bodyPr/>
        <a:lstStyle/>
        <a:p>
          <a:endParaRPr lang="en-US"/>
        </a:p>
      </dgm:t>
    </dgm:pt>
    <dgm:pt modelId="{BC62528C-9379-47F0-9AC5-CFF309D45077}" type="pres">
      <dgm:prSet presAssocID="{C59305D1-F4C9-474A-A499-FB886FFC7C6B}" presName="descendantText" presStyleLbl="alignAccFollowNode1" presStyleIdx="1" presStyleCnt="2">
        <dgm:presLayoutVars>
          <dgm:bulletEnabled val="1"/>
        </dgm:presLayoutVars>
      </dgm:prSet>
      <dgm:spPr/>
      <dgm:t>
        <a:bodyPr/>
        <a:lstStyle/>
        <a:p>
          <a:endParaRPr lang="en-US"/>
        </a:p>
      </dgm:t>
    </dgm:pt>
  </dgm:ptLst>
  <dgm:cxnLst>
    <dgm:cxn modelId="{08CAB307-2D18-460D-9279-58E5655508E1}" srcId="{CC527A62-0594-4808-AB59-EFE6EC010D63}" destId="{6EA5CC30-11B7-4323-8338-72B9B31557DD}" srcOrd="0" destOrd="0" parTransId="{D7251730-3E40-4319-BDD6-0BEC0A98394D}" sibTransId="{DCB19D6B-94F4-414C-B207-468F786FD2C4}"/>
    <dgm:cxn modelId="{96B558A6-8205-4D4A-9089-74D8FEE5C067}" srcId="{CC527A62-0594-4808-AB59-EFE6EC010D63}" destId="{787556FA-B8CD-41BC-BF5B-00B9FED75453}" srcOrd="2" destOrd="0" parTransId="{D230D9EF-AE92-4EF7-BA70-115157DEF43F}" sibTransId="{F8342C2F-7E51-4A35-8E4F-B6533A7CAFFC}"/>
    <dgm:cxn modelId="{F8A9FC51-BC2D-493C-A934-90D403FF79E2}" srcId="{AD76AFB3-F02A-44B7-8E27-536099418519}" destId="{84805028-EA76-48A4-B665-5EF6B8AA77D3}" srcOrd="0" destOrd="0" parTransId="{DD6A25AC-C6FD-40A0-AC5F-DCF3DBD5ED23}" sibTransId="{13E47C8C-48CC-4178-895F-AD4E1ED5CF92}"/>
    <dgm:cxn modelId="{5F1543B0-AAF2-469F-A63A-F0294EDA74FD}" type="presOf" srcId="{C59305D1-F4C9-474A-A499-FB886FFC7C6B}" destId="{30F072F9-43DC-40EC-AC47-E56638C32518}" srcOrd="0" destOrd="0" presId="urn:microsoft.com/office/officeart/2005/8/layout/vList5"/>
    <dgm:cxn modelId="{81909FF5-8690-4FD6-AA69-58CDFE3BDA87}" type="presOf" srcId="{B1B348F3-4638-49E2-9DCD-F353366C542F}" destId="{97DE32D5-5B4D-4A28-9FBA-509583FDE1EC}" srcOrd="0" destOrd="4" presId="urn:microsoft.com/office/officeart/2005/8/layout/vList5"/>
    <dgm:cxn modelId="{5A4DE88A-5243-4DD9-8193-3169CE8262AD}" srcId="{AD76AFB3-F02A-44B7-8E27-536099418519}" destId="{C59305D1-F4C9-474A-A499-FB886FFC7C6B}" srcOrd="1" destOrd="0" parTransId="{1A3EF19F-6666-470F-88F3-98AF84AD465C}" sibTransId="{FC04961B-8EDA-4C6D-ABDD-D4A5B759913F}"/>
    <dgm:cxn modelId="{01821830-BAD8-4BBC-BC40-2D85BC0247CD}" type="presOf" srcId="{84805028-EA76-48A4-B665-5EF6B8AA77D3}" destId="{D65CA9A4-B0E0-4386-A33A-A235486DBEE4}" srcOrd="0" destOrd="0" presId="urn:microsoft.com/office/officeart/2005/8/layout/vList5"/>
    <dgm:cxn modelId="{5927A58B-8200-49E2-AF9E-C5504BC28A95}" type="presOf" srcId="{BCBAAF4B-72F9-47CF-AF85-D2C627CFB37E}" destId="{BC62528C-9379-47F0-9AC5-CFF309D45077}" srcOrd="0" destOrd="0" presId="urn:microsoft.com/office/officeart/2005/8/layout/vList5"/>
    <dgm:cxn modelId="{5F45EE48-822B-4B79-9A08-8D134D7A7181}" type="presOf" srcId="{AD76AFB3-F02A-44B7-8E27-536099418519}" destId="{DA316BD4-8800-4B19-BFD6-6E6CD17D92B4}" srcOrd="0" destOrd="0" presId="urn:microsoft.com/office/officeart/2005/8/layout/vList5"/>
    <dgm:cxn modelId="{97DE5D01-6F05-40E7-A033-DECDE447A969}" srcId="{84805028-EA76-48A4-B665-5EF6B8AA77D3}" destId="{CC527A62-0594-4808-AB59-EFE6EC010D63}" srcOrd="0" destOrd="0" parTransId="{DFDCFE47-9C7F-47CE-92DE-07B5D593A059}" sibTransId="{B1A83429-BF79-406E-B4B4-979BAD566725}"/>
    <dgm:cxn modelId="{5CA60CEC-F9BE-461D-952B-CDE7C98D94E5}" srcId="{BCBAAF4B-72F9-47CF-AF85-D2C627CFB37E}" destId="{BF447479-56E2-4C60-B263-E0303B6C7330}" srcOrd="0" destOrd="0" parTransId="{3F99EBBF-BEA3-4C26-B101-DC6CA88BDC17}" sibTransId="{5D15885B-DBDF-429F-87C0-51D289A28475}"/>
    <dgm:cxn modelId="{B9B0F293-ACD7-49A1-A86B-BE3B92710602}" srcId="{CC527A62-0594-4808-AB59-EFE6EC010D63}" destId="{928E9D69-B45F-4721-B2D2-D87E1B30B730}" srcOrd="1" destOrd="0" parTransId="{B0C93E0C-F018-457D-9AD3-151DBB743BB2}" sibTransId="{0C237068-4561-405F-8F11-A6559E7E5109}"/>
    <dgm:cxn modelId="{2C966A08-029C-41F2-BF8F-FC140D230705}" type="presOf" srcId="{787556FA-B8CD-41BC-BF5B-00B9FED75453}" destId="{97DE32D5-5B4D-4A28-9FBA-509583FDE1EC}" srcOrd="0" destOrd="3" presId="urn:microsoft.com/office/officeart/2005/8/layout/vList5"/>
    <dgm:cxn modelId="{FAF4F164-6045-4D19-AC66-19D19C0AD858}" type="presOf" srcId="{6EA5CC30-11B7-4323-8338-72B9B31557DD}" destId="{97DE32D5-5B4D-4A28-9FBA-509583FDE1EC}" srcOrd="0" destOrd="1" presId="urn:microsoft.com/office/officeart/2005/8/layout/vList5"/>
    <dgm:cxn modelId="{BACB8D32-267A-4337-8464-82596F915516}" srcId="{CC527A62-0594-4808-AB59-EFE6EC010D63}" destId="{B1B348F3-4638-49E2-9DCD-F353366C542F}" srcOrd="3" destOrd="0" parTransId="{AE21ADAE-42A4-41A0-9D1D-437936BFFBA4}" sibTransId="{C7CA308A-443F-4573-841A-1ED12B41804F}"/>
    <dgm:cxn modelId="{CA55F562-2257-4E83-ACC9-2B73DF3B1869}" type="presOf" srcId="{CC527A62-0594-4808-AB59-EFE6EC010D63}" destId="{97DE32D5-5B4D-4A28-9FBA-509583FDE1EC}" srcOrd="0" destOrd="0" presId="urn:microsoft.com/office/officeart/2005/8/layout/vList5"/>
    <dgm:cxn modelId="{5377ECF9-89E9-4AAA-96A6-C40244E26F11}" type="presOf" srcId="{928E9D69-B45F-4721-B2D2-D87E1B30B730}" destId="{97DE32D5-5B4D-4A28-9FBA-509583FDE1EC}" srcOrd="0" destOrd="2" presId="urn:microsoft.com/office/officeart/2005/8/layout/vList5"/>
    <dgm:cxn modelId="{4CD3481A-3247-4139-9DD9-8FC657024F47}" srcId="{C59305D1-F4C9-474A-A499-FB886FFC7C6B}" destId="{BCBAAF4B-72F9-47CF-AF85-D2C627CFB37E}" srcOrd="0" destOrd="0" parTransId="{E2FCF611-EEA4-44BD-8E11-865D9FD6CBB4}" sibTransId="{58EEC15E-8863-4BF6-83E2-FC429B67B672}"/>
    <dgm:cxn modelId="{8FB41551-9694-43C5-A04A-0B0E68677437}" type="presOf" srcId="{BF447479-56E2-4C60-B263-E0303B6C7330}" destId="{BC62528C-9379-47F0-9AC5-CFF309D45077}" srcOrd="0" destOrd="1" presId="urn:microsoft.com/office/officeart/2005/8/layout/vList5"/>
    <dgm:cxn modelId="{DC716825-A4D8-4691-A034-87810C4859AE}" type="presParOf" srcId="{DA316BD4-8800-4B19-BFD6-6E6CD17D92B4}" destId="{D57616F8-7031-4C7A-BB0E-7D8BBACDA60E}" srcOrd="0" destOrd="0" presId="urn:microsoft.com/office/officeart/2005/8/layout/vList5"/>
    <dgm:cxn modelId="{408F5058-7984-4983-AC79-3A69441D888B}" type="presParOf" srcId="{D57616F8-7031-4C7A-BB0E-7D8BBACDA60E}" destId="{D65CA9A4-B0E0-4386-A33A-A235486DBEE4}" srcOrd="0" destOrd="0" presId="urn:microsoft.com/office/officeart/2005/8/layout/vList5"/>
    <dgm:cxn modelId="{AB7F49E0-DF56-495A-94A8-990A0CFF27CB}" type="presParOf" srcId="{D57616F8-7031-4C7A-BB0E-7D8BBACDA60E}" destId="{97DE32D5-5B4D-4A28-9FBA-509583FDE1EC}" srcOrd="1" destOrd="0" presId="urn:microsoft.com/office/officeart/2005/8/layout/vList5"/>
    <dgm:cxn modelId="{20F6437B-CE90-41C3-A03B-A37E6CAA1A87}" type="presParOf" srcId="{DA316BD4-8800-4B19-BFD6-6E6CD17D92B4}" destId="{7A32198E-BDED-4979-A3B8-2B4C5859CCC6}" srcOrd="1" destOrd="0" presId="urn:microsoft.com/office/officeart/2005/8/layout/vList5"/>
    <dgm:cxn modelId="{51728771-EF92-47D7-9FC2-9A8004305D58}" type="presParOf" srcId="{DA316BD4-8800-4B19-BFD6-6E6CD17D92B4}" destId="{504CFE03-8ED0-40B1-AC26-F77ECA8DE571}" srcOrd="2" destOrd="0" presId="urn:microsoft.com/office/officeart/2005/8/layout/vList5"/>
    <dgm:cxn modelId="{D4F3B1FE-93D1-4C6D-A377-F3D8CD4F55BB}" type="presParOf" srcId="{504CFE03-8ED0-40B1-AC26-F77ECA8DE571}" destId="{30F072F9-43DC-40EC-AC47-E56638C32518}" srcOrd="0" destOrd="0" presId="urn:microsoft.com/office/officeart/2005/8/layout/vList5"/>
    <dgm:cxn modelId="{09AAD439-170D-49ED-874F-47A72205EEA3}" type="presParOf" srcId="{504CFE03-8ED0-40B1-AC26-F77ECA8DE571}" destId="{BC62528C-9379-47F0-9AC5-CFF309D4507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AAAEC1-2893-411C-BE93-1AAF43BA655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6783AEB-3B97-4B5E-8663-15DE87DBD6DA}">
      <dgm:prSet/>
      <dgm:spPr/>
      <dgm:t>
        <a:bodyPr/>
        <a:lstStyle/>
        <a:p>
          <a:r>
            <a:rPr lang="en-US" b="1" dirty="0"/>
            <a:t>Public </a:t>
          </a:r>
          <a:r>
            <a:rPr lang="en-US" b="1" dirty="0" smtClean="0"/>
            <a:t>Comments from multiple sources</a:t>
          </a:r>
          <a:endParaRPr lang="en-US" dirty="0"/>
        </a:p>
      </dgm:t>
    </dgm:pt>
    <dgm:pt modelId="{B2FFBAA0-B12E-4627-A1D8-E8A289D412BA}" type="parTrans" cxnId="{B2B69C5B-58D8-4AE4-BD48-6BCC4A618F1C}">
      <dgm:prSet/>
      <dgm:spPr/>
      <dgm:t>
        <a:bodyPr/>
        <a:lstStyle/>
        <a:p>
          <a:endParaRPr lang="en-US"/>
        </a:p>
      </dgm:t>
    </dgm:pt>
    <dgm:pt modelId="{39F956C8-A6B2-4216-B31E-956D48877312}" type="sibTrans" cxnId="{B2B69C5B-58D8-4AE4-BD48-6BCC4A618F1C}">
      <dgm:prSet/>
      <dgm:spPr/>
      <dgm:t>
        <a:bodyPr/>
        <a:lstStyle/>
        <a:p>
          <a:endParaRPr lang="en-US"/>
        </a:p>
      </dgm:t>
    </dgm:pt>
    <dgm:pt modelId="{6A02DCAB-3B13-4C93-83B6-5C8C878CCD34}">
      <dgm:prSet/>
      <dgm:spPr/>
      <dgm:t>
        <a:bodyPr/>
        <a:lstStyle/>
        <a:p>
          <a:r>
            <a:rPr lang="en-US" dirty="0"/>
            <a:t>Public comments were received from a variety of sources, </a:t>
          </a:r>
          <a:r>
            <a:rPr lang="en-US" dirty="0" smtClean="0"/>
            <a:t>including:</a:t>
          </a:r>
          <a:endParaRPr lang="en-US" dirty="0"/>
        </a:p>
      </dgm:t>
    </dgm:pt>
    <dgm:pt modelId="{E5DBC6F1-7480-4BEF-B7C8-7335C342B4A7}" type="parTrans" cxnId="{0A963657-792D-4F37-8AF0-91256D92EB21}">
      <dgm:prSet/>
      <dgm:spPr/>
      <dgm:t>
        <a:bodyPr/>
        <a:lstStyle/>
        <a:p>
          <a:endParaRPr lang="en-US"/>
        </a:p>
      </dgm:t>
    </dgm:pt>
    <dgm:pt modelId="{489E6AA7-EBAB-4855-A23A-CE25C29CB7A3}" type="sibTrans" cxnId="{0A963657-792D-4F37-8AF0-91256D92EB21}">
      <dgm:prSet/>
      <dgm:spPr/>
      <dgm:t>
        <a:bodyPr/>
        <a:lstStyle/>
        <a:p>
          <a:endParaRPr lang="en-US"/>
        </a:p>
      </dgm:t>
    </dgm:pt>
    <dgm:pt modelId="{98D7B36F-3C75-4FCE-BD8C-79EFD8C8ECC2}">
      <dgm:prSet/>
      <dgm:spPr/>
      <dgm:t>
        <a:bodyPr/>
        <a:lstStyle/>
        <a:p>
          <a:r>
            <a:rPr lang="en-US" dirty="0"/>
            <a:t>Three open </a:t>
          </a:r>
          <a:r>
            <a:rPr lang="en-US" dirty="0" smtClean="0"/>
            <a:t>houses &amp; Virtual </a:t>
          </a:r>
          <a:r>
            <a:rPr lang="en-US" dirty="0"/>
            <a:t>Open </a:t>
          </a:r>
          <a:r>
            <a:rPr lang="en-US" dirty="0" smtClean="0"/>
            <a:t>House</a:t>
          </a:r>
          <a:endParaRPr lang="en-US" dirty="0"/>
        </a:p>
      </dgm:t>
    </dgm:pt>
    <dgm:pt modelId="{BA47DE32-9B68-4573-B948-852B52AAA497}" type="parTrans" cxnId="{1D81A03D-AFE8-4F1F-8257-C00DFD94D516}">
      <dgm:prSet/>
      <dgm:spPr/>
      <dgm:t>
        <a:bodyPr/>
        <a:lstStyle/>
        <a:p>
          <a:endParaRPr lang="en-US"/>
        </a:p>
      </dgm:t>
    </dgm:pt>
    <dgm:pt modelId="{78D4C1D4-7B4C-4152-8BC1-235C7F913B74}" type="sibTrans" cxnId="{1D81A03D-AFE8-4F1F-8257-C00DFD94D516}">
      <dgm:prSet/>
      <dgm:spPr/>
      <dgm:t>
        <a:bodyPr/>
        <a:lstStyle/>
        <a:p>
          <a:endParaRPr lang="en-US"/>
        </a:p>
      </dgm:t>
    </dgm:pt>
    <dgm:pt modelId="{C327EBB7-7829-4977-8C50-370B83786E5B}">
      <dgm:prSet/>
      <dgm:spPr/>
      <dgm:t>
        <a:bodyPr/>
        <a:lstStyle/>
        <a:p>
          <a:r>
            <a:rPr lang="en-US" dirty="0"/>
            <a:t>Resulted in projects, programs, policies, and priorities being added and modified throughout the TSP update as deemed appropriate by the PMT, TAC, and CAC.</a:t>
          </a:r>
        </a:p>
      </dgm:t>
    </dgm:pt>
    <dgm:pt modelId="{2BCB79E7-B32A-431C-9D1A-5F000C12E18B}" type="parTrans" cxnId="{2A13D152-0EF4-4959-B159-8EC4672D6889}">
      <dgm:prSet/>
      <dgm:spPr/>
      <dgm:t>
        <a:bodyPr/>
        <a:lstStyle/>
        <a:p>
          <a:endParaRPr lang="en-US"/>
        </a:p>
      </dgm:t>
    </dgm:pt>
    <dgm:pt modelId="{5F601536-BF2E-4D64-AC31-72DCC023F436}" type="sibTrans" cxnId="{2A13D152-0EF4-4959-B159-8EC4672D6889}">
      <dgm:prSet/>
      <dgm:spPr/>
      <dgm:t>
        <a:bodyPr/>
        <a:lstStyle/>
        <a:p>
          <a:endParaRPr lang="en-US"/>
        </a:p>
      </dgm:t>
    </dgm:pt>
    <dgm:pt modelId="{7FD94BCF-2032-44C2-8858-DA1DAFAC4EE1}">
      <dgm:prSet/>
      <dgm:spPr/>
      <dgm:t>
        <a:bodyPr/>
        <a:lstStyle/>
        <a:p>
          <a:endParaRPr lang="en-US" dirty="0"/>
        </a:p>
      </dgm:t>
    </dgm:pt>
    <dgm:pt modelId="{334B635B-F69C-4E0B-B8EA-50FB9A6A489D}" type="parTrans" cxnId="{E3B5E245-4393-4FF4-8FF6-23C7ADA0DF5B}">
      <dgm:prSet/>
      <dgm:spPr/>
      <dgm:t>
        <a:bodyPr/>
        <a:lstStyle/>
        <a:p>
          <a:endParaRPr lang="en-US"/>
        </a:p>
      </dgm:t>
    </dgm:pt>
    <dgm:pt modelId="{7FDC68AF-4CC0-42C1-88F9-C9101D2150ED}" type="sibTrans" cxnId="{E3B5E245-4393-4FF4-8FF6-23C7ADA0DF5B}">
      <dgm:prSet/>
      <dgm:spPr/>
      <dgm:t>
        <a:bodyPr/>
        <a:lstStyle/>
        <a:p>
          <a:endParaRPr lang="en-US"/>
        </a:p>
      </dgm:t>
    </dgm:pt>
    <dgm:pt modelId="{7FF41FDB-5707-4908-9FE5-26D983380F6D}">
      <dgm:prSet/>
      <dgm:spPr/>
      <dgm:t>
        <a:bodyPr/>
        <a:lstStyle/>
        <a:p>
          <a:r>
            <a:rPr lang="en-US" dirty="0" smtClean="0"/>
            <a:t>Direct phone </a:t>
          </a:r>
          <a:r>
            <a:rPr lang="en-US" dirty="0"/>
            <a:t>calls between citizens and City staff/consultants</a:t>
          </a:r>
        </a:p>
      </dgm:t>
    </dgm:pt>
    <dgm:pt modelId="{8383EDC1-7568-4780-853B-3B0C96E053E3}" type="sibTrans" cxnId="{683F8497-D921-4EE4-B71D-EB6333CA8E70}">
      <dgm:prSet/>
      <dgm:spPr/>
      <dgm:t>
        <a:bodyPr/>
        <a:lstStyle/>
        <a:p>
          <a:endParaRPr lang="en-US"/>
        </a:p>
      </dgm:t>
    </dgm:pt>
    <dgm:pt modelId="{1DA34A8F-4D57-43EB-8F7E-DE90A31D0A4B}" type="parTrans" cxnId="{683F8497-D921-4EE4-B71D-EB6333CA8E70}">
      <dgm:prSet/>
      <dgm:spPr/>
      <dgm:t>
        <a:bodyPr/>
        <a:lstStyle/>
        <a:p>
          <a:endParaRPr lang="en-US"/>
        </a:p>
      </dgm:t>
    </dgm:pt>
    <dgm:pt modelId="{6481E90F-6C26-4556-A1BC-EE384AEB6E06}">
      <dgm:prSet/>
      <dgm:spPr/>
      <dgm:t>
        <a:bodyPr/>
        <a:lstStyle/>
        <a:p>
          <a:r>
            <a:rPr lang="en-US" dirty="0" smtClean="0"/>
            <a:t>Direct e-mails </a:t>
          </a:r>
          <a:r>
            <a:rPr lang="en-US" dirty="0"/>
            <a:t>between citizens and City staff/consultants</a:t>
          </a:r>
        </a:p>
      </dgm:t>
    </dgm:pt>
    <dgm:pt modelId="{F55D9576-105A-4492-9F42-6FA757CBA5B3}" type="sibTrans" cxnId="{B80FB032-7907-4078-8C08-C16757A9D073}">
      <dgm:prSet/>
      <dgm:spPr/>
      <dgm:t>
        <a:bodyPr/>
        <a:lstStyle/>
        <a:p>
          <a:endParaRPr lang="en-US"/>
        </a:p>
      </dgm:t>
    </dgm:pt>
    <dgm:pt modelId="{4135B82A-BEC9-48F5-A7D3-E07A905A3E42}" type="parTrans" cxnId="{B80FB032-7907-4078-8C08-C16757A9D073}">
      <dgm:prSet/>
      <dgm:spPr/>
      <dgm:t>
        <a:bodyPr/>
        <a:lstStyle/>
        <a:p>
          <a:endParaRPr lang="en-US"/>
        </a:p>
      </dgm:t>
    </dgm:pt>
    <dgm:pt modelId="{FD920821-E804-49C5-99E7-314A0A36FB59}">
      <dgm:prSet/>
      <dgm:spPr/>
      <dgm:t>
        <a:bodyPr/>
        <a:lstStyle/>
        <a:p>
          <a:r>
            <a:rPr lang="en-US" dirty="0" smtClean="0"/>
            <a:t>Staff outreach to Neighborhood Associations &amp; direct presentation to interested citizen groups</a:t>
          </a:r>
          <a:endParaRPr lang="en-US" dirty="0"/>
        </a:p>
      </dgm:t>
    </dgm:pt>
    <dgm:pt modelId="{868B6CCB-814E-4B8F-B7AE-208ACBBE9393}" type="parTrans" cxnId="{EDB4B7D1-A185-4806-A3E5-71CF132F29C6}">
      <dgm:prSet/>
      <dgm:spPr/>
      <dgm:t>
        <a:bodyPr/>
        <a:lstStyle/>
        <a:p>
          <a:endParaRPr lang="en-US"/>
        </a:p>
      </dgm:t>
    </dgm:pt>
    <dgm:pt modelId="{158B854F-AD28-48C0-92B7-B6D75550794B}" type="sibTrans" cxnId="{EDB4B7D1-A185-4806-A3E5-71CF132F29C6}">
      <dgm:prSet/>
      <dgm:spPr/>
      <dgm:t>
        <a:bodyPr/>
        <a:lstStyle/>
        <a:p>
          <a:endParaRPr lang="en-US"/>
        </a:p>
      </dgm:t>
    </dgm:pt>
    <dgm:pt modelId="{EE7AADCD-E98B-46CB-A232-115E226E6611}">
      <dgm:prSet/>
      <dgm:spPr/>
      <dgm:t>
        <a:bodyPr/>
        <a:lstStyle/>
        <a:p>
          <a:r>
            <a:rPr lang="en-US" dirty="0" smtClean="0"/>
            <a:t>Published and posted notice public hearings of Plan Commission and City Council.</a:t>
          </a:r>
          <a:endParaRPr lang="en-US" dirty="0"/>
        </a:p>
      </dgm:t>
    </dgm:pt>
    <dgm:pt modelId="{9C26F7F1-846E-4DFE-A36F-14A6FCFFFE27}" type="parTrans" cxnId="{A7EB308B-8512-45AA-9385-88DDF3DEC229}">
      <dgm:prSet/>
      <dgm:spPr/>
      <dgm:t>
        <a:bodyPr/>
        <a:lstStyle/>
        <a:p>
          <a:endParaRPr lang="en-US"/>
        </a:p>
      </dgm:t>
    </dgm:pt>
    <dgm:pt modelId="{49BA918E-06C4-4493-AC89-5D11893083AE}" type="sibTrans" cxnId="{A7EB308B-8512-45AA-9385-88DDF3DEC229}">
      <dgm:prSet/>
      <dgm:spPr/>
      <dgm:t>
        <a:bodyPr/>
        <a:lstStyle/>
        <a:p>
          <a:endParaRPr lang="en-US"/>
        </a:p>
      </dgm:t>
    </dgm:pt>
    <dgm:pt modelId="{B9A61F16-08B9-4B23-9E50-3DB0777C597A}">
      <dgm:prSet/>
      <dgm:spPr/>
      <dgm:t>
        <a:bodyPr/>
        <a:lstStyle/>
        <a:p>
          <a:r>
            <a:rPr lang="en-US" dirty="0" smtClean="0"/>
            <a:t>Posted notice TAB meetings open to public comment/input</a:t>
          </a:r>
          <a:endParaRPr lang="en-US" dirty="0"/>
        </a:p>
      </dgm:t>
    </dgm:pt>
    <dgm:pt modelId="{EFA5134B-3C6E-4173-B1A7-DF222D695F71}" type="parTrans" cxnId="{73993F09-B99B-437D-BFA6-0C5028344E11}">
      <dgm:prSet/>
      <dgm:spPr/>
      <dgm:t>
        <a:bodyPr/>
        <a:lstStyle/>
        <a:p>
          <a:endParaRPr lang="en-US"/>
        </a:p>
      </dgm:t>
    </dgm:pt>
    <dgm:pt modelId="{DB2FD8EF-C0B9-4B31-8617-E2B6FF953A8C}" type="sibTrans" cxnId="{73993F09-B99B-437D-BFA6-0C5028344E11}">
      <dgm:prSet/>
      <dgm:spPr/>
      <dgm:t>
        <a:bodyPr/>
        <a:lstStyle/>
        <a:p>
          <a:endParaRPr lang="en-US"/>
        </a:p>
      </dgm:t>
    </dgm:pt>
    <dgm:pt modelId="{19B2A250-B771-4CB6-83EF-F647A7C9D10F}" type="pres">
      <dgm:prSet presAssocID="{E0AAAEC1-2893-411C-BE93-1AAF43BA655A}" presName="Name0" presStyleCnt="0">
        <dgm:presLayoutVars>
          <dgm:dir/>
          <dgm:animLvl val="lvl"/>
          <dgm:resizeHandles val="exact"/>
        </dgm:presLayoutVars>
      </dgm:prSet>
      <dgm:spPr/>
      <dgm:t>
        <a:bodyPr/>
        <a:lstStyle/>
        <a:p>
          <a:endParaRPr lang="en-US"/>
        </a:p>
      </dgm:t>
    </dgm:pt>
    <dgm:pt modelId="{DF977A40-570D-4082-9BDC-D0065C65A56E}" type="pres">
      <dgm:prSet presAssocID="{96783AEB-3B97-4B5E-8663-15DE87DBD6DA}" presName="composite" presStyleCnt="0"/>
      <dgm:spPr/>
    </dgm:pt>
    <dgm:pt modelId="{E6BE297F-41DD-45C5-9503-6A4ED0DEFB6E}" type="pres">
      <dgm:prSet presAssocID="{96783AEB-3B97-4B5E-8663-15DE87DBD6DA}" presName="parTx" presStyleLbl="alignNode1" presStyleIdx="0" presStyleCnt="1">
        <dgm:presLayoutVars>
          <dgm:chMax val="0"/>
          <dgm:chPref val="0"/>
          <dgm:bulletEnabled val="1"/>
        </dgm:presLayoutVars>
      </dgm:prSet>
      <dgm:spPr/>
      <dgm:t>
        <a:bodyPr/>
        <a:lstStyle/>
        <a:p>
          <a:endParaRPr lang="en-US"/>
        </a:p>
      </dgm:t>
    </dgm:pt>
    <dgm:pt modelId="{14AB7859-7382-4945-82B6-7B3121A3836F}" type="pres">
      <dgm:prSet presAssocID="{96783AEB-3B97-4B5E-8663-15DE87DBD6DA}" presName="desTx" presStyleLbl="alignAccFollowNode1" presStyleIdx="0" presStyleCnt="1">
        <dgm:presLayoutVars>
          <dgm:bulletEnabled val="1"/>
        </dgm:presLayoutVars>
      </dgm:prSet>
      <dgm:spPr/>
      <dgm:t>
        <a:bodyPr/>
        <a:lstStyle/>
        <a:p>
          <a:endParaRPr lang="en-US"/>
        </a:p>
      </dgm:t>
    </dgm:pt>
  </dgm:ptLst>
  <dgm:cxnLst>
    <dgm:cxn modelId="{EDB4B7D1-A185-4806-A3E5-71CF132F29C6}" srcId="{6A02DCAB-3B13-4C93-83B6-5C8C878CCD34}" destId="{FD920821-E804-49C5-99E7-314A0A36FB59}" srcOrd="1" destOrd="0" parTransId="{868B6CCB-814E-4B8F-B7AE-208ACBBE9393}" sibTransId="{158B854F-AD28-48C0-92B7-B6D75550794B}"/>
    <dgm:cxn modelId="{CC0DC1CB-E37E-4771-81A9-1FC93DEFD95B}" type="presOf" srcId="{E0AAAEC1-2893-411C-BE93-1AAF43BA655A}" destId="{19B2A250-B771-4CB6-83EF-F647A7C9D10F}" srcOrd="0" destOrd="0" presId="urn:microsoft.com/office/officeart/2005/8/layout/hList1"/>
    <dgm:cxn modelId="{7170E15B-86B1-4295-92C2-A195AF3BCF60}" type="presOf" srcId="{EE7AADCD-E98B-46CB-A232-115E226E6611}" destId="{14AB7859-7382-4945-82B6-7B3121A3836F}" srcOrd="0" destOrd="6" presId="urn:microsoft.com/office/officeart/2005/8/layout/hList1"/>
    <dgm:cxn modelId="{73993F09-B99B-437D-BFA6-0C5028344E11}" srcId="{6A02DCAB-3B13-4C93-83B6-5C8C878CCD34}" destId="{B9A61F16-08B9-4B23-9E50-3DB0777C597A}" srcOrd="4" destOrd="0" parTransId="{EFA5134B-3C6E-4173-B1A7-DF222D695F71}" sibTransId="{DB2FD8EF-C0B9-4B31-8617-E2B6FF953A8C}"/>
    <dgm:cxn modelId="{2A13D152-0EF4-4959-B159-8EC4672D6889}" srcId="{96783AEB-3B97-4B5E-8663-15DE87DBD6DA}" destId="{C327EBB7-7829-4977-8C50-370B83786E5B}" srcOrd="2" destOrd="0" parTransId="{2BCB79E7-B32A-431C-9D1A-5F000C12E18B}" sibTransId="{5F601536-BF2E-4D64-AC31-72DCC023F436}"/>
    <dgm:cxn modelId="{B80FB032-7907-4078-8C08-C16757A9D073}" srcId="{6A02DCAB-3B13-4C93-83B6-5C8C878CCD34}" destId="{6481E90F-6C26-4556-A1BC-EE384AEB6E06}" srcOrd="2" destOrd="0" parTransId="{4135B82A-BEC9-48F5-A7D3-E07A905A3E42}" sibTransId="{F55D9576-105A-4492-9F42-6FA757CBA5B3}"/>
    <dgm:cxn modelId="{A3188E54-06E7-4779-ADEC-B21512DD5538}" type="presOf" srcId="{6A02DCAB-3B13-4C93-83B6-5C8C878CCD34}" destId="{14AB7859-7382-4945-82B6-7B3121A3836F}" srcOrd="0" destOrd="0" presId="urn:microsoft.com/office/officeart/2005/8/layout/hList1"/>
    <dgm:cxn modelId="{8921DF5A-242E-4239-91D8-FD0936814744}" type="presOf" srcId="{7FD94BCF-2032-44C2-8858-DA1DAFAC4EE1}" destId="{14AB7859-7382-4945-82B6-7B3121A3836F}" srcOrd="0" destOrd="7" presId="urn:microsoft.com/office/officeart/2005/8/layout/hList1"/>
    <dgm:cxn modelId="{D13DC098-D3B5-40B1-B695-16F270F54174}" type="presOf" srcId="{FD920821-E804-49C5-99E7-314A0A36FB59}" destId="{14AB7859-7382-4945-82B6-7B3121A3836F}" srcOrd="0" destOrd="2" presId="urn:microsoft.com/office/officeart/2005/8/layout/hList1"/>
    <dgm:cxn modelId="{AA67AC18-1053-49C4-8CCD-3DFA8F2A03A3}" type="presOf" srcId="{96783AEB-3B97-4B5E-8663-15DE87DBD6DA}" destId="{E6BE297F-41DD-45C5-9503-6A4ED0DEFB6E}" srcOrd="0" destOrd="0" presId="urn:microsoft.com/office/officeart/2005/8/layout/hList1"/>
    <dgm:cxn modelId="{AFC63AE8-2F14-4651-B119-46879168587C}" type="presOf" srcId="{B9A61F16-08B9-4B23-9E50-3DB0777C597A}" destId="{14AB7859-7382-4945-82B6-7B3121A3836F}" srcOrd="0" destOrd="5" presId="urn:microsoft.com/office/officeart/2005/8/layout/hList1"/>
    <dgm:cxn modelId="{1D81A03D-AFE8-4F1F-8257-C00DFD94D516}" srcId="{6A02DCAB-3B13-4C93-83B6-5C8C878CCD34}" destId="{98D7B36F-3C75-4FCE-BD8C-79EFD8C8ECC2}" srcOrd="0" destOrd="0" parTransId="{BA47DE32-9B68-4573-B948-852B52AAA497}" sibTransId="{78D4C1D4-7B4C-4152-8BC1-235C7F913B74}"/>
    <dgm:cxn modelId="{0A963657-792D-4F37-8AF0-91256D92EB21}" srcId="{96783AEB-3B97-4B5E-8663-15DE87DBD6DA}" destId="{6A02DCAB-3B13-4C93-83B6-5C8C878CCD34}" srcOrd="0" destOrd="0" parTransId="{E5DBC6F1-7480-4BEF-B7C8-7335C342B4A7}" sibTransId="{489E6AA7-EBAB-4855-A23A-CE25C29CB7A3}"/>
    <dgm:cxn modelId="{B2B69C5B-58D8-4AE4-BD48-6BCC4A618F1C}" srcId="{E0AAAEC1-2893-411C-BE93-1AAF43BA655A}" destId="{96783AEB-3B97-4B5E-8663-15DE87DBD6DA}" srcOrd="0" destOrd="0" parTransId="{B2FFBAA0-B12E-4627-A1D8-E8A289D412BA}" sibTransId="{39F956C8-A6B2-4216-B31E-956D48877312}"/>
    <dgm:cxn modelId="{E3B5E245-4393-4FF4-8FF6-23C7ADA0DF5B}" srcId="{96783AEB-3B97-4B5E-8663-15DE87DBD6DA}" destId="{7FD94BCF-2032-44C2-8858-DA1DAFAC4EE1}" srcOrd="1" destOrd="0" parTransId="{334B635B-F69C-4E0B-B8EA-50FB9A6A489D}" sibTransId="{7FDC68AF-4CC0-42C1-88F9-C9101D2150ED}"/>
    <dgm:cxn modelId="{A7EB308B-8512-45AA-9385-88DDF3DEC229}" srcId="{6A02DCAB-3B13-4C93-83B6-5C8C878CCD34}" destId="{EE7AADCD-E98B-46CB-A232-115E226E6611}" srcOrd="5" destOrd="0" parTransId="{9C26F7F1-846E-4DFE-A36F-14A6FCFFFE27}" sibTransId="{49BA918E-06C4-4493-AC89-5D11893083AE}"/>
    <dgm:cxn modelId="{0F98F4FD-3389-4062-AA4C-B496AE2F0FC1}" type="presOf" srcId="{6481E90F-6C26-4556-A1BC-EE384AEB6E06}" destId="{14AB7859-7382-4945-82B6-7B3121A3836F}" srcOrd="0" destOrd="3" presId="urn:microsoft.com/office/officeart/2005/8/layout/hList1"/>
    <dgm:cxn modelId="{F37D1FFE-3140-4D6D-9811-F4E95162C37E}" type="presOf" srcId="{7FF41FDB-5707-4908-9FE5-26D983380F6D}" destId="{14AB7859-7382-4945-82B6-7B3121A3836F}" srcOrd="0" destOrd="4" presId="urn:microsoft.com/office/officeart/2005/8/layout/hList1"/>
    <dgm:cxn modelId="{683F8497-D921-4EE4-B71D-EB6333CA8E70}" srcId="{6A02DCAB-3B13-4C93-83B6-5C8C878CCD34}" destId="{7FF41FDB-5707-4908-9FE5-26D983380F6D}" srcOrd="3" destOrd="0" parTransId="{1DA34A8F-4D57-43EB-8F7E-DE90A31D0A4B}" sibTransId="{8383EDC1-7568-4780-853B-3B0C96E053E3}"/>
    <dgm:cxn modelId="{4FA116F5-8A31-4E4D-8E8D-783E8480D55F}" type="presOf" srcId="{98D7B36F-3C75-4FCE-BD8C-79EFD8C8ECC2}" destId="{14AB7859-7382-4945-82B6-7B3121A3836F}" srcOrd="0" destOrd="1" presId="urn:microsoft.com/office/officeart/2005/8/layout/hList1"/>
    <dgm:cxn modelId="{01CBEB5F-2C3B-4410-BAC6-B54D7AA8A440}" type="presOf" srcId="{C327EBB7-7829-4977-8C50-370B83786E5B}" destId="{14AB7859-7382-4945-82B6-7B3121A3836F}" srcOrd="0" destOrd="8" presId="urn:microsoft.com/office/officeart/2005/8/layout/hList1"/>
    <dgm:cxn modelId="{32A9B2AF-B6AE-491C-85D2-0C6EA0E044FA}" type="presParOf" srcId="{19B2A250-B771-4CB6-83EF-F647A7C9D10F}" destId="{DF977A40-570D-4082-9BDC-D0065C65A56E}" srcOrd="0" destOrd="0" presId="urn:microsoft.com/office/officeart/2005/8/layout/hList1"/>
    <dgm:cxn modelId="{D7B6D93C-4407-48E3-9658-51D01A280BE7}" type="presParOf" srcId="{DF977A40-570D-4082-9BDC-D0065C65A56E}" destId="{E6BE297F-41DD-45C5-9503-6A4ED0DEFB6E}" srcOrd="0" destOrd="0" presId="urn:microsoft.com/office/officeart/2005/8/layout/hList1"/>
    <dgm:cxn modelId="{0E4728A2-80F3-4529-9E5B-92E9CA254B64}" type="presParOf" srcId="{DF977A40-570D-4082-9BDC-D0065C65A56E}" destId="{14AB7859-7382-4945-82B6-7B3121A3836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938218-39A1-4F68-9218-C08FAF7B3A38}"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C1E8FBA4-52DE-4A29-A18A-206CD482591B}">
      <dgm:prSet/>
      <dgm:spPr/>
      <dgm:t>
        <a:bodyPr/>
        <a:lstStyle/>
        <a:p>
          <a:r>
            <a:rPr lang="en-US" b="1" dirty="0"/>
            <a:t>Goal 1. Safety </a:t>
          </a:r>
          <a:endParaRPr lang="en-US" dirty="0"/>
        </a:p>
      </dgm:t>
    </dgm:pt>
    <dgm:pt modelId="{2BE260C6-134D-4728-8136-272F09A4BCAA}" type="parTrans" cxnId="{FB995D31-E20C-4B66-8B59-6991997832C6}">
      <dgm:prSet/>
      <dgm:spPr/>
      <dgm:t>
        <a:bodyPr/>
        <a:lstStyle/>
        <a:p>
          <a:endParaRPr lang="en-US"/>
        </a:p>
      </dgm:t>
    </dgm:pt>
    <dgm:pt modelId="{E0E6F5A2-E6B7-43A2-A962-A9DA52293514}" type="sibTrans" cxnId="{FB995D31-E20C-4B66-8B59-6991997832C6}">
      <dgm:prSet/>
      <dgm:spPr/>
      <dgm:t>
        <a:bodyPr/>
        <a:lstStyle/>
        <a:p>
          <a:endParaRPr lang="en-US"/>
        </a:p>
      </dgm:t>
    </dgm:pt>
    <dgm:pt modelId="{D967EB62-1214-4FB7-9F1C-F4C685477B38}">
      <dgm:prSet/>
      <dgm:spPr/>
      <dgm:t>
        <a:bodyPr/>
        <a:lstStyle/>
        <a:p>
          <a:r>
            <a:rPr lang="en-US" dirty="0"/>
            <a:t>Reduce transportation related fatalities and injuries for all transportation modes.</a:t>
          </a:r>
        </a:p>
      </dgm:t>
    </dgm:pt>
    <dgm:pt modelId="{EFE57F11-88C8-48EC-80C3-055E7F78E93B}" type="parTrans" cxnId="{B9D06F46-036C-4047-A8DD-FB26666C3F19}">
      <dgm:prSet/>
      <dgm:spPr/>
      <dgm:t>
        <a:bodyPr/>
        <a:lstStyle/>
        <a:p>
          <a:endParaRPr lang="en-US"/>
        </a:p>
      </dgm:t>
    </dgm:pt>
    <dgm:pt modelId="{5DBD83D8-1856-47AA-A5B3-0F8B78D2E0F4}" type="sibTrans" cxnId="{B9D06F46-036C-4047-A8DD-FB26666C3F19}">
      <dgm:prSet/>
      <dgm:spPr/>
      <dgm:t>
        <a:bodyPr/>
        <a:lstStyle/>
        <a:p>
          <a:endParaRPr lang="en-US"/>
        </a:p>
      </dgm:t>
    </dgm:pt>
    <dgm:pt modelId="{DAA07BF8-971E-4C7F-A6C5-7CBD95921949}">
      <dgm:prSet/>
      <dgm:spPr/>
      <dgm:t>
        <a:bodyPr/>
        <a:lstStyle/>
        <a:p>
          <a:r>
            <a:rPr lang="en-US" b="1" dirty="0"/>
            <a:t>Goal 2. Mobility, Access, and the Environment </a:t>
          </a:r>
          <a:endParaRPr lang="en-US" dirty="0"/>
        </a:p>
      </dgm:t>
    </dgm:pt>
    <dgm:pt modelId="{7D1554BE-14C0-4042-8974-A27F2AD80F14}" type="parTrans" cxnId="{C598511F-68B9-412E-9696-E8609889210A}">
      <dgm:prSet/>
      <dgm:spPr/>
      <dgm:t>
        <a:bodyPr/>
        <a:lstStyle/>
        <a:p>
          <a:endParaRPr lang="en-US"/>
        </a:p>
      </dgm:t>
    </dgm:pt>
    <dgm:pt modelId="{654F14DE-E5FD-4962-90C4-BA3F447FA168}" type="sibTrans" cxnId="{C598511F-68B9-412E-9696-E8609889210A}">
      <dgm:prSet/>
      <dgm:spPr/>
      <dgm:t>
        <a:bodyPr/>
        <a:lstStyle/>
        <a:p>
          <a:endParaRPr lang="en-US"/>
        </a:p>
      </dgm:t>
    </dgm:pt>
    <dgm:pt modelId="{79E1E84E-0DB4-4312-8B16-537823A5E467}">
      <dgm:prSet/>
      <dgm:spPr/>
      <dgm:t>
        <a:bodyPr/>
        <a:lstStyle/>
        <a:p>
          <a:r>
            <a:rPr lang="en-US" dirty="0"/>
            <a:t>Improve peoples’ access to jobs, schools, health care and other regular needs in ways that improve health, reduce pollution and retain money in the local economy.</a:t>
          </a:r>
        </a:p>
      </dgm:t>
    </dgm:pt>
    <dgm:pt modelId="{98768F1C-4423-4FED-850E-2291341A8D69}" type="parTrans" cxnId="{F32EC2D0-D9EC-486F-87A4-B10C271A028C}">
      <dgm:prSet/>
      <dgm:spPr/>
      <dgm:t>
        <a:bodyPr/>
        <a:lstStyle/>
        <a:p>
          <a:endParaRPr lang="en-US"/>
        </a:p>
      </dgm:t>
    </dgm:pt>
    <dgm:pt modelId="{D5FDE22D-EB40-40A1-AE99-BBC8E67B76BB}" type="sibTrans" cxnId="{F32EC2D0-D9EC-486F-87A4-B10C271A028C}">
      <dgm:prSet/>
      <dgm:spPr/>
      <dgm:t>
        <a:bodyPr/>
        <a:lstStyle/>
        <a:p>
          <a:endParaRPr lang="en-US"/>
        </a:p>
      </dgm:t>
    </dgm:pt>
    <dgm:pt modelId="{87AC9CE8-94BB-4D90-B7BE-AC3A69194AC8}">
      <dgm:prSet/>
      <dgm:spPr/>
      <dgm:t>
        <a:bodyPr/>
        <a:lstStyle/>
        <a:p>
          <a:r>
            <a:rPr lang="en-US" b="1" dirty="0"/>
            <a:t>Goal 3. Equity</a:t>
          </a:r>
          <a:endParaRPr lang="en-US" dirty="0"/>
        </a:p>
      </dgm:t>
    </dgm:pt>
    <dgm:pt modelId="{A7BE6DCD-7578-4BA4-AD40-BD984104EFC4}" type="parTrans" cxnId="{4C0AEE65-8595-4DC0-9BC8-618A1FF8AE49}">
      <dgm:prSet/>
      <dgm:spPr/>
      <dgm:t>
        <a:bodyPr/>
        <a:lstStyle/>
        <a:p>
          <a:endParaRPr lang="en-US"/>
        </a:p>
      </dgm:t>
    </dgm:pt>
    <dgm:pt modelId="{E4D405A1-8E14-4F57-837A-E26CD39D0E96}" type="sibTrans" cxnId="{4C0AEE65-8595-4DC0-9BC8-618A1FF8AE49}">
      <dgm:prSet/>
      <dgm:spPr/>
      <dgm:t>
        <a:bodyPr/>
        <a:lstStyle/>
        <a:p>
          <a:endParaRPr lang="en-US"/>
        </a:p>
      </dgm:t>
    </dgm:pt>
    <dgm:pt modelId="{FFD9630F-32CA-44F9-A9DB-6B760DA21901}">
      <dgm:prSet/>
      <dgm:spPr/>
      <dgm:t>
        <a:bodyPr/>
        <a:lstStyle/>
        <a:p>
          <a:r>
            <a:rPr lang="en-US" dirty="0"/>
            <a:t>Develop transportation facilities that are accessible to all members of the community.</a:t>
          </a:r>
        </a:p>
      </dgm:t>
    </dgm:pt>
    <dgm:pt modelId="{18CF9E0C-EC61-4E75-B9D5-79C9DE589534}" type="parTrans" cxnId="{F32B8A11-9C6E-4520-A3EE-765B9FE635C2}">
      <dgm:prSet/>
      <dgm:spPr/>
      <dgm:t>
        <a:bodyPr/>
        <a:lstStyle/>
        <a:p>
          <a:endParaRPr lang="en-US"/>
        </a:p>
      </dgm:t>
    </dgm:pt>
    <dgm:pt modelId="{A8B6EE26-880E-4CEC-92DD-B4ED68B3F948}" type="sibTrans" cxnId="{F32B8A11-9C6E-4520-A3EE-765B9FE635C2}">
      <dgm:prSet/>
      <dgm:spPr/>
      <dgm:t>
        <a:bodyPr/>
        <a:lstStyle/>
        <a:p>
          <a:endParaRPr lang="en-US"/>
        </a:p>
      </dgm:t>
    </dgm:pt>
    <dgm:pt modelId="{A6F0BCCD-4CF9-4669-9FB4-72273BC8A185}">
      <dgm:prSet/>
      <dgm:spPr/>
      <dgm:t>
        <a:bodyPr/>
        <a:lstStyle/>
        <a:p>
          <a:r>
            <a:rPr lang="en-US" b="1" dirty="0"/>
            <a:t>Goal 4. Maintenance</a:t>
          </a:r>
          <a:endParaRPr lang="en-US" dirty="0"/>
        </a:p>
      </dgm:t>
    </dgm:pt>
    <dgm:pt modelId="{4188DD6F-B53B-4EE0-AE91-60B430AC725B}" type="parTrans" cxnId="{593909B3-F1FF-4EB9-B1F5-731CB69B0A39}">
      <dgm:prSet/>
      <dgm:spPr/>
      <dgm:t>
        <a:bodyPr/>
        <a:lstStyle/>
        <a:p>
          <a:endParaRPr lang="en-US"/>
        </a:p>
      </dgm:t>
    </dgm:pt>
    <dgm:pt modelId="{9EA514BD-5C3C-4685-A1EB-28B9DC2A727C}" type="sibTrans" cxnId="{593909B3-F1FF-4EB9-B1F5-731CB69B0A39}">
      <dgm:prSet/>
      <dgm:spPr/>
      <dgm:t>
        <a:bodyPr/>
        <a:lstStyle/>
        <a:p>
          <a:endParaRPr lang="en-US"/>
        </a:p>
      </dgm:t>
    </dgm:pt>
    <dgm:pt modelId="{C9A949F3-8FAD-4E35-AAD0-D9335DCF4BCD}">
      <dgm:prSet/>
      <dgm:spPr/>
      <dgm:t>
        <a:bodyPr/>
        <a:lstStyle/>
        <a:p>
          <a:r>
            <a:rPr lang="en-US" dirty="0"/>
            <a:t>Maintain, protect and improve the existing transportation system.</a:t>
          </a:r>
        </a:p>
      </dgm:t>
    </dgm:pt>
    <dgm:pt modelId="{F20208BF-B1C9-4A52-9738-1B6C22530730}" type="parTrans" cxnId="{BC053375-173C-42EE-980B-B9E38C3B0E79}">
      <dgm:prSet/>
      <dgm:spPr/>
      <dgm:t>
        <a:bodyPr/>
        <a:lstStyle/>
        <a:p>
          <a:endParaRPr lang="en-US"/>
        </a:p>
      </dgm:t>
    </dgm:pt>
    <dgm:pt modelId="{8945C5C9-4F77-4237-A1F2-EE56E859CDE7}" type="sibTrans" cxnId="{BC053375-173C-42EE-980B-B9E38C3B0E79}">
      <dgm:prSet/>
      <dgm:spPr/>
      <dgm:t>
        <a:bodyPr/>
        <a:lstStyle/>
        <a:p>
          <a:endParaRPr lang="en-US"/>
        </a:p>
      </dgm:t>
    </dgm:pt>
    <dgm:pt modelId="{6F6A9A88-6795-490F-99A4-120B5A1F6EA3}" type="pres">
      <dgm:prSet presAssocID="{67938218-39A1-4F68-9218-C08FAF7B3A38}" presName="Name0" presStyleCnt="0">
        <dgm:presLayoutVars>
          <dgm:dir/>
          <dgm:animLvl val="lvl"/>
          <dgm:resizeHandles val="exact"/>
        </dgm:presLayoutVars>
      </dgm:prSet>
      <dgm:spPr/>
      <dgm:t>
        <a:bodyPr/>
        <a:lstStyle/>
        <a:p>
          <a:endParaRPr lang="en-US"/>
        </a:p>
      </dgm:t>
    </dgm:pt>
    <dgm:pt modelId="{9F5A4CDA-C5A2-49E5-9A8B-5D44B90D5433}" type="pres">
      <dgm:prSet presAssocID="{C1E8FBA4-52DE-4A29-A18A-206CD482591B}" presName="linNode" presStyleCnt="0"/>
      <dgm:spPr/>
    </dgm:pt>
    <dgm:pt modelId="{4039656E-D26F-4B6C-9F3B-CF3594507451}" type="pres">
      <dgm:prSet presAssocID="{C1E8FBA4-52DE-4A29-A18A-206CD482591B}" presName="parentText" presStyleLbl="node1" presStyleIdx="0" presStyleCnt="4">
        <dgm:presLayoutVars>
          <dgm:chMax val="1"/>
          <dgm:bulletEnabled val="1"/>
        </dgm:presLayoutVars>
      </dgm:prSet>
      <dgm:spPr/>
      <dgm:t>
        <a:bodyPr/>
        <a:lstStyle/>
        <a:p>
          <a:endParaRPr lang="en-US"/>
        </a:p>
      </dgm:t>
    </dgm:pt>
    <dgm:pt modelId="{3A718345-DD97-4E9C-B0C2-D5486912BD02}" type="pres">
      <dgm:prSet presAssocID="{C1E8FBA4-52DE-4A29-A18A-206CD482591B}" presName="descendantText" presStyleLbl="alignAccFollowNode1" presStyleIdx="0" presStyleCnt="4">
        <dgm:presLayoutVars>
          <dgm:bulletEnabled val="1"/>
        </dgm:presLayoutVars>
      </dgm:prSet>
      <dgm:spPr/>
      <dgm:t>
        <a:bodyPr/>
        <a:lstStyle/>
        <a:p>
          <a:endParaRPr lang="en-US"/>
        </a:p>
      </dgm:t>
    </dgm:pt>
    <dgm:pt modelId="{A4358A71-0660-4112-A1F2-646F1E4DE2EA}" type="pres">
      <dgm:prSet presAssocID="{E0E6F5A2-E6B7-43A2-A962-A9DA52293514}" presName="sp" presStyleCnt="0"/>
      <dgm:spPr/>
    </dgm:pt>
    <dgm:pt modelId="{5898D3FF-0C4D-4389-B6DA-9D30BB87FEFB}" type="pres">
      <dgm:prSet presAssocID="{DAA07BF8-971E-4C7F-A6C5-7CBD95921949}" presName="linNode" presStyleCnt="0"/>
      <dgm:spPr/>
    </dgm:pt>
    <dgm:pt modelId="{0031E21D-C58B-4860-8F29-F30B950DF801}" type="pres">
      <dgm:prSet presAssocID="{DAA07BF8-971E-4C7F-A6C5-7CBD95921949}" presName="parentText" presStyleLbl="node1" presStyleIdx="1" presStyleCnt="4">
        <dgm:presLayoutVars>
          <dgm:chMax val="1"/>
          <dgm:bulletEnabled val="1"/>
        </dgm:presLayoutVars>
      </dgm:prSet>
      <dgm:spPr/>
      <dgm:t>
        <a:bodyPr/>
        <a:lstStyle/>
        <a:p>
          <a:endParaRPr lang="en-US"/>
        </a:p>
      </dgm:t>
    </dgm:pt>
    <dgm:pt modelId="{80D6D4C2-7A07-4FA4-8182-B2F998E9050A}" type="pres">
      <dgm:prSet presAssocID="{DAA07BF8-971E-4C7F-A6C5-7CBD95921949}" presName="descendantText" presStyleLbl="alignAccFollowNode1" presStyleIdx="1" presStyleCnt="4">
        <dgm:presLayoutVars>
          <dgm:bulletEnabled val="1"/>
        </dgm:presLayoutVars>
      </dgm:prSet>
      <dgm:spPr/>
      <dgm:t>
        <a:bodyPr/>
        <a:lstStyle/>
        <a:p>
          <a:endParaRPr lang="en-US"/>
        </a:p>
      </dgm:t>
    </dgm:pt>
    <dgm:pt modelId="{4B80488C-9F01-49D9-903B-F808EA826353}" type="pres">
      <dgm:prSet presAssocID="{654F14DE-E5FD-4962-90C4-BA3F447FA168}" presName="sp" presStyleCnt="0"/>
      <dgm:spPr/>
    </dgm:pt>
    <dgm:pt modelId="{78F3A130-96EA-45C8-94BB-4CAAADB8B0EC}" type="pres">
      <dgm:prSet presAssocID="{87AC9CE8-94BB-4D90-B7BE-AC3A69194AC8}" presName="linNode" presStyleCnt="0"/>
      <dgm:spPr/>
    </dgm:pt>
    <dgm:pt modelId="{1CCF0EE9-E92B-4AE1-A72B-3DA3B49D79DA}" type="pres">
      <dgm:prSet presAssocID="{87AC9CE8-94BB-4D90-B7BE-AC3A69194AC8}" presName="parentText" presStyleLbl="node1" presStyleIdx="2" presStyleCnt="4">
        <dgm:presLayoutVars>
          <dgm:chMax val="1"/>
          <dgm:bulletEnabled val="1"/>
        </dgm:presLayoutVars>
      </dgm:prSet>
      <dgm:spPr/>
      <dgm:t>
        <a:bodyPr/>
        <a:lstStyle/>
        <a:p>
          <a:endParaRPr lang="en-US"/>
        </a:p>
      </dgm:t>
    </dgm:pt>
    <dgm:pt modelId="{8C562573-A435-4CED-8993-15062FC0D722}" type="pres">
      <dgm:prSet presAssocID="{87AC9CE8-94BB-4D90-B7BE-AC3A69194AC8}" presName="descendantText" presStyleLbl="alignAccFollowNode1" presStyleIdx="2" presStyleCnt="4">
        <dgm:presLayoutVars>
          <dgm:bulletEnabled val="1"/>
        </dgm:presLayoutVars>
      </dgm:prSet>
      <dgm:spPr/>
      <dgm:t>
        <a:bodyPr/>
        <a:lstStyle/>
        <a:p>
          <a:endParaRPr lang="en-US"/>
        </a:p>
      </dgm:t>
    </dgm:pt>
    <dgm:pt modelId="{F0718364-7722-475C-9E8C-4EDA8188F14D}" type="pres">
      <dgm:prSet presAssocID="{E4D405A1-8E14-4F57-837A-E26CD39D0E96}" presName="sp" presStyleCnt="0"/>
      <dgm:spPr/>
    </dgm:pt>
    <dgm:pt modelId="{E3E34CB2-EC90-4DB2-839D-FD5513D62B8E}" type="pres">
      <dgm:prSet presAssocID="{A6F0BCCD-4CF9-4669-9FB4-72273BC8A185}" presName="linNode" presStyleCnt="0"/>
      <dgm:spPr/>
    </dgm:pt>
    <dgm:pt modelId="{1A587A4F-02BD-401A-99CD-BC0E649513DF}" type="pres">
      <dgm:prSet presAssocID="{A6F0BCCD-4CF9-4669-9FB4-72273BC8A185}" presName="parentText" presStyleLbl="node1" presStyleIdx="3" presStyleCnt="4">
        <dgm:presLayoutVars>
          <dgm:chMax val="1"/>
          <dgm:bulletEnabled val="1"/>
        </dgm:presLayoutVars>
      </dgm:prSet>
      <dgm:spPr/>
      <dgm:t>
        <a:bodyPr/>
        <a:lstStyle/>
        <a:p>
          <a:endParaRPr lang="en-US"/>
        </a:p>
      </dgm:t>
    </dgm:pt>
    <dgm:pt modelId="{C74BC230-411D-4161-80E6-4F56020FD7B5}" type="pres">
      <dgm:prSet presAssocID="{A6F0BCCD-4CF9-4669-9FB4-72273BC8A185}" presName="descendantText" presStyleLbl="alignAccFollowNode1" presStyleIdx="3" presStyleCnt="4">
        <dgm:presLayoutVars>
          <dgm:bulletEnabled val="1"/>
        </dgm:presLayoutVars>
      </dgm:prSet>
      <dgm:spPr/>
      <dgm:t>
        <a:bodyPr/>
        <a:lstStyle/>
        <a:p>
          <a:endParaRPr lang="en-US"/>
        </a:p>
      </dgm:t>
    </dgm:pt>
  </dgm:ptLst>
  <dgm:cxnLst>
    <dgm:cxn modelId="{389362B9-9509-42C5-88D3-EDBFBC9A8C48}" type="presOf" srcId="{FFD9630F-32CA-44F9-A9DB-6B760DA21901}" destId="{8C562573-A435-4CED-8993-15062FC0D722}" srcOrd="0" destOrd="0" presId="urn:microsoft.com/office/officeart/2005/8/layout/vList5"/>
    <dgm:cxn modelId="{4C0AEE65-8595-4DC0-9BC8-618A1FF8AE49}" srcId="{67938218-39A1-4F68-9218-C08FAF7B3A38}" destId="{87AC9CE8-94BB-4D90-B7BE-AC3A69194AC8}" srcOrd="2" destOrd="0" parTransId="{A7BE6DCD-7578-4BA4-AD40-BD984104EFC4}" sibTransId="{E4D405A1-8E14-4F57-837A-E26CD39D0E96}"/>
    <dgm:cxn modelId="{32F28126-E70B-4C5F-B415-8BAADA174729}" type="presOf" srcId="{A6F0BCCD-4CF9-4669-9FB4-72273BC8A185}" destId="{1A587A4F-02BD-401A-99CD-BC0E649513DF}" srcOrd="0" destOrd="0" presId="urn:microsoft.com/office/officeart/2005/8/layout/vList5"/>
    <dgm:cxn modelId="{45BF22FB-845C-4977-8B98-77E9A4CCCF01}" type="presOf" srcId="{C9A949F3-8FAD-4E35-AAD0-D9335DCF4BCD}" destId="{C74BC230-411D-4161-80E6-4F56020FD7B5}" srcOrd="0" destOrd="0" presId="urn:microsoft.com/office/officeart/2005/8/layout/vList5"/>
    <dgm:cxn modelId="{DB9FC3E4-C815-4B71-9056-41686660A2F9}" type="presOf" srcId="{87AC9CE8-94BB-4D90-B7BE-AC3A69194AC8}" destId="{1CCF0EE9-E92B-4AE1-A72B-3DA3B49D79DA}" srcOrd="0" destOrd="0" presId="urn:microsoft.com/office/officeart/2005/8/layout/vList5"/>
    <dgm:cxn modelId="{FB995D31-E20C-4B66-8B59-6991997832C6}" srcId="{67938218-39A1-4F68-9218-C08FAF7B3A38}" destId="{C1E8FBA4-52DE-4A29-A18A-206CD482591B}" srcOrd="0" destOrd="0" parTransId="{2BE260C6-134D-4728-8136-272F09A4BCAA}" sibTransId="{E0E6F5A2-E6B7-43A2-A962-A9DA52293514}"/>
    <dgm:cxn modelId="{B9D06F46-036C-4047-A8DD-FB26666C3F19}" srcId="{C1E8FBA4-52DE-4A29-A18A-206CD482591B}" destId="{D967EB62-1214-4FB7-9F1C-F4C685477B38}" srcOrd="0" destOrd="0" parTransId="{EFE57F11-88C8-48EC-80C3-055E7F78E93B}" sibTransId="{5DBD83D8-1856-47AA-A5B3-0F8B78D2E0F4}"/>
    <dgm:cxn modelId="{09B70206-8BB6-4A28-BE23-DFB1C8E2E8D8}" type="presOf" srcId="{DAA07BF8-971E-4C7F-A6C5-7CBD95921949}" destId="{0031E21D-C58B-4860-8F29-F30B950DF801}" srcOrd="0" destOrd="0" presId="urn:microsoft.com/office/officeart/2005/8/layout/vList5"/>
    <dgm:cxn modelId="{C598511F-68B9-412E-9696-E8609889210A}" srcId="{67938218-39A1-4F68-9218-C08FAF7B3A38}" destId="{DAA07BF8-971E-4C7F-A6C5-7CBD95921949}" srcOrd="1" destOrd="0" parTransId="{7D1554BE-14C0-4042-8974-A27F2AD80F14}" sibTransId="{654F14DE-E5FD-4962-90C4-BA3F447FA168}"/>
    <dgm:cxn modelId="{C5E74FE3-F6FA-4BC0-B722-3904E62782AE}" type="presOf" srcId="{79E1E84E-0DB4-4312-8B16-537823A5E467}" destId="{80D6D4C2-7A07-4FA4-8182-B2F998E9050A}" srcOrd="0" destOrd="0" presId="urn:microsoft.com/office/officeart/2005/8/layout/vList5"/>
    <dgm:cxn modelId="{593909B3-F1FF-4EB9-B1F5-731CB69B0A39}" srcId="{67938218-39A1-4F68-9218-C08FAF7B3A38}" destId="{A6F0BCCD-4CF9-4669-9FB4-72273BC8A185}" srcOrd="3" destOrd="0" parTransId="{4188DD6F-B53B-4EE0-AE91-60B430AC725B}" sibTransId="{9EA514BD-5C3C-4685-A1EB-28B9DC2A727C}"/>
    <dgm:cxn modelId="{3650AD5C-A1EA-4194-A866-9F818558FF5B}" type="presOf" srcId="{67938218-39A1-4F68-9218-C08FAF7B3A38}" destId="{6F6A9A88-6795-490F-99A4-120B5A1F6EA3}" srcOrd="0" destOrd="0" presId="urn:microsoft.com/office/officeart/2005/8/layout/vList5"/>
    <dgm:cxn modelId="{6419083C-AEDD-41D1-BC7F-1598408A80A2}" type="presOf" srcId="{C1E8FBA4-52DE-4A29-A18A-206CD482591B}" destId="{4039656E-D26F-4B6C-9F3B-CF3594507451}" srcOrd="0" destOrd="0" presId="urn:microsoft.com/office/officeart/2005/8/layout/vList5"/>
    <dgm:cxn modelId="{F32B8A11-9C6E-4520-A3EE-765B9FE635C2}" srcId="{87AC9CE8-94BB-4D90-B7BE-AC3A69194AC8}" destId="{FFD9630F-32CA-44F9-A9DB-6B760DA21901}" srcOrd="0" destOrd="0" parTransId="{18CF9E0C-EC61-4E75-B9D5-79C9DE589534}" sibTransId="{A8B6EE26-880E-4CEC-92DD-B4ED68B3F948}"/>
    <dgm:cxn modelId="{BC053375-173C-42EE-980B-B9E38C3B0E79}" srcId="{A6F0BCCD-4CF9-4669-9FB4-72273BC8A185}" destId="{C9A949F3-8FAD-4E35-AAD0-D9335DCF4BCD}" srcOrd="0" destOrd="0" parTransId="{F20208BF-B1C9-4A52-9738-1B6C22530730}" sibTransId="{8945C5C9-4F77-4237-A1F2-EE56E859CDE7}"/>
    <dgm:cxn modelId="{F32EC2D0-D9EC-486F-87A4-B10C271A028C}" srcId="{DAA07BF8-971E-4C7F-A6C5-7CBD95921949}" destId="{79E1E84E-0DB4-4312-8B16-537823A5E467}" srcOrd="0" destOrd="0" parTransId="{98768F1C-4423-4FED-850E-2291341A8D69}" sibTransId="{D5FDE22D-EB40-40A1-AE99-BBC8E67B76BB}"/>
    <dgm:cxn modelId="{356DEE20-B1E7-426F-9203-12A6053864F6}" type="presOf" srcId="{D967EB62-1214-4FB7-9F1C-F4C685477B38}" destId="{3A718345-DD97-4E9C-B0C2-D5486912BD02}" srcOrd="0" destOrd="0" presId="urn:microsoft.com/office/officeart/2005/8/layout/vList5"/>
    <dgm:cxn modelId="{9E6A8D37-B7ED-4FC9-BDB7-9693D8F01720}" type="presParOf" srcId="{6F6A9A88-6795-490F-99A4-120B5A1F6EA3}" destId="{9F5A4CDA-C5A2-49E5-9A8B-5D44B90D5433}" srcOrd="0" destOrd="0" presId="urn:microsoft.com/office/officeart/2005/8/layout/vList5"/>
    <dgm:cxn modelId="{7802912B-ADA6-491E-BC5E-E9486C15A2BD}" type="presParOf" srcId="{9F5A4CDA-C5A2-49E5-9A8B-5D44B90D5433}" destId="{4039656E-D26F-4B6C-9F3B-CF3594507451}" srcOrd="0" destOrd="0" presId="urn:microsoft.com/office/officeart/2005/8/layout/vList5"/>
    <dgm:cxn modelId="{94B784FD-1702-461D-888A-69B769A82DB8}" type="presParOf" srcId="{9F5A4CDA-C5A2-49E5-9A8B-5D44B90D5433}" destId="{3A718345-DD97-4E9C-B0C2-D5486912BD02}" srcOrd="1" destOrd="0" presId="urn:microsoft.com/office/officeart/2005/8/layout/vList5"/>
    <dgm:cxn modelId="{663E1565-BE4E-4307-966F-FD966C0C68B7}" type="presParOf" srcId="{6F6A9A88-6795-490F-99A4-120B5A1F6EA3}" destId="{A4358A71-0660-4112-A1F2-646F1E4DE2EA}" srcOrd="1" destOrd="0" presId="urn:microsoft.com/office/officeart/2005/8/layout/vList5"/>
    <dgm:cxn modelId="{8B7BEE6D-A4EF-4AD6-9DE4-EF6F77B40331}" type="presParOf" srcId="{6F6A9A88-6795-490F-99A4-120B5A1F6EA3}" destId="{5898D3FF-0C4D-4389-B6DA-9D30BB87FEFB}" srcOrd="2" destOrd="0" presId="urn:microsoft.com/office/officeart/2005/8/layout/vList5"/>
    <dgm:cxn modelId="{4C3FCAC6-BD95-4A13-A6E7-BEFB3308AE7B}" type="presParOf" srcId="{5898D3FF-0C4D-4389-B6DA-9D30BB87FEFB}" destId="{0031E21D-C58B-4860-8F29-F30B950DF801}" srcOrd="0" destOrd="0" presId="urn:microsoft.com/office/officeart/2005/8/layout/vList5"/>
    <dgm:cxn modelId="{6A3AC0A4-638D-4614-BE25-18FA82DDBE1F}" type="presParOf" srcId="{5898D3FF-0C4D-4389-B6DA-9D30BB87FEFB}" destId="{80D6D4C2-7A07-4FA4-8182-B2F998E9050A}" srcOrd="1" destOrd="0" presId="urn:microsoft.com/office/officeart/2005/8/layout/vList5"/>
    <dgm:cxn modelId="{94587A9D-391B-4A89-88E5-1FF84A3798FB}" type="presParOf" srcId="{6F6A9A88-6795-490F-99A4-120B5A1F6EA3}" destId="{4B80488C-9F01-49D9-903B-F808EA826353}" srcOrd="3" destOrd="0" presId="urn:microsoft.com/office/officeart/2005/8/layout/vList5"/>
    <dgm:cxn modelId="{7676908B-3738-4E24-ABB8-6AB7CBC0A147}" type="presParOf" srcId="{6F6A9A88-6795-490F-99A4-120B5A1F6EA3}" destId="{78F3A130-96EA-45C8-94BB-4CAAADB8B0EC}" srcOrd="4" destOrd="0" presId="urn:microsoft.com/office/officeart/2005/8/layout/vList5"/>
    <dgm:cxn modelId="{7D56DF53-ED15-4874-B424-4766B6A2BCF9}" type="presParOf" srcId="{78F3A130-96EA-45C8-94BB-4CAAADB8B0EC}" destId="{1CCF0EE9-E92B-4AE1-A72B-3DA3B49D79DA}" srcOrd="0" destOrd="0" presId="urn:microsoft.com/office/officeart/2005/8/layout/vList5"/>
    <dgm:cxn modelId="{C35B0D8F-3BED-432B-A79E-634343B4F0D3}" type="presParOf" srcId="{78F3A130-96EA-45C8-94BB-4CAAADB8B0EC}" destId="{8C562573-A435-4CED-8993-15062FC0D722}" srcOrd="1" destOrd="0" presId="urn:microsoft.com/office/officeart/2005/8/layout/vList5"/>
    <dgm:cxn modelId="{CCD5F7E4-D97A-4CE8-A1C0-E4D57FCF9F8C}" type="presParOf" srcId="{6F6A9A88-6795-490F-99A4-120B5A1F6EA3}" destId="{F0718364-7722-475C-9E8C-4EDA8188F14D}" srcOrd="5" destOrd="0" presId="urn:microsoft.com/office/officeart/2005/8/layout/vList5"/>
    <dgm:cxn modelId="{AA8995ED-DCF5-4F29-80C8-026F8C840A6E}" type="presParOf" srcId="{6F6A9A88-6795-490F-99A4-120B5A1F6EA3}" destId="{E3E34CB2-EC90-4DB2-839D-FD5513D62B8E}" srcOrd="6" destOrd="0" presId="urn:microsoft.com/office/officeart/2005/8/layout/vList5"/>
    <dgm:cxn modelId="{9AA8C8C3-80E1-42FF-AE7C-FBDC8D827067}" type="presParOf" srcId="{E3E34CB2-EC90-4DB2-839D-FD5513D62B8E}" destId="{1A587A4F-02BD-401A-99CD-BC0E649513DF}" srcOrd="0" destOrd="0" presId="urn:microsoft.com/office/officeart/2005/8/layout/vList5"/>
    <dgm:cxn modelId="{E53B33A6-370B-4675-BDD5-007A0B876D7F}" type="presParOf" srcId="{E3E34CB2-EC90-4DB2-839D-FD5513D62B8E}" destId="{C74BC230-411D-4161-80E6-4F56020FD7B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483FA5-C0DA-4FB5-ABD4-46634E5D68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2F645FA-A366-4416-BCFA-85E8118C4322}">
      <dgm:prSet/>
      <dgm:spPr/>
      <dgm:t>
        <a:bodyPr/>
        <a:lstStyle/>
        <a:p>
          <a:pPr>
            <a:buNone/>
          </a:pPr>
          <a:r>
            <a:rPr lang="en-US" b="1" dirty="0"/>
            <a:t>Goal 1. Safety </a:t>
          </a:r>
          <a:endParaRPr lang="en-US" dirty="0"/>
        </a:p>
      </dgm:t>
    </dgm:pt>
    <dgm:pt modelId="{A1420C13-CE27-4C65-97C3-80D1DE39232A}" type="parTrans" cxnId="{DFF082CC-4438-48D9-A75E-B4A87F5EF3C6}">
      <dgm:prSet/>
      <dgm:spPr/>
      <dgm:t>
        <a:bodyPr/>
        <a:lstStyle/>
        <a:p>
          <a:endParaRPr lang="en-US"/>
        </a:p>
      </dgm:t>
    </dgm:pt>
    <dgm:pt modelId="{5BEE058B-99F6-4235-8F07-67BD5FC8C079}" type="sibTrans" cxnId="{DFF082CC-4438-48D9-A75E-B4A87F5EF3C6}">
      <dgm:prSet/>
      <dgm:spPr/>
      <dgm:t>
        <a:bodyPr/>
        <a:lstStyle/>
        <a:p>
          <a:endParaRPr lang="en-US"/>
        </a:p>
      </dgm:t>
    </dgm:pt>
    <dgm:pt modelId="{045EF29E-73B2-4004-B423-CCF93721FB64}">
      <dgm:prSet/>
      <dgm:spPr/>
      <dgm:t>
        <a:bodyPr/>
        <a:lstStyle/>
        <a:p>
          <a:pPr>
            <a:buNone/>
          </a:pPr>
          <a:r>
            <a:rPr lang="en-US" dirty="0"/>
            <a:t>Reduce transportation related fatalities and injuries for all transportation modes.</a:t>
          </a:r>
        </a:p>
      </dgm:t>
    </dgm:pt>
    <dgm:pt modelId="{0F4DC7A2-DE31-46AC-AC96-3EA994818D91}" type="parTrans" cxnId="{02234B4D-05B6-4744-ACAE-779486508816}">
      <dgm:prSet/>
      <dgm:spPr/>
      <dgm:t>
        <a:bodyPr/>
        <a:lstStyle/>
        <a:p>
          <a:endParaRPr lang="en-US"/>
        </a:p>
      </dgm:t>
    </dgm:pt>
    <dgm:pt modelId="{210C4B32-F1FA-4118-B18A-8B1CC74724B6}" type="sibTrans" cxnId="{02234B4D-05B6-4744-ACAE-779486508816}">
      <dgm:prSet/>
      <dgm:spPr/>
      <dgm:t>
        <a:bodyPr/>
        <a:lstStyle/>
        <a:p>
          <a:endParaRPr lang="en-US"/>
        </a:p>
      </dgm:t>
    </dgm:pt>
    <dgm:pt modelId="{F9E9B07D-9466-4B7F-ACA4-7767E677988E}">
      <dgm:prSet/>
      <dgm:spPr/>
      <dgm:t>
        <a:bodyPr/>
        <a:lstStyle/>
        <a:p>
          <a:r>
            <a:rPr lang="en-US" dirty="0"/>
            <a:t>Vision Zero – </a:t>
          </a:r>
          <a:r>
            <a:rPr lang="en-US" u="sng" dirty="0"/>
            <a:t>No fatal</a:t>
          </a:r>
          <a:r>
            <a:rPr lang="en-US" dirty="0"/>
            <a:t> injury collisions by mode and </a:t>
          </a:r>
          <a:r>
            <a:rPr lang="en-US" u="sng" dirty="0"/>
            <a:t>reduce the total number of severe injury collisions </a:t>
          </a:r>
          <a:r>
            <a:rPr lang="en-US" dirty="0"/>
            <a:t>by mode.</a:t>
          </a:r>
        </a:p>
      </dgm:t>
    </dgm:pt>
    <dgm:pt modelId="{E9E06B67-74C3-4EE1-9C45-0A9B628AA62A}" type="parTrans" cxnId="{613A986C-1E4A-4F94-A679-FE6D1B175341}">
      <dgm:prSet/>
      <dgm:spPr/>
      <dgm:t>
        <a:bodyPr/>
        <a:lstStyle/>
        <a:p>
          <a:endParaRPr lang="en-US"/>
        </a:p>
      </dgm:t>
    </dgm:pt>
    <dgm:pt modelId="{0C6E4059-0546-4F69-B966-C01D376BE6BB}" type="sibTrans" cxnId="{613A986C-1E4A-4F94-A679-FE6D1B175341}">
      <dgm:prSet/>
      <dgm:spPr/>
      <dgm:t>
        <a:bodyPr/>
        <a:lstStyle/>
        <a:p>
          <a:endParaRPr lang="en-US"/>
        </a:p>
      </dgm:t>
    </dgm:pt>
    <dgm:pt modelId="{5340BCE9-2A96-42DE-8144-3ECEF1487F7C}">
      <dgm:prSet/>
      <dgm:spPr/>
      <dgm:t>
        <a:bodyPr/>
        <a:lstStyle/>
        <a:p>
          <a:r>
            <a:rPr lang="en-US" dirty="0"/>
            <a:t>Reduce the total number of high collision locations by 2040.</a:t>
          </a:r>
        </a:p>
      </dgm:t>
    </dgm:pt>
    <dgm:pt modelId="{D27FCF7F-9419-4AF2-932D-17F27033926E}" type="parTrans" cxnId="{54293C9D-93C1-428D-A211-947E915FE5BF}">
      <dgm:prSet/>
      <dgm:spPr/>
      <dgm:t>
        <a:bodyPr/>
        <a:lstStyle/>
        <a:p>
          <a:endParaRPr lang="en-US"/>
        </a:p>
      </dgm:t>
    </dgm:pt>
    <dgm:pt modelId="{2C84493E-BEBC-4AF1-A9E8-8CF945D0A09C}" type="sibTrans" cxnId="{54293C9D-93C1-428D-A211-947E915FE5BF}">
      <dgm:prSet/>
      <dgm:spPr/>
      <dgm:t>
        <a:bodyPr/>
        <a:lstStyle/>
        <a:p>
          <a:endParaRPr lang="en-US"/>
        </a:p>
      </dgm:t>
    </dgm:pt>
    <dgm:pt modelId="{5646E70A-25A9-4A78-92E3-88FC11BD14C3}">
      <dgm:prSet/>
      <dgm:spPr/>
      <dgm:t>
        <a:bodyPr/>
        <a:lstStyle/>
        <a:p>
          <a:r>
            <a:rPr lang="en-US" i="1" dirty="0"/>
            <a:t>Strategies to reduce the severity of collisions include </a:t>
          </a:r>
          <a:r>
            <a:rPr lang="en-US" i="1" u="sng" dirty="0"/>
            <a:t>managing vehicle speeds</a:t>
          </a:r>
          <a:r>
            <a:rPr lang="en-US" i="1" dirty="0"/>
            <a:t>, </a:t>
          </a:r>
          <a:r>
            <a:rPr lang="en-US" i="1" u="sng" dirty="0"/>
            <a:t>reducing speed differentials </a:t>
          </a:r>
          <a:r>
            <a:rPr lang="en-US" i="1" dirty="0"/>
            <a:t>or </a:t>
          </a:r>
          <a:r>
            <a:rPr lang="en-US" i="1" u="sng" dirty="0"/>
            <a:t>separating modes</a:t>
          </a:r>
          <a:r>
            <a:rPr lang="en-US" i="1" dirty="0"/>
            <a:t>, safe intersections and crossings, enforcement, and education.</a:t>
          </a:r>
          <a:r>
            <a:rPr lang="en-US" dirty="0"/>
            <a:t> </a:t>
          </a:r>
        </a:p>
      </dgm:t>
    </dgm:pt>
    <dgm:pt modelId="{A246237E-9B6C-4598-8F61-9D23757AD07E}" type="parTrans" cxnId="{25DF1744-1FF0-48ED-A8F4-4B32693ED3B0}">
      <dgm:prSet/>
      <dgm:spPr/>
      <dgm:t>
        <a:bodyPr/>
        <a:lstStyle/>
        <a:p>
          <a:endParaRPr lang="en-US"/>
        </a:p>
      </dgm:t>
    </dgm:pt>
    <dgm:pt modelId="{51DECF04-8C9D-440F-BCE6-F17AC392DF27}" type="sibTrans" cxnId="{25DF1744-1FF0-48ED-A8F4-4B32693ED3B0}">
      <dgm:prSet/>
      <dgm:spPr/>
      <dgm:t>
        <a:bodyPr/>
        <a:lstStyle/>
        <a:p>
          <a:endParaRPr lang="en-US"/>
        </a:p>
      </dgm:t>
    </dgm:pt>
    <dgm:pt modelId="{6B3F815B-9D3F-4EFF-A9E5-FD9D4F512B29}">
      <dgm:prSet/>
      <dgm:spPr/>
      <dgm:t>
        <a:bodyPr/>
        <a:lstStyle/>
        <a:p>
          <a:pPr>
            <a:buNone/>
          </a:pPr>
          <a:r>
            <a:rPr lang="en-US" b="1" dirty="0"/>
            <a:t>Targets</a:t>
          </a:r>
          <a:endParaRPr lang="en-US" dirty="0"/>
        </a:p>
      </dgm:t>
    </dgm:pt>
    <dgm:pt modelId="{539F8D7B-98E0-477C-9040-957E767B2055}" type="parTrans" cxnId="{F72D1C91-C91B-4B92-ABD6-41CC0DA300CE}">
      <dgm:prSet/>
      <dgm:spPr/>
      <dgm:t>
        <a:bodyPr/>
        <a:lstStyle/>
        <a:p>
          <a:endParaRPr lang="en-US"/>
        </a:p>
      </dgm:t>
    </dgm:pt>
    <dgm:pt modelId="{7F281F0D-0834-4171-9265-0E51F085E77F}" type="sibTrans" cxnId="{F72D1C91-C91B-4B92-ABD6-41CC0DA300CE}">
      <dgm:prSet/>
      <dgm:spPr/>
      <dgm:t>
        <a:bodyPr/>
        <a:lstStyle/>
        <a:p>
          <a:endParaRPr lang="en-US"/>
        </a:p>
      </dgm:t>
    </dgm:pt>
    <dgm:pt modelId="{31CC47B5-637A-449B-8231-7CD9ADC0E497}">
      <dgm:prSet/>
      <dgm:spPr/>
      <dgm:t>
        <a:bodyPr/>
        <a:lstStyle/>
        <a:p>
          <a:endParaRPr lang="en-US" dirty="0"/>
        </a:p>
      </dgm:t>
    </dgm:pt>
    <dgm:pt modelId="{5643B112-9120-4377-A6E2-D1DE31BAF329}" type="parTrans" cxnId="{371D1286-1279-4FB9-BE88-E63A05D4E2E7}">
      <dgm:prSet/>
      <dgm:spPr/>
      <dgm:t>
        <a:bodyPr/>
        <a:lstStyle/>
        <a:p>
          <a:endParaRPr lang="en-US"/>
        </a:p>
      </dgm:t>
    </dgm:pt>
    <dgm:pt modelId="{AB8AE9F3-1836-4442-B9D1-ED23EEF31D8D}" type="sibTrans" cxnId="{371D1286-1279-4FB9-BE88-E63A05D4E2E7}">
      <dgm:prSet/>
      <dgm:spPr/>
      <dgm:t>
        <a:bodyPr/>
        <a:lstStyle/>
        <a:p>
          <a:endParaRPr lang="en-US"/>
        </a:p>
      </dgm:t>
    </dgm:pt>
    <dgm:pt modelId="{47326A8F-45C4-44E7-B703-259991C79BE2}">
      <dgm:prSet/>
      <dgm:spPr/>
      <dgm:t>
        <a:bodyPr/>
        <a:lstStyle/>
        <a:p>
          <a:endParaRPr lang="en-US" dirty="0"/>
        </a:p>
      </dgm:t>
    </dgm:pt>
    <dgm:pt modelId="{57A8F1CD-03C5-4337-9B54-3CA12F07921C}" type="parTrans" cxnId="{C3A27C6B-65D9-4537-9DE5-B8D5E600C8F5}">
      <dgm:prSet/>
      <dgm:spPr/>
      <dgm:t>
        <a:bodyPr/>
        <a:lstStyle/>
        <a:p>
          <a:endParaRPr lang="en-US"/>
        </a:p>
      </dgm:t>
    </dgm:pt>
    <dgm:pt modelId="{D3887DAA-22D8-4EDB-BA32-41388FA11A59}" type="sibTrans" cxnId="{C3A27C6B-65D9-4537-9DE5-B8D5E600C8F5}">
      <dgm:prSet/>
      <dgm:spPr/>
      <dgm:t>
        <a:bodyPr/>
        <a:lstStyle/>
        <a:p>
          <a:endParaRPr lang="en-US"/>
        </a:p>
      </dgm:t>
    </dgm:pt>
    <dgm:pt modelId="{E21A30B5-7B67-4469-A08A-4FB9E098F441}" type="pres">
      <dgm:prSet presAssocID="{D4483FA5-C0DA-4FB5-ABD4-46634E5D68BC}" presName="Name0" presStyleCnt="0">
        <dgm:presLayoutVars>
          <dgm:dir/>
          <dgm:resizeHandles val="exact"/>
        </dgm:presLayoutVars>
      </dgm:prSet>
      <dgm:spPr/>
      <dgm:t>
        <a:bodyPr/>
        <a:lstStyle/>
        <a:p>
          <a:endParaRPr lang="en-US"/>
        </a:p>
      </dgm:t>
    </dgm:pt>
    <dgm:pt modelId="{B06351BC-EF64-4F95-BE34-BDF1117C6D9E}" type="pres">
      <dgm:prSet presAssocID="{C2F645FA-A366-4416-BCFA-85E8118C4322}" presName="node" presStyleLbl="node1" presStyleIdx="0" presStyleCnt="2">
        <dgm:presLayoutVars>
          <dgm:bulletEnabled val="1"/>
        </dgm:presLayoutVars>
      </dgm:prSet>
      <dgm:spPr/>
      <dgm:t>
        <a:bodyPr/>
        <a:lstStyle/>
        <a:p>
          <a:endParaRPr lang="en-US"/>
        </a:p>
      </dgm:t>
    </dgm:pt>
    <dgm:pt modelId="{17DB0AC3-323C-482A-984C-1C57F0F20109}" type="pres">
      <dgm:prSet presAssocID="{5BEE058B-99F6-4235-8F07-67BD5FC8C079}" presName="sibTrans" presStyleLbl="sibTrans2D1" presStyleIdx="0" presStyleCnt="1"/>
      <dgm:spPr/>
      <dgm:t>
        <a:bodyPr/>
        <a:lstStyle/>
        <a:p>
          <a:endParaRPr lang="en-US"/>
        </a:p>
      </dgm:t>
    </dgm:pt>
    <dgm:pt modelId="{2F567155-CA7A-4A38-A81C-28E11FCF4EE5}" type="pres">
      <dgm:prSet presAssocID="{5BEE058B-99F6-4235-8F07-67BD5FC8C079}" presName="connectorText" presStyleLbl="sibTrans2D1" presStyleIdx="0" presStyleCnt="1"/>
      <dgm:spPr/>
      <dgm:t>
        <a:bodyPr/>
        <a:lstStyle/>
        <a:p>
          <a:endParaRPr lang="en-US"/>
        </a:p>
      </dgm:t>
    </dgm:pt>
    <dgm:pt modelId="{5DD128F5-CCF9-4331-815E-740506CEFB5F}" type="pres">
      <dgm:prSet presAssocID="{5646E70A-25A9-4A78-92E3-88FC11BD14C3}" presName="node" presStyleLbl="node1" presStyleIdx="1" presStyleCnt="2">
        <dgm:presLayoutVars>
          <dgm:bulletEnabled val="1"/>
        </dgm:presLayoutVars>
      </dgm:prSet>
      <dgm:spPr/>
      <dgm:t>
        <a:bodyPr/>
        <a:lstStyle/>
        <a:p>
          <a:endParaRPr lang="en-US"/>
        </a:p>
      </dgm:t>
    </dgm:pt>
  </dgm:ptLst>
  <dgm:cxnLst>
    <dgm:cxn modelId="{4AF875BA-8234-4A70-93AD-9D013670337F}" type="presOf" srcId="{5BEE058B-99F6-4235-8F07-67BD5FC8C079}" destId="{2F567155-CA7A-4A38-A81C-28E11FCF4EE5}" srcOrd="1" destOrd="0" presId="urn:microsoft.com/office/officeart/2005/8/layout/process1"/>
    <dgm:cxn modelId="{43C87343-39A5-405C-B2E5-3E1464956945}" type="presOf" srcId="{47326A8F-45C4-44E7-B703-259991C79BE2}" destId="{B06351BC-EF64-4F95-BE34-BDF1117C6D9E}" srcOrd="0" destOrd="5" presId="urn:microsoft.com/office/officeart/2005/8/layout/process1"/>
    <dgm:cxn modelId="{1F3D74B3-FEB6-4FCB-82C4-8CBBA1034F39}" type="presOf" srcId="{5646E70A-25A9-4A78-92E3-88FC11BD14C3}" destId="{5DD128F5-CCF9-4331-815E-740506CEFB5F}" srcOrd="0" destOrd="0" presId="urn:microsoft.com/office/officeart/2005/8/layout/process1"/>
    <dgm:cxn modelId="{25DF1744-1FF0-48ED-A8F4-4B32693ED3B0}" srcId="{D4483FA5-C0DA-4FB5-ABD4-46634E5D68BC}" destId="{5646E70A-25A9-4A78-92E3-88FC11BD14C3}" srcOrd="1" destOrd="0" parTransId="{A246237E-9B6C-4598-8F61-9D23757AD07E}" sibTransId="{51DECF04-8C9D-440F-BCE6-F17AC392DF27}"/>
    <dgm:cxn modelId="{02234B4D-05B6-4744-ACAE-779486508816}" srcId="{C2F645FA-A366-4416-BCFA-85E8118C4322}" destId="{045EF29E-73B2-4004-B423-CCF93721FB64}" srcOrd="0" destOrd="0" parTransId="{0F4DC7A2-DE31-46AC-AC96-3EA994818D91}" sibTransId="{210C4B32-F1FA-4118-B18A-8B1CC74724B6}"/>
    <dgm:cxn modelId="{DFF082CC-4438-48D9-A75E-B4A87F5EF3C6}" srcId="{D4483FA5-C0DA-4FB5-ABD4-46634E5D68BC}" destId="{C2F645FA-A366-4416-BCFA-85E8118C4322}" srcOrd="0" destOrd="0" parTransId="{A1420C13-CE27-4C65-97C3-80D1DE39232A}" sibTransId="{5BEE058B-99F6-4235-8F07-67BD5FC8C079}"/>
    <dgm:cxn modelId="{F72D1C91-C91B-4B92-ABD6-41CC0DA300CE}" srcId="{C2F645FA-A366-4416-BCFA-85E8118C4322}" destId="{6B3F815B-9D3F-4EFF-A9E5-FD9D4F512B29}" srcOrd="2" destOrd="0" parTransId="{539F8D7B-98E0-477C-9040-957E767B2055}" sibTransId="{7F281F0D-0834-4171-9265-0E51F085E77F}"/>
    <dgm:cxn modelId="{54293C9D-93C1-428D-A211-947E915FE5BF}" srcId="{C2F645FA-A366-4416-BCFA-85E8118C4322}" destId="{5340BCE9-2A96-42DE-8144-3ECEF1487F7C}" srcOrd="5" destOrd="0" parTransId="{D27FCF7F-9419-4AF2-932D-17F27033926E}" sibTransId="{2C84493E-BEBC-4AF1-A9E8-8CF945D0A09C}"/>
    <dgm:cxn modelId="{5C857EAD-302A-42D0-8D88-FEE965DBD62B}" type="presOf" srcId="{045EF29E-73B2-4004-B423-CCF93721FB64}" destId="{B06351BC-EF64-4F95-BE34-BDF1117C6D9E}" srcOrd="0" destOrd="1" presId="urn:microsoft.com/office/officeart/2005/8/layout/process1"/>
    <dgm:cxn modelId="{A778763E-C79D-4B02-8297-A3C338870A10}" type="presOf" srcId="{5BEE058B-99F6-4235-8F07-67BD5FC8C079}" destId="{17DB0AC3-323C-482A-984C-1C57F0F20109}" srcOrd="0" destOrd="0" presId="urn:microsoft.com/office/officeart/2005/8/layout/process1"/>
    <dgm:cxn modelId="{613A986C-1E4A-4F94-A679-FE6D1B175341}" srcId="{C2F645FA-A366-4416-BCFA-85E8118C4322}" destId="{F9E9B07D-9466-4B7F-ACA4-7767E677988E}" srcOrd="3" destOrd="0" parTransId="{E9E06B67-74C3-4EE1-9C45-0A9B628AA62A}" sibTransId="{0C6E4059-0546-4F69-B966-C01D376BE6BB}"/>
    <dgm:cxn modelId="{C3A27C6B-65D9-4537-9DE5-B8D5E600C8F5}" srcId="{C2F645FA-A366-4416-BCFA-85E8118C4322}" destId="{47326A8F-45C4-44E7-B703-259991C79BE2}" srcOrd="4" destOrd="0" parTransId="{57A8F1CD-03C5-4337-9B54-3CA12F07921C}" sibTransId="{D3887DAA-22D8-4EDB-BA32-41388FA11A59}"/>
    <dgm:cxn modelId="{371D1286-1279-4FB9-BE88-E63A05D4E2E7}" srcId="{C2F645FA-A366-4416-BCFA-85E8118C4322}" destId="{31CC47B5-637A-449B-8231-7CD9ADC0E497}" srcOrd="1" destOrd="0" parTransId="{5643B112-9120-4377-A6E2-D1DE31BAF329}" sibTransId="{AB8AE9F3-1836-4442-B9D1-ED23EEF31D8D}"/>
    <dgm:cxn modelId="{B726A46D-8D85-45B9-87EB-64F175BC26C5}" type="presOf" srcId="{6B3F815B-9D3F-4EFF-A9E5-FD9D4F512B29}" destId="{B06351BC-EF64-4F95-BE34-BDF1117C6D9E}" srcOrd="0" destOrd="3" presId="urn:microsoft.com/office/officeart/2005/8/layout/process1"/>
    <dgm:cxn modelId="{72408C18-6E8C-4CD9-BC82-231642F2F238}" type="presOf" srcId="{31CC47B5-637A-449B-8231-7CD9ADC0E497}" destId="{B06351BC-EF64-4F95-BE34-BDF1117C6D9E}" srcOrd="0" destOrd="2" presId="urn:microsoft.com/office/officeart/2005/8/layout/process1"/>
    <dgm:cxn modelId="{12E40C89-4AE6-4FB1-8C9C-5225B30A2230}" type="presOf" srcId="{F9E9B07D-9466-4B7F-ACA4-7767E677988E}" destId="{B06351BC-EF64-4F95-BE34-BDF1117C6D9E}" srcOrd="0" destOrd="4" presId="urn:microsoft.com/office/officeart/2005/8/layout/process1"/>
    <dgm:cxn modelId="{436BAC36-E962-443A-A474-B9D9C862C181}" type="presOf" srcId="{5340BCE9-2A96-42DE-8144-3ECEF1487F7C}" destId="{B06351BC-EF64-4F95-BE34-BDF1117C6D9E}" srcOrd="0" destOrd="6" presId="urn:microsoft.com/office/officeart/2005/8/layout/process1"/>
    <dgm:cxn modelId="{818ACF85-3726-4664-A46C-A370ED4E266F}" type="presOf" srcId="{D4483FA5-C0DA-4FB5-ABD4-46634E5D68BC}" destId="{E21A30B5-7B67-4469-A08A-4FB9E098F441}" srcOrd="0" destOrd="0" presId="urn:microsoft.com/office/officeart/2005/8/layout/process1"/>
    <dgm:cxn modelId="{F8122483-7700-497D-921F-8EE821FF81A7}" type="presOf" srcId="{C2F645FA-A366-4416-BCFA-85E8118C4322}" destId="{B06351BC-EF64-4F95-BE34-BDF1117C6D9E}" srcOrd="0" destOrd="0" presId="urn:microsoft.com/office/officeart/2005/8/layout/process1"/>
    <dgm:cxn modelId="{C7477147-D565-42A2-B95C-2D28B0A0BBA9}" type="presParOf" srcId="{E21A30B5-7B67-4469-A08A-4FB9E098F441}" destId="{B06351BC-EF64-4F95-BE34-BDF1117C6D9E}" srcOrd="0" destOrd="0" presId="urn:microsoft.com/office/officeart/2005/8/layout/process1"/>
    <dgm:cxn modelId="{069BEB34-757B-4BAA-8AF5-BAC8F6AFA7C0}" type="presParOf" srcId="{E21A30B5-7B67-4469-A08A-4FB9E098F441}" destId="{17DB0AC3-323C-482A-984C-1C57F0F20109}" srcOrd="1" destOrd="0" presId="urn:microsoft.com/office/officeart/2005/8/layout/process1"/>
    <dgm:cxn modelId="{CCB4D50B-D880-4067-BD99-2BA5ACF1645E}" type="presParOf" srcId="{17DB0AC3-323C-482A-984C-1C57F0F20109}" destId="{2F567155-CA7A-4A38-A81C-28E11FCF4EE5}" srcOrd="0" destOrd="0" presId="urn:microsoft.com/office/officeart/2005/8/layout/process1"/>
    <dgm:cxn modelId="{E65DA20F-27B0-431E-A3A2-AB245C87D382}" type="presParOf" srcId="{E21A30B5-7B67-4469-A08A-4FB9E098F441}" destId="{5DD128F5-CCF9-4331-815E-740506CEFB5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816666-F034-4947-8526-E3C70862C86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28142F4-6EBC-4836-8060-766299F8B347}">
      <dgm:prSet/>
      <dgm:spPr/>
      <dgm:t>
        <a:bodyPr/>
        <a:lstStyle/>
        <a:p>
          <a:r>
            <a:rPr lang="en-US" b="1" dirty="0"/>
            <a:t>Goal 2. Mobility, Access, and the Environment </a:t>
          </a:r>
          <a:endParaRPr lang="en-US" dirty="0"/>
        </a:p>
      </dgm:t>
    </dgm:pt>
    <dgm:pt modelId="{C87574AC-A927-4CC3-9A84-86FCA00C0093}" type="parTrans" cxnId="{2CC29623-0D6D-4160-9A38-DA5DCB285596}">
      <dgm:prSet/>
      <dgm:spPr/>
      <dgm:t>
        <a:bodyPr/>
        <a:lstStyle/>
        <a:p>
          <a:endParaRPr lang="en-US"/>
        </a:p>
      </dgm:t>
    </dgm:pt>
    <dgm:pt modelId="{A2396778-EC96-48BF-A177-64607684EE55}" type="sibTrans" cxnId="{2CC29623-0D6D-4160-9A38-DA5DCB285596}">
      <dgm:prSet/>
      <dgm:spPr/>
      <dgm:t>
        <a:bodyPr/>
        <a:lstStyle/>
        <a:p>
          <a:endParaRPr lang="en-US"/>
        </a:p>
      </dgm:t>
    </dgm:pt>
    <dgm:pt modelId="{367E5356-A14C-43A3-A342-269D3CD771F2}">
      <dgm:prSet/>
      <dgm:spPr/>
      <dgm:t>
        <a:bodyPr/>
        <a:lstStyle/>
        <a:p>
          <a:pPr>
            <a:buNone/>
          </a:pPr>
          <a:r>
            <a:rPr lang="en-US" dirty="0"/>
            <a:t>Improve peoples’ access to jobs, schools, health care and other regular needs in ways that improve health, reduce pollution and retain money in the local economy.</a:t>
          </a:r>
        </a:p>
      </dgm:t>
    </dgm:pt>
    <dgm:pt modelId="{A02CEA63-E583-4927-80DB-F4C77140FD15}" type="parTrans" cxnId="{F6C001D0-B9EB-43E0-B8DA-96BC2AC319DE}">
      <dgm:prSet/>
      <dgm:spPr/>
      <dgm:t>
        <a:bodyPr/>
        <a:lstStyle/>
        <a:p>
          <a:endParaRPr lang="en-US"/>
        </a:p>
      </dgm:t>
    </dgm:pt>
    <dgm:pt modelId="{B22955CA-B945-4DB0-94E8-A8F94B57FE5B}" type="sibTrans" cxnId="{F6C001D0-B9EB-43E0-B8DA-96BC2AC319DE}">
      <dgm:prSet/>
      <dgm:spPr/>
      <dgm:t>
        <a:bodyPr/>
        <a:lstStyle/>
        <a:p>
          <a:endParaRPr lang="en-US"/>
        </a:p>
      </dgm:t>
    </dgm:pt>
    <dgm:pt modelId="{94E47FB0-D80F-4FDC-AD81-3663D22F6233}">
      <dgm:prSet/>
      <dgm:spPr/>
      <dgm:t>
        <a:bodyPr/>
        <a:lstStyle/>
        <a:p>
          <a:pPr>
            <a:buNone/>
          </a:pPr>
          <a:r>
            <a:rPr lang="en-US" b="1" dirty="0"/>
            <a:t>Targets</a:t>
          </a:r>
          <a:endParaRPr lang="en-US" dirty="0"/>
        </a:p>
      </dgm:t>
    </dgm:pt>
    <dgm:pt modelId="{5C921BB0-385A-458D-BB6F-F0E6507002FC}" type="parTrans" cxnId="{685A5682-E23D-4544-A785-3CA7F7925BFF}">
      <dgm:prSet/>
      <dgm:spPr/>
      <dgm:t>
        <a:bodyPr/>
        <a:lstStyle/>
        <a:p>
          <a:endParaRPr lang="en-US"/>
        </a:p>
      </dgm:t>
    </dgm:pt>
    <dgm:pt modelId="{DE37BC9D-3AED-406B-9958-B636000024C4}" type="sibTrans" cxnId="{685A5682-E23D-4544-A785-3CA7F7925BFF}">
      <dgm:prSet/>
      <dgm:spPr/>
      <dgm:t>
        <a:bodyPr/>
        <a:lstStyle/>
        <a:p>
          <a:endParaRPr lang="en-US"/>
        </a:p>
      </dgm:t>
    </dgm:pt>
    <dgm:pt modelId="{4DFAC55D-F26C-41D9-A876-2AD6A33DF4BF}">
      <dgm:prSet/>
      <dgm:spPr/>
      <dgm:t>
        <a:bodyPr/>
        <a:lstStyle/>
        <a:p>
          <a:r>
            <a:rPr lang="en-US" dirty="0"/>
            <a:t>Reduce single-occupant vehicle miles traveled (VMT) per capita.</a:t>
          </a:r>
        </a:p>
      </dgm:t>
    </dgm:pt>
    <dgm:pt modelId="{3B6BADAE-F9E8-46D8-A922-A880B8AF2F90}" type="parTrans" cxnId="{537EB1A2-1531-45B7-8388-E58FF00FE366}">
      <dgm:prSet/>
      <dgm:spPr/>
      <dgm:t>
        <a:bodyPr/>
        <a:lstStyle/>
        <a:p>
          <a:endParaRPr lang="en-US"/>
        </a:p>
      </dgm:t>
    </dgm:pt>
    <dgm:pt modelId="{04D6CD24-2E76-49C7-AFB3-F6C495015771}" type="sibTrans" cxnId="{537EB1A2-1531-45B7-8388-E58FF00FE366}">
      <dgm:prSet/>
      <dgm:spPr/>
      <dgm:t>
        <a:bodyPr/>
        <a:lstStyle/>
        <a:p>
          <a:endParaRPr lang="en-US"/>
        </a:p>
      </dgm:t>
    </dgm:pt>
    <dgm:pt modelId="{36D832B7-D5FB-43FB-A4C8-CC1B2F9FDBDF}">
      <dgm:prSet/>
      <dgm:spPr/>
      <dgm:t>
        <a:bodyPr/>
        <a:lstStyle/>
        <a:p>
          <a:r>
            <a:rPr lang="en-US" dirty="0"/>
            <a:t>Achieve forty to forty-five percent non-single-occupant vehicle (SOV) trip mode share in 2040.</a:t>
          </a:r>
        </a:p>
      </dgm:t>
    </dgm:pt>
    <dgm:pt modelId="{E43A6A6C-E1E6-4537-85A5-4FD22A22891C}" type="parTrans" cxnId="{D17096AE-2BA9-490C-BD85-A49F97CEE795}">
      <dgm:prSet/>
      <dgm:spPr/>
      <dgm:t>
        <a:bodyPr/>
        <a:lstStyle/>
        <a:p>
          <a:endParaRPr lang="en-US"/>
        </a:p>
      </dgm:t>
    </dgm:pt>
    <dgm:pt modelId="{12C6FD4C-F7B1-4D19-82EC-95CB1332DFAD}" type="sibTrans" cxnId="{D17096AE-2BA9-490C-BD85-A49F97CEE795}">
      <dgm:prSet/>
      <dgm:spPr/>
      <dgm:t>
        <a:bodyPr/>
        <a:lstStyle/>
        <a:p>
          <a:endParaRPr lang="en-US"/>
        </a:p>
      </dgm:t>
    </dgm:pt>
    <dgm:pt modelId="{2EB461B4-366A-49C5-9ABE-8372BCC6B3E7}">
      <dgm:prSet/>
      <dgm:spPr/>
      <dgm:t>
        <a:bodyPr/>
        <a:lstStyle/>
        <a:p>
          <a:r>
            <a:rPr lang="en-US" dirty="0"/>
            <a:t>Increase the percentage of people that can access key destinations via a 20-minute walk, bike or public transit ride by forty percent by 2040.</a:t>
          </a:r>
        </a:p>
      </dgm:t>
    </dgm:pt>
    <dgm:pt modelId="{D5B90665-A1AC-4AD0-B96A-86414A7F2CAA}" type="parTrans" cxnId="{E7318913-4FC9-4A9F-93D8-099DA7643FBE}">
      <dgm:prSet/>
      <dgm:spPr/>
      <dgm:t>
        <a:bodyPr/>
        <a:lstStyle/>
        <a:p>
          <a:endParaRPr lang="en-US"/>
        </a:p>
      </dgm:t>
    </dgm:pt>
    <dgm:pt modelId="{857E863A-7411-49BC-9E67-2D776D7DE4E8}" type="sibTrans" cxnId="{E7318913-4FC9-4A9F-93D8-099DA7643FBE}">
      <dgm:prSet/>
      <dgm:spPr/>
      <dgm:t>
        <a:bodyPr/>
        <a:lstStyle/>
        <a:p>
          <a:endParaRPr lang="en-US"/>
        </a:p>
      </dgm:t>
    </dgm:pt>
    <dgm:pt modelId="{5C4FF127-6EF7-4C27-ABBA-4CB2F8FD6F01}">
      <dgm:prSet/>
      <dgm:spPr/>
      <dgm:t>
        <a:bodyPr/>
        <a:lstStyle/>
        <a:p>
          <a:r>
            <a:rPr lang="en-US" dirty="0"/>
            <a:t>Active Safe Routes to School (SRTS) Programs in place in all West Linn elementary and middle schools.</a:t>
          </a:r>
        </a:p>
      </dgm:t>
    </dgm:pt>
    <dgm:pt modelId="{74203A6F-E9E8-4767-A5A5-A92D04AC2BFC}" type="parTrans" cxnId="{BCB72528-C217-43FF-95B2-505F16AEB386}">
      <dgm:prSet/>
      <dgm:spPr/>
      <dgm:t>
        <a:bodyPr/>
        <a:lstStyle/>
        <a:p>
          <a:endParaRPr lang="en-US"/>
        </a:p>
      </dgm:t>
    </dgm:pt>
    <dgm:pt modelId="{04E29004-5D27-4257-82AC-40E7D5CA839D}" type="sibTrans" cxnId="{BCB72528-C217-43FF-95B2-505F16AEB386}">
      <dgm:prSet/>
      <dgm:spPr/>
      <dgm:t>
        <a:bodyPr/>
        <a:lstStyle/>
        <a:p>
          <a:endParaRPr lang="en-US"/>
        </a:p>
      </dgm:t>
    </dgm:pt>
    <dgm:pt modelId="{FCBB4E15-A296-4675-BAAB-7DBFB5225478}">
      <dgm:prSet/>
      <dgm:spPr/>
      <dgm:t>
        <a:bodyPr/>
        <a:lstStyle/>
        <a:p>
          <a:r>
            <a:rPr lang="en-US" dirty="0"/>
            <a:t>A good quality pedestrian network and low stress bicycle network connecting all residents to key destinations.</a:t>
          </a:r>
        </a:p>
      </dgm:t>
    </dgm:pt>
    <dgm:pt modelId="{781AEC36-BC71-40B6-B8D9-CA2540767F4D}" type="parTrans" cxnId="{351A1416-8BA0-46F2-B55C-E971350DC764}">
      <dgm:prSet/>
      <dgm:spPr/>
      <dgm:t>
        <a:bodyPr/>
        <a:lstStyle/>
        <a:p>
          <a:endParaRPr lang="en-US"/>
        </a:p>
      </dgm:t>
    </dgm:pt>
    <dgm:pt modelId="{5512FA5D-AB82-4C9E-8699-995A7930036F}" type="sibTrans" cxnId="{351A1416-8BA0-46F2-B55C-E971350DC764}">
      <dgm:prSet/>
      <dgm:spPr/>
      <dgm:t>
        <a:bodyPr/>
        <a:lstStyle/>
        <a:p>
          <a:endParaRPr lang="en-US"/>
        </a:p>
      </dgm:t>
    </dgm:pt>
    <dgm:pt modelId="{5F420BF6-0BE9-47A1-95B7-47D7F4C151F3}">
      <dgm:prSet/>
      <dgm:spPr/>
      <dgm:t>
        <a:bodyPr/>
        <a:lstStyle/>
        <a:p>
          <a:r>
            <a:rPr lang="en-US" dirty="0"/>
            <a:t>Increase the number of green street facilities by 2040 </a:t>
          </a:r>
          <a:r>
            <a:rPr lang="en-US" i="1" dirty="0"/>
            <a:t>(helps with </a:t>
          </a:r>
          <a:r>
            <a:rPr lang="en-US" i="1" dirty="0" smtClean="0"/>
            <a:t>storm water </a:t>
          </a:r>
          <a:r>
            <a:rPr lang="en-US" i="1" dirty="0"/>
            <a:t>management)</a:t>
          </a:r>
          <a:r>
            <a:rPr lang="en-US" dirty="0"/>
            <a:t>.</a:t>
          </a:r>
        </a:p>
      </dgm:t>
    </dgm:pt>
    <dgm:pt modelId="{57807F51-8F41-49FD-9594-16842ED1D025}" type="parTrans" cxnId="{770305BC-E0CC-4F00-8222-65BC03DA1635}">
      <dgm:prSet/>
      <dgm:spPr/>
      <dgm:t>
        <a:bodyPr/>
        <a:lstStyle/>
        <a:p>
          <a:endParaRPr lang="en-US"/>
        </a:p>
      </dgm:t>
    </dgm:pt>
    <dgm:pt modelId="{1EC1F483-2B2B-459F-A2E4-C81665E533AE}" type="sibTrans" cxnId="{770305BC-E0CC-4F00-8222-65BC03DA1635}">
      <dgm:prSet/>
      <dgm:spPr/>
      <dgm:t>
        <a:bodyPr/>
        <a:lstStyle/>
        <a:p>
          <a:endParaRPr lang="en-US"/>
        </a:p>
      </dgm:t>
    </dgm:pt>
    <dgm:pt modelId="{94BFD6D1-18B8-46C2-B88C-F06019060702}">
      <dgm:prSet/>
      <dgm:spPr/>
      <dgm:t>
        <a:bodyPr/>
        <a:lstStyle/>
        <a:p>
          <a:pPr>
            <a:buNone/>
          </a:pPr>
          <a:endParaRPr lang="en-US" dirty="0"/>
        </a:p>
      </dgm:t>
    </dgm:pt>
    <dgm:pt modelId="{41833000-C3B8-4FEC-AB24-175A0A18184D}" type="parTrans" cxnId="{6BAC9001-5BF6-4C33-B39C-5E60FF545FC0}">
      <dgm:prSet/>
      <dgm:spPr/>
      <dgm:t>
        <a:bodyPr/>
        <a:lstStyle/>
        <a:p>
          <a:endParaRPr lang="en-US"/>
        </a:p>
      </dgm:t>
    </dgm:pt>
    <dgm:pt modelId="{60CDD6D4-B62E-49FA-AE67-5C141905C36C}" type="sibTrans" cxnId="{6BAC9001-5BF6-4C33-B39C-5E60FF545FC0}">
      <dgm:prSet/>
      <dgm:spPr/>
      <dgm:t>
        <a:bodyPr/>
        <a:lstStyle/>
        <a:p>
          <a:endParaRPr lang="en-US"/>
        </a:p>
      </dgm:t>
    </dgm:pt>
    <dgm:pt modelId="{D46C9E6C-F409-4B0C-BD48-833D4F79E268}" type="pres">
      <dgm:prSet presAssocID="{E1816666-F034-4947-8526-E3C70862C869}" presName="Name0" presStyleCnt="0">
        <dgm:presLayoutVars>
          <dgm:dir/>
          <dgm:animLvl val="lvl"/>
          <dgm:resizeHandles val="exact"/>
        </dgm:presLayoutVars>
      </dgm:prSet>
      <dgm:spPr/>
      <dgm:t>
        <a:bodyPr/>
        <a:lstStyle/>
        <a:p>
          <a:endParaRPr lang="en-US"/>
        </a:p>
      </dgm:t>
    </dgm:pt>
    <dgm:pt modelId="{05A67751-2CAE-4237-8909-716432E2D55D}" type="pres">
      <dgm:prSet presAssocID="{428142F4-6EBC-4836-8060-766299F8B347}" presName="linNode" presStyleCnt="0"/>
      <dgm:spPr/>
    </dgm:pt>
    <dgm:pt modelId="{31DEB70E-F387-424E-91EB-B49D3415A373}" type="pres">
      <dgm:prSet presAssocID="{428142F4-6EBC-4836-8060-766299F8B347}" presName="parentText" presStyleLbl="node1" presStyleIdx="0" presStyleCnt="1">
        <dgm:presLayoutVars>
          <dgm:chMax val="1"/>
          <dgm:bulletEnabled val="1"/>
        </dgm:presLayoutVars>
      </dgm:prSet>
      <dgm:spPr/>
      <dgm:t>
        <a:bodyPr/>
        <a:lstStyle/>
        <a:p>
          <a:endParaRPr lang="en-US"/>
        </a:p>
      </dgm:t>
    </dgm:pt>
    <dgm:pt modelId="{2C4F11D1-7404-457A-BD53-1B35D6D4D513}" type="pres">
      <dgm:prSet presAssocID="{428142F4-6EBC-4836-8060-766299F8B347}" presName="descendantText" presStyleLbl="alignAccFollowNode1" presStyleIdx="0" presStyleCnt="1">
        <dgm:presLayoutVars>
          <dgm:bulletEnabled val="1"/>
        </dgm:presLayoutVars>
      </dgm:prSet>
      <dgm:spPr/>
      <dgm:t>
        <a:bodyPr/>
        <a:lstStyle/>
        <a:p>
          <a:endParaRPr lang="en-US"/>
        </a:p>
      </dgm:t>
    </dgm:pt>
  </dgm:ptLst>
  <dgm:cxnLst>
    <dgm:cxn modelId="{1BF647EA-E508-41EA-B6D3-0F06E7B28FDD}" type="presOf" srcId="{E1816666-F034-4947-8526-E3C70862C869}" destId="{D46C9E6C-F409-4B0C-BD48-833D4F79E268}" srcOrd="0" destOrd="0" presId="urn:microsoft.com/office/officeart/2005/8/layout/vList5"/>
    <dgm:cxn modelId="{685A5682-E23D-4544-A785-3CA7F7925BFF}" srcId="{428142F4-6EBC-4836-8060-766299F8B347}" destId="{94E47FB0-D80F-4FDC-AD81-3663D22F6233}" srcOrd="2" destOrd="0" parTransId="{5C921BB0-385A-458D-BB6F-F0E6507002FC}" sibTransId="{DE37BC9D-3AED-406B-9958-B636000024C4}"/>
    <dgm:cxn modelId="{351A1416-8BA0-46F2-B55C-E971350DC764}" srcId="{428142F4-6EBC-4836-8060-766299F8B347}" destId="{FCBB4E15-A296-4675-BAAB-7DBFB5225478}" srcOrd="7" destOrd="0" parTransId="{781AEC36-BC71-40B6-B8D9-CA2540767F4D}" sibTransId="{5512FA5D-AB82-4C9E-8699-995A7930036F}"/>
    <dgm:cxn modelId="{BCB72528-C217-43FF-95B2-505F16AEB386}" srcId="{428142F4-6EBC-4836-8060-766299F8B347}" destId="{5C4FF127-6EF7-4C27-ABBA-4CB2F8FD6F01}" srcOrd="6" destOrd="0" parTransId="{74203A6F-E9E8-4767-A5A5-A92D04AC2BFC}" sibTransId="{04E29004-5D27-4257-82AC-40E7D5CA839D}"/>
    <dgm:cxn modelId="{770305BC-E0CC-4F00-8222-65BC03DA1635}" srcId="{428142F4-6EBC-4836-8060-766299F8B347}" destId="{5F420BF6-0BE9-47A1-95B7-47D7F4C151F3}" srcOrd="8" destOrd="0" parTransId="{57807F51-8F41-49FD-9594-16842ED1D025}" sibTransId="{1EC1F483-2B2B-459F-A2E4-C81665E533AE}"/>
    <dgm:cxn modelId="{644A33BC-B5C6-4885-B7D8-9E5AEC8D8330}" type="presOf" srcId="{94E47FB0-D80F-4FDC-AD81-3663D22F6233}" destId="{2C4F11D1-7404-457A-BD53-1B35D6D4D513}" srcOrd="0" destOrd="2" presId="urn:microsoft.com/office/officeart/2005/8/layout/vList5"/>
    <dgm:cxn modelId="{C14CA9AB-1D4F-4689-B684-7AA83173C622}" type="presOf" srcId="{36D832B7-D5FB-43FB-A4C8-CC1B2F9FDBDF}" destId="{2C4F11D1-7404-457A-BD53-1B35D6D4D513}" srcOrd="0" destOrd="4" presId="urn:microsoft.com/office/officeart/2005/8/layout/vList5"/>
    <dgm:cxn modelId="{C0B3A65C-112E-43BE-B22A-170E2AA9A25E}" type="presOf" srcId="{4DFAC55D-F26C-41D9-A876-2AD6A33DF4BF}" destId="{2C4F11D1-7404-457A-BD53-1B35D6D4D513}" srcOrd="0" destOrd="3" presId="urn:microsoft.com/office/officeart/2005/8/layout/vList5"/>
    <dgm:cxn modelId="{6BAC9001-5BF6-4C33-B39C-5E60FF545FC0}" srcId="{428142F4-6EBC-4836-8060-766299F8B347}" destId="{94BFD6D1-18B8-46C2-B88C-F06019060702}" srcOrd="1" destOrd="0" parTransId="{41833000-C3B8-4FEC-AB24-175A0A18184D}" sibTransId="{60CDD6D4-B62E-49FA-AE67-5C141905C36C}"/>
    <dgm:cxn modelId="{99207841-E04D-40D4-855E-02E08A746C99}" type="presOf" srcId="{5C4FF127-6EF7-4C27-ABBA-4CB2F8FD6F01}" destId="{2C4F11D1-7404-457A-BD53-1B35D6D4D513}" srcOrd="0" destOrd="6" presId="urn:microsoft.com/office/officeart/2005/8/layout/vList5"/>
    <dgm:cxn modelId="{8DD73BEB-54BC-472A-852C-92DA085FFA31}" type="presOf" srcId="{2EB461B4-366A-49C5-9ABE-8372BCC6B3E7}" destId="{2C4F11D1-7404-457A-BD53-1B35D6D4D513}" srcOrd="0" destOrd="5" presId="urn:microsoft.com/office/officeart/2005/8/layout/vList5"/>
    <dgm:cxn modelId="{15A43B7F-FD89-4CEC-8FEF-593C8D930938}" type="presOf" srcId="{367E5356-A14C-43A3-A342-269D3CD771F2}" destId="{2C4F11D1-7404-457A-BD53-1B35D6D4D513}" srcOrd="0" destOrd="0" presId="urn:microsoft.com/office/officeart/2005/8/layout/vList5"/>
    <dgm:cxn modelId="{D17096AE-2BA9-490C-BD85-A49F97CEE795}" srcId="{428142F4-6EBC-4836-8060-766299F8B347}" destId="{36D832B7-D5FB-43FB-A4C8-CC1B2F9FDBDF}" srcOrd="4" destOrd="0" parTransId="{E43A6A6C-E1E6-4537-85A5-4FD22A22891C}" sibTransId="{12C6FD4C-F7B1-4D19-82EC-95CB1332DFAD}"/>
    <dgm:cxn modelId="{E7318913-4FC9-4A9F-93D8-099DA7643FBE}" srcId="{428142F4-6EBC-4836-8060-766299F8B347}" destId="{2EB461B4-366A-49C5-9ABE-8372BCC6B3E7}" srcOrd="5" destOrd="0" parTransId="{D5B90665-A1AC-4AD0-B96A-86414A7F2CAA}" sibTransId="{857E863A-7411-49BC-9E67-2D776D7DE4E8}"/>
    <dgm:cxn modelId="{2CC29623-0D6D-4160-9A38-DA5DCB285596}" srcId="{E1816666-F034-4947-8526-E3C70862C869}" destId="{428142F4-6EBC-4836-8060-766299F8B347}" srcOrd="0" destOrd="0" parTransId="{C87574AC-A927-4CC3-9A84-86FCA00C0093}" sibTransId="{A2396778-EC96-48BF-A177-64607684EE55}"/>
    <dgm:cxn modelId="{537EB1A2-1531-45B7-8388-E58FF00FE366}" srcId="{428142F4-6EBC-4836-8060-766299F8B347}" destId="{4DFAC55D-F26C-41D9-A876-2AD6A33DF4BF}" srcOrd="3" destOrd="0" parTransId="{3B6BADAE-F9E8-46D8-A922-A880B8AF2F90}" sibTransId="{04D6CD24-2E76-49C7-AFB3-F6C495015771}"/>
    <dgm:cxn modelId="{AF188565-06C0-4CFE-8841-4C59BA50A316}" type="presOf" srcId="{FCBB4E15-A296-4675-BAAB-7DBFB5225478}" destId="{2C4F11D1-7404-457A-BD53-1B35D6D4D513}" srcOrd="0" destOrd="7" presId="urn:microsoft.com/office/officeart/2005/8/layout/vList5"/>
    <dgm:cxn modelId="{F6C001D0-B9EB-43E0-B8DA-96BC2AC319DE}" srcId="{428142F4-6EBC-4836-8060-766299F8B347}" destId="{367E5356-A14C-43A3-A342-269D3CD771F2}" srcOrd="0" destOrd="0" parTransId="{A02CEA63-E583-4927-80DB-F4C77140FD15}" sibTransId="{B22955CA-B945-4DB0-94E8-A8F94B57FE5B}"/>
    <dgm:cxn modelId="{7DD9720C-9A83-4CED-96D1-2F72C0C937E1}" type="presOf" srcId="{428142F4-6EBC-4836-8060-766299F8B347}" destId="{31DEB70E-F387-424E-91EB-B49D3415A373}" srcOrd="0" destOrd="0" presId="urn:microsoft.com/office/officeart/2005/8/layout/vList5"/>
    <dgm:cxn modelId="{9C865BA0-CEBB-4F31-A8C7-259D74FCAD2C}" type="presOf" srcId="{5F420BF6-0BE9-47A1-95B7-47D7F4C151F3}" destId="{2C4F11D1-7404-457A-BD53-1B35D6D4D513}" srcOrd="0" destOrd="8" presId="urn:microsoft.com/office/officeart/2005/8/layout/vList5"/>
    <dgm:cxn modelId="{0587C291-BC88-441B-8F21-A02DE841DD74}" type="presOf" srcId="{94BFD6D1-18B8-46C2-B88C-F06019060702}" destId="{2C4F11D1-7404-457A-BD53-1B35D6D4D513}" srcOrd="0" destOrd="1" presId="urn:microsoft.com/office/officeart/2005/8/layout/vList5"/>
    <dgm:cxn modelId="{8D55CEB4-DF5F-42E9-BF73-4E9FEACB62DB}" type="presParOf" srcId="{D46C9E6C-F409-4B0C-BD48-833D4F79E268}" destId="{05A67751-2CAE-4237-8909-716432E2D55D}" srcOrd="0" destOrd="0" presId="urn:microsoft.com/office/officeart/2005/8/layout/vList5"/>
    <dgm:cxn modelId="{9684F07F-71D1-4C07-BBEF-F858A3295433}" type="presParOf" srcId="{05A67751-2CAE-4237-8909-716432E2D55D}" destId="{31DEB70E-F387-424E-91EB-B49D3415A373}" srcOrd="0" destOrd="0" presId="urn:microsoft.com/office/officeart/2005/8/layout/vList5"/>
    <dgm:cxn modelId="{C85BFE3C-360A-4D2B-A9F4-9D084F7FBB4C}" type="presParOf" srcId="{05A67751-2CAE-4237-8909-716432E2D55D}" destId="{2C4F11D1-7404-457A-BD53-1B35D6D4D51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483FA5-C0DA-4FB5-ABD4-46634E5D68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2F645FA-A366-4416-BCFA-85E8118C4322}">
      <dgm:prSet custT="1"/>
      <dgm:spPr/>
      <dgm:t>
        <a:bodyPr/>
        <a:lstStyle/>
        <a:p>
          <a:pPr algn="l">
            <a:buNone/>
          </a:pPr>
          <a:r>
            <a:rPr lang="en-US" sz="2000" b="1" dirty="0"/>
            <a:t>Goal </a:t>
          </a:r>
          <a:r>
            <a:rPr lang="en-US" sz="2000" b="1" dirty="0" smtClean="0"/>
            <a:t>3. Equity </a:t>
          </a:r>
          <a:endParaRPr lang="en-US" sz="2000" dirty="0"/>
        </a:p>
      </dgm:t>
    </dgm:pt>
    <dgm:pt modelId="{A1420C13-CE27-4C65-97C3-80D1DE39232A}" type="parTrans" cxnId="{DFF082CC-4438-48D9-A75E-B4A87F5EF3C6}">
      <dgm:prSet/>
      <dgm:spPr/>
      <dgm:t>
        <a:bodyPr/>
        <a:lstStyle/>
        <a:p>
          <a:endParaRPr lang="en-US"/>
        </a:p>
      </dgm:t>
    </dgm:pt>
    <dgm:pt modelId="{5BEE058B-99F6-4235-8F07-67BD5FC8C079}" type="sibTrans" cxnId="{DFF082CC-4438-48D9-A75E-B4A87F5EF3C6}">
      <dgm:prSet/>
      <dgm:spPr/>
      <dgm:t>
        <a:bodyPr/>
        <a:lstStyle/>
        <a:p>
          <a:endParaRPr lang="en-US"/>
        </a:p>
      </dgm:t>
    </dgm:pt>
    <dgm:pt modelId="{045EF29E-73B2-4004-B423-CCF93721FB64}">
      <dgm:prSet custT="1"/>
      <dgm:spPr/>
      <dgm:t>
        <a:bodyPr/>
        <a:lstStyle/>
        <a:p>
          <a:pPr algn="l">
            <a:buNone/>
          </a:pPr>
          <a:r>
            <a:rPr lang="en-US" sz="1600" dirty="0" smtClean="0"/>
            <a:t>Develop transportation facilities that are accessible to all members of the community.</a:t>
          </a:r>
          <a:endParaRPr lang="en-US" sz="1600" dirty="0"/>
        </a:p>
      </dgm:t>
    </dgm:pt>
    <dgm:pt modelId="{0F4DC7A2-DE31-46AC-AC96-3EA994818D91}" type="parTrans" cxnId="{02234B4D-05B6-4744-ACAE-779486508816}">
      <dgm:prSet/>
      <dgm:spPr/>
      <dgm:t>
        <a:bodyPr/>
        <a:lstStyle/>
        <a:p>
          <a:endParaRPr lang="en-US"/>
        </a:p>
      </dgm:t>
    </dgm:pt>
    <dgm:pt modelId="{210C4B32-F1FA-4118-B18A-8B1CC74724B6}" type="sibTrans" cxnId="{02234B4D-05B6-4744-ACAE-779486508816}">
      <dgm:prSet/>
      <dgm:spPr/>
      <dgm:t>
        <a:bodyPr/>
        <a:lstStyle/>
        <a:p>
          <a:endParaRPr lang="en-US"/>
        </a:p>
      </dgm:t>
    </dgm:pt>
    <dgm:pt modelId="{F9E9B07D-9466-4B7F-ACA4-7767E677988E}">
      <dgm:prSet custT="1"/>
      <dgm:spPr/>
      <dgm:t>
        <a:bodyPr/>
        <a:lstStyle/>
        <a:p>
          <a:pPr algn="l"/>
          <a:r>
            <a:rPr lang="en-US" sz="1600" dirty="0" smtClean="0"/>
            <a:t>By 2040, increase walking, bicycle and public transit access, for transportation disadvantaged populations, to key destinations, by forty percent.</a:t>
          </a:r>
          <a:endParaRPr lang="en-US" sz="1600" dirty="0"/>
        </a:p>
      </dgm:t>
    </dgm:pt>
    <dgm:pt modelId="{E9E06B67-74C3-4EE1-9C45-0A9B628AA62A}" type="parTrans" cxnId="{613A986C-1E4A-4F94-A679-FE6D1B175341}">
      <dgm:prSet/>
      <dgm:spPr/>
      <dgm:t>
        <a:bodyPr/>
        <a:lstStyle/>
        <a:p>
          <a:endParaRPr lang="en-US"/>
        </a:p>
      </dgm:t>
    </dgm:pt>
    <dgm:pt modelId="{0C6E4059-0546-4F69-B966-C01D376BE6BB}" type="sibTrans" cxnId="{613A986C-1E4A-4F94-A679-FE6D1B175341}">
      <dgm:prSet/>
      <dgm:spPr/>
      <dgm:t>
        <a:bodyPr/>
        <a:lstStyle/>
        <a:p>
          <a:endParaRPr lang="en-US"/>
        </a:p>
      </dgm:t>
    </dgm:pt>
    <dgm:pt modelId="{5340BCE9-2A96-42DE-8144-3ECEF1487F7C}">
      <dgm:prSet custT="1"/>
      <dgm:spPr/>
      <dgm:t>
        <a:bodyPr/>
        <a:lstStyle/>
        <a:p>
          <a:pPr algn="l"/>
          <a:r>
            <a:rPr lang="en-US" sz="1600" dirty="0" smtClean="0"/>
            <a:t>Ensure transportation services (and impacts) are equitably distributed to all segments of the population.</a:t>
          </a:r>
          <a:endParaRPr lang="en-US" sz="1600" dirty="0"/>
        </a:p>
      </dgm:t>
    </dgm:pt>
    <dgm:pt modelId="{D27FCF7F-9419-4AF2-932D-17F27033926E}" type="parTrans" cxnId="{54293C9D-93C1-428D-A211-947E915FE5BF}">
      <dgm:prSet/>
      <dgm:spPr/>
      <dgm:t>
        <a:bodyPr/>
        <a:lstStyle/>
        <a:p>
          <a:endParaRPr lang="en-US"/>
        </a:p>
      </dgm:t>
    </dgm:pt>
    <dgm:pt modelId="{2C84493E-BEBC-4AF1-A9E8-8CF945D0A09C}" type="sibTrans" cxnId="{54293C9D-93C1-428D-A211-947E915FE5BF}">
      <dgm:prSet/>
      <dgm:spPr/>
      <dgm:t>
        <a:bodyPr/>
        <a:lstStyle/>
        <a:p>
          <a:endParaRPr lang="en-US"/>
        </a:p>
      </dgm:t>
    </dgm:pt>
    <dgm:pt modelId="{31CC47B5-637A-449B-8231-7CD9ADC0E497}">
      <dgm:prSet custT="1"/>
      <dgm:spPr/>
      <dgm:t>
        <a:bodyPr/>
        <a:lstStyle/>
        <a:p>
          <a:pPr algn="l"/>
          <a:r>
            <a:rPr lang="en-US" sz="1600" b="1" dirty="0" smtClean="0"/>
            <a:t>Targets</a:t>
          </a:r>
          <a:endParaRPr lang="en-US" sz="1600" dirty="0"/>
        </a:p>
      </dgm:t>
    </dgm:pt>
    <dgm:pt modelId="{5643B112-9120-4377-A6E2-D1DE31BAF329}" type="parTrans" cxnId="{371D1286-1279-4FB9-BE88-E63A05D4E2E7}">
      <dgm:prSet/>
      <dgm:spPr/>
      <dgm:t>
        <a:bodyPr/>
        <a:lstStyle/>
        <a:p>
          <a:endParaRPr lang="en-US"/>
        </a:p>
      </dgm:t>
    </dgm:pt>
    <dgm:pt modelId="{AB8AE9F3-1836-4442-B9D1-ED23EEF31D8D}" type="sibTrans" cxnId="{371D1286-1279-4FB9-BE88-E63A05D4E2E7}">
      <dgm:prSet/>
      <dgm:spPr/>
      <dgm:t>
        <a:bodyPr/>
        <a:lstStyle/>
        <a:p>
          <a:endParaRPr lang="en-US"/>
        </a:p>
      </dgm:t>
    </dgm:pt>
    <dgm:pt modelId="{47326A8F-45C4-44E7-B703-259991C79BE2}">
      <dgm:prSet custT="1"/>
      <dgm:spPr/>
      <dgm:t>
        <a:bodyPr/>
        <a:lstStyle/>
        <a:p>
          <a:pPr algn="l"/>
          <a:endParaRPr lang="en-US" sz="1600" dirty="0"/>
        </a:p>
      </dgm:t>
    </dgm:pt>
    <dgm:pt modelId="{57A8F1CD-03C5-4337-9B54-3CA12F07921C}" type="parTrans" cxnId="{C3A27C6B-65D9-4537-9DE5-B8D5E600C8F5}">
      <dgm:prSet/>
      <dgm:spPr/>
      <dgm:t>
        <a:bodyPr/>
        <a:lstStyle/>
        <a:p>
          <a:endParaRPr lang="en-US"/>
        </a:p>
      </dgm:t>
    </dgm:pt>
    <dgm:pt modelId="{D3887DAA-22D8-4EDB-BA32-41388FA11A59}" type="sibTrans" cxnId="{C3A27C6B-65D9-4537-9DE5-B8D5E600C8F5}">
      <dgm:prSet/>
      <dgm:spPr/>
      <dgm:t>
        <a:bodyPr/>
        <a:lstStyle/>
        <a:p>
          <a:endParaRPr lang="en-US"/>
        </a:p>
      </dgm:t>
    </dgm:pt>
    <dgm:pt modelId="{4EC6D479-282D-4C79-8812-941C00208776}">
      <dgm:prSet custT="1"/>
      <dgm:spPr/>
      <dgm:t>
        <a:bodyPr/>
        <a:lstStyle/>
        <a:p>
          <a:pPr algn="l"/>
          <a:endParaRPr lang="en-US" sz="1600" dirty="0"/>
        </a:p>
      </dgm:t>
    </dgm:pt>
    <dgm:pt modelId="{1C4EB86F-875F-40B5-861F-A487DAEFAD05}" type="parTrans" cxnId="{8A778D2B-6391-4ED9-B054-7AEF14E3ACFE}">
      <dgm:prSet/>
      <dgm:spPr/>
      <dgm:t>
        <a:bodyPr/>
        <a:lstStyle/>
        <a:p>
          <a:endParaRPr lang="en-US"/>
        </a:p>
      </dgm:t>
    </dgm:pt>
    <dgm:pt modelId="{04C1D02F-2056-4374-8DFE-B1645BD0CD18}" type="sibTrans" cxnId="{8A778D2B-6391-4ED9-B054-7AEF14E3ACFE}">
      <dgm:prSet/>
      <dgm:spPr/>
      <dgm:t>
        <a:bodyPr/>
        <a:lstStyle/>
        <a:p>
          <a:endParaRPr lang="en-US"/>
        </a:p>
      </dgm:t>
    </dgm:pt>
    <dgm:pt modelId="{26A8FA4F-A3A7-4127-B6B8-A192058D1141}">
      <dgm:prSet custT="1"/>
      <dgm:spPr/>
      <dgm:t>
        <a:bodyPr/>
        <a:lstStyle/>
        <a:p>
          <a:r>
            <a:rPr lang="en-US" sz="2000" b="1" dirty="0"/>
            <a:t>Goal </a:t>
          </a:r>
          <a:r>
            <a:rPr lang="en-US" sz="2000" b="1" dirty="0" smtClean="0"/>
            <a:t>4. Maintenance</a:t>
          </a:r>
          <a:endParaRPr lang="en-US" sz="2000" dirty="0"/>
        </a:p>
      </dgm:t>
    </dgm:pt>
    <dgm:pt modelId="{667E6761-2234-4744-8C06-DF18DD8B5566}" type="parTrans" cxnId="{BC97C7D2-F7DB-43C2-BE82-A1EB257BC9F0}">
      <dgm:prSet/>
      <dgm:spPr/>
      <dgm:t>
        <a:bodyPr/>
        <a:lstStyle/>
        <a:p>
          <a:endParaRPr lang="en-US"/>
        </a:p>
      </dgm:t>
    </dgm:pt>
    <dgm:pt modelId="{38F4F108-84AE-47ED-AC7A-F480C76CAB4D}" type="sibTrans" cxnId="{BC97C7D2-F7DB-43C2-BE82-A1EB257BC9F0}">
      <dgm:prSet custScaleY="85019"/>
      <dgm:spPr>
        <a:prstGeom prst="ellipse">
          <a:avLst/>
        </a:prstGeom>
      </dgm:spPr>
      <dgm:t>
        <a:bodyPr/>
        <a:lstStyle/>
        <a:p>
          <a:endParaRPr lang="en-US"/>
        </a:p>
      </dgm:t>
    </dgm:pt>
    <dgm:pt modelId="{E5AA1406-2658-4906-A58D-F42FCB8E8E82}">
      <dgm:prSet custT="1"/>
      <dgm:spPr/>
      <dgm:t>
        <a:bodyPr/>
        <a:lstStyle/>
        <a:p>
          <a:r>
            <a:rPr lang="en-US" sz="1600" dirty="0" smtClean="0"/>
            <a:t>Maintain, protect and improve the existing transportation system.</a:t>
          </a:r>
          <a:endParaRPr lang="en-US" sz="1600" dirty="0"/>
        </a:p>
      </dgm:t>
    </dgm:pt>
    <dgm:pt modelId="{B0F403E3-EBE8-4A8E-8A90-B542088C570A}" type="parTrans" cxnId="{345C2371-FC53-41F7-A997-33A375024FC0}">
      <dgm:prSet/>
      <dgm:spPr/>
      <dgm:t>
        <a:bodyPr/>
        <a:lstStyle/>
        <a:p>
          <a:endParaRPr lang="en-US"/>
        </a:p>
      </dgm:t>
    </dgm:pt>
    <dgm:pt modelId="{8E529696-F43F-4478-B515-98A44A2BBA7D}" type="sibTrans" cxnId="{345C2371-FC53-41F7-A997-33A375024FC0}">
      <dgm:prSet/>
      <dgm:spPr/>
      <dgm:t>
        <a:bodyPr/>
        <a:lstStyle/>
        <a:p>
          <a:endParaRPr lang="en-US"/>
        </a:p>
      </dgm:t>
    </dgm:pt>
    <dgm:pt modelId="{1E8D7F79-8AAB-4E43-8DCC-BC56F1F2E61E}">
      <dgm:prSet custT="1"/>
      <dgm:spPr/>
      <dgm:t>
        <a:bodyPr/>
        <a:lstStyle/>
        <a:p>
          <a:endParaRPr lang="en-US" sz="1600" dirty="0"/>
        </a:p>
      </dgm:t>
    </dgm:pt>
    <dgm:pt modelId="{7742CA31-9BD2-40CF-8A0B-06839D24F7B6}" type="parTrans" cxnId="{3BB9C3D3-D450-4257-B9DA-A543551AB325}">
      <dgm:prSet/>
      <dgm:spPr/>
      <dgm:t>
        <a:bodyPr/>
        <a:lstStyle/>
        <a:p>
          <a:endParaRPr lang="en-US"/>
        </a:p>
      </dgm:t>
    </dgm:pt>
    <dgm:pt modelId="{CCC4AB4E-2BAD-4F54-B216-A7040284C9EB}" type="sibTrans" cxnId="{3BB9C3D3-D450-4257-B9DA-A543551AB325}">
      <dgm:prSet/>
      <dgm:spPr/>
      <dgm:t>
        <a:bodyPr/>
        <a:lstStyle/>
        <a:p>
          <a:endParaRPr lang="en-US"/>
        </a:p>
      </dgm:t>
    </dgm:pt>
    <dgm:pt modelId="{3FC7A931-A7A0-4523-AFF7-7F87ED4671A1}">
      <dgm:prSet custT="1"/>
      <dgm:spPr/>
      <dgm:t>
        <a:bodyPr/>
        <a:lstStyle/>
        <a:p>
          <a:r>
            <a:rPr lang="en-US" sz="1600" b="1" dirty="0" smtClean="0"/>
            <a:t>Targets</a:t>
          </a:r>
          <a:endParaRPr lang="en-US" sz="1600" dirty="0"/>
        </a:p>
      </dgm:t>
    </dgm:pt>
    <dgm:pt modelId="{76F63C2E-0CFF-4160-BC00-5FD5066CEE4B}" type="parTrans" cxnId="{CC6F84EC-18AD-4AB8-9CB6-02B86F26D98B}">
      <dgm:prSet/>
      <dgm:spPr/>
      <dgm:t>
        <a:bodyPr/>
        <a:lstStyle/>
        <a:p>
          <a:endParaRPr lang="en-US"/>
        </a:p>
      </dgm:t>
    </dgm:pt>
    <dgm:pt modelId="{5A8B8CCF-FA83-4069-8229-84B06266876B}" type="sibTrans" cxnId="{CC6F84EC-18AD-4AB8-9CB6-02B86F26D98B}">
      <dgm:prSet/>
      <dgm:spPr/>
      <dgm:t>
        <a:bodyPr/>
        <a:lstStyle/>
        <a:p>
          <a:endParaRPr lang="en-US"/>
        </a:p>
      </dgm:t>
    </dgm:pt>
    <dgm:pt modelId="{964631DD-1E17-4EE9-88F0-FC7111EEC0DB}">
      <dgm:prSet custT="1"/>
      <dgm:spPr/>
      <dgm:t>
        <a:bodyPr/>
        <a:lstStyle/>
        <a:p>
          <a:r>
            <a:rPr lang="en-US" sz="1600" dirty="0" smtClean="0"/>
            <a:t>Increase the average local road pavement condition index (PCI) to 70 by 2040.</a:t>
          </a:r>
          <a:endParaRPr lang="en-US" sz="1600" dirty="0"/>
        </a:p>
      </dgm:t>
    </dgm:pt>
    <dgm:pt modelId="{67B5ED00-139B-405B-A142-821AEBEC978E}" type="parTrans" cxnId="{B851C4DF-8D01-49D2-9112-2BF2E2A3D45F}">
      <dgm:prSet/>
      <dgm:spPr/>
      <dgm:t>
        <a:bodyPr/>
        <a:lstStyle/>
        <a:p>
          <a:endParaRPr lang="en-US"/>
        </a:p>
      </dgm:t>
    </dgm:pt>
    <dgm:pt modelId="{77E2FADA-0683-42AD-8078-59C4B8851EB9}" type="sibTrans" cxnId="{B851C4DF-8D01-49D2-9112-2BF2E2A3D45F}">
      <dgm:prSet/>
      <dgm:spPr/>
      <dgm:t>
        <a:bodyPr/>
        <a:lstStyle/>
        <a:p>
          <a:endParaRPr lang="en-US"/>
        </a:p>
      </dgm:t>
    </dgm:pt>
    <dgm:pt modelId="{2E962A21-A72B-488D-B2D4-C6FDF7EFC7E2}">
      <dgm:prSet custT="1"/>
      <dgm:spPr/>
      <dgm:t>
        <a:bodyPr/>
        <a:lstStyle/>
        <a:p>
          <a:endParaRPr lang="en-US" sz="1600" dirty="0"/>
        </a:p>
      </dgm:t>
    </dgm:pt>
    <dgm:pt modelId="{E55FC921-14C4-41D7-9CCB-CDD69AB4DDEC}" type="parTrans" cxnId="{7AF51ED7-E7E2-4BEE-8B64-3F250A4D5500}">
      <dgm:prSet/>
      <dgm:spPr/>
      <dgm:t>
        <a:bodyPr/>
        <a:lstStyle/>
        <a:p>
          <a:endParaRPr lang="en-US"/>
        </a:p>
      </dgm:t>
    </dgm:pt>
    <dgm:pt modelId="{76FA231E-3BAD-4188-8D37-8E8ECAA78505}" type="sibTrans" cxnId="{7AF51ED7-E7E2-4BEE-8B64-3F250A4D5500}">
      <dgm:prSet/>
      <dgm:spPr/>
      <dgm:t>
        <a:bodyPr/>
        <a:lstStyle/>
        <a:p>
          <a:endParaRPr lang="en-US"/>
        </a:p>
      </dgm:t>
    </dgm:pt>
    <dgm:pt modelId="{275F9AB8-DCEC-457C-8BCD-CFED155CAE76}">
      <dgm:prSet custT="1"/>
      <dgm:spPr/>
      <dgm:t>
        <a:bodyPr/>
        <a:lstStyle/>
        <a:p>
          <a:r>
            <a:rPr lang="en-US" sz="1600" dirty="0" smtClean="0"/>
            <a:t>Reduce the number of transportation facilities in “distressed” condition by five percent by 2040.</a:t>
          </a:r>
          <a:endParaRPr lang="en-US" sz="1600" dirty="0"/>
        </a:p>
      </dgm:t>
    </dgm:pt>
    <dgm:pt modelId="{5948455D-4010-494C-AC67-0756B44FD820}" type="parTrans" cxnId="{00CCD0E6-107F-40B8-9FFE-BC99E3E2C87F}">
      <dgm:prSet/>
      <dgm:spPr/>
      <dgm:t>
        <a:bodyPr/>
        <a:lstStyle/>
        <a:p>
          <a:endParaRPr lang="en-US"/>
        </a:p>
      </dgm:t>
    </dgm:pt>
    <dgm:pt modelId="{13492B06-FDE4-4C58-8356-82B4325EF2C8}" type="sibTrans" cxnId="{00CCD0E6-107F-40B8-9FFE-BC99E3E2C87F}">
      <dgm:prSet/>
      <dgm:spPr/>
      <dgm:t>
        <a:bodyPr/>
        <a:lstStyle/>
        <a:p>
          <a:endParaRPr lang="en-US"/>
        </a:p>
      </dgm:t>
    </dgm:pt>
    <dgm:pt modelId="{E21A30B5-7B67-4469-A08A-4FB9E098F441}" type="pres">
      <dgm:prSet presAssocID="{D4483FA5-C0DA-4FB5-ABD4-46634E5D68BC}" presName="Name0" presStyleCnt="0">
        <dgm:presLayoutVars>
          <dgm:dir/>
          <dgm:resizeHandles val="exact"/>
        </dgm:presLayoutVars>
      </dgm:prSet>
      <dgm:spPr/>
      <dgm:t>
        <a:bodyPr/>
        <a:lstStyle/>
        <a:p>
          <a:endParaRPr lang="en-US"/>
        </a:p>
      </dgm:t>
    </dgm:pt>
    <dgm:pt modelId="{B06351BC-EF64-4F95-BE34-BDF1117C6D9E}" type="pres">
      <dgm:prSet presAssocID="{C2F645FA-A366-4416-BCFA-85E8118C4322}" presName="node" presStyleLbl="node1" presStyleIdx="0" presStyleCnt="2">
        <dgm:presLayoutVars>
          <dgm:bulletEnabled val="1"/>
        </dgm:presLayoutVars>
      </dgm:prSet>
      <dgm:spPr/>
      <dgm:t>
        <a:bodyPr/>
        <a:lstStyle/>
        <a:p>
          <a:endParaRPr lang="en-US"/>
        </a:p>
      </dgm:t>
    </dgm:pt>
    <dgm:pt modelId="{17DB0AC3-323C-482A-984C-1C57F0F20109}" type="pres">
      <dgm:prSet presAssocID="{5BEE058B-99F6-4235-8F07-67BD5FC8C079}" presName="sibTrans" presStyleLbl="sibTrans2D1" presStyleIdx="0" presStyleCnt="1" custScaleY="85019"/>
      <dgm:spPr>
        <a:prstGeom prst="ellipse">
          <a:avLst/>
        </a:prstGeom>
      </dgm:spPr>
      <dgm:t>
        <a:bodyPr/>
        <a:lstStyle/>
        <a:p>
          <a:endParaRPr lang="en-US"/>
        </a:p>
      </dgm:t>
    </dgm:pt>
    <dgm:pt modelId="{2F567155-CA7A-4A38-A81C-28E11FCF4EE5}" type="pres">
      <dgm:prSet presAssocID="{5BEE058B-99F6-4235-8F07-67BD5FC8C079}" presName="connectorText" presStyleLbl="sibTrans2D1" presStyleIdx="0" presStyleCnt="1"/>
      <dgm:spPr/>
      <dgm:t>
        <a:bodyPr/>
        <a:lstStyle/>
        <a:p>
          <a:endParaRPr lang="en-US"/>
        </a:p>
      </dgm:t>
    </dgm:pt>
    <dgm:pt modelId="{C439AA8F-324F-4949-BB3B-25B70647DFF0}" type="pres">
      <dgm:prSet presAssocID="{26A8FA4F-A3A7-4127-B6B8-A192058D1141}" presName="node" presStyleLbl="node1" presStyleIdx="1" presStyleCnt="2">
        <dgm:presLayoutVars>
          <dgm:bulletEnabled val="1"/>
        </dgm:presLayoutVars>
      </dgm:prSet>
      <dgm:spPr/>
      <dgm:t>
        <a:bodyPr/>
        <a:lstStyle/>
        <a:p>
          <a:endParaRPr lang="en-US"/>
        </a:p>
      </dgm:t>
    </dgm:pt>
  </dgm:ptLst>
  <dgm:cxnLst>
    <dgm:cxn modelId="{22241453-0328-43ED-A500-98FD1E7A8AFB}" type="presOf" srcId="{4EC6D479-282D-4C79-8812-941C00208776}" destId="{B06351BC-EF64-4F95-BE34-BDF1117C6D9E}" srcOrd="0" destOrd="2" presId="urn:microsoft.com/office/officeart/2005/8/layout/process1"/>
    <dgm:cxn modelId="{54293C9D-93C1-428D-A211-947E915FE5BF}" srcId="{C2F645FA-A366-4416-BCFA-85E8118C4322}" destId="{5340BCE9-2A96-42DE-8144-3ECEF1487F7C}" srcOrd="5" destOrd="0" parTransId="{D27FCF7F-9419-4AF2-932D-17F27033926E}" sibTransId="{2C84493E-BEBC-4AF1-A9E8-8CF945D0A09C}"/>
    <dgm:cxn modelId="{64C8CE47-A69C-4C90-B24F-C9E39001E3FA}" type="presOf" srcId="{1E8D7F79-8AAB-4E43-8DCC-BC56F1F2E61E}" destId="{C439AA8F-324F-4949-BB3B-25B70647DFF0}" srcOrd="0" destOrd="2" presId="urn:microsoft.com/office/officeart/2005/8/layout/process1"/>
    <dgm:cxn modelId="{3BB9C3D3-D450-4257-B9DA-A543551AB325}" srcId="{26A8FA4F-A3A7-4127-B6B8-A192058D1141}" destId="{1E8D7F79-8AAB-4E43-8DCC-BC56F1F2E61E}" srcOrd="1" destOrd="0" parTransId="{7742CA31-9BD2-40CF-8A0B-06839D24F7B6}" sibTransId="{CCC4AB4E-2BAD-4F54-B216-A7040284C9EB}"/>
    <dgm:cxn modelId="{B6DDB9AE-1C73-41B3-953E-7C4967B307A0}" type="presOf" srcId="{31CC47B5-637A-449B-8231-7CD9ADC0E497}" destId="{B06351BC-EF64-4F95-BE34-BDF1117C6D9E}" srcOrd="0" destOrd="3" presId="urn:microsoft.com/office/officeart/2005/8/layout/process1"/>
    <dgm:cxn modelId="{A90C9160-85D5-434E-A30A-8DFACE63CEC8}" type="presOf" srcId="{045EF29E-73B2-4004-B423-CCF93721FB64}" destId="{B06351BC-EF64-4F95-BE34-BDF1117C6D9E}" srcOrd="0" destOrd="1" presId="urn:microsoft.com/office/officeart/2005/8/layout/process1"/>
    <dgm:cxn modelId="{F1E3EAA3-33BC-4DC1-8923-168F7170FBE0}" type="presOf" srcId="{26A8FA4F-A3A7-4127-B6B8-A192058D1141}" destId="{C439AA8F-324F-4949-BB3B-25B70647DFF0}" srcOrd="0" destOrd="0" presId="urn:microsoft.com/office/officeart/2005/8/layout/process1"/>
    <dgm:cxn modelId="{02234B4D-05B6-4744-ACAE-779486508816}" srcId="{C2F645FA-A366-4416-BCFA-85E8118C4322}" destId="{045EF29E-73B2-4004-B423-CCF93721FB64}" srcOrd="0" destOrd="0" parTransId="{0F4DC7A2-DE31-46AC-AC96-3EA994818D91}" sibTransId="{210C4B32-F1FA-4118-B18A-8B1CC74724B6}"/>
    <dgm:cxn modelId="{7444C296-6D74-4382-8291-7466701B13EC}" type="presOf" srcId="{E5AA1406-2658-4906-A58D-F42FCB8E8E82}" destId="{C439AA8F-324F-4949-BB3B-25B70647DFF0}" srcOrd="0" destOrd="1" presId="urn:microsoft.com/office/officeart/2005/8/layout/process1"/>
    <dgm:cxn modelId="{B851C4DF-8D01-49D2-9112-2BF2E2A3D45F}" srcId="{26A8FA4F-A3A7-4127-B6B8-A192058D1141}" destId="{964631DD-1E17-4EE9-88F0-FC7111EEC0DB}" srcOrd="3" destOrd="0" parTransId="{67B5ED00-139B-405B-A142-821AEBEC978E}" sibTransId="{77E2FADA-0683-42AD-8078-59C4B8851EB9}"/>
    <dgm:cxn modelId="{ABD8D95F-44FA-4FAD-B68E-CE045957E5A9}" type="presOf" srcId="{3FC7A931-A7A0-4523-AFF7-7F87ED4671A1}" destId="{C439AA8F-324F-4949-BB3B-25B70647DFF0}" srcOrd="0" destOrd="3" presId="urn:microsoft.com/office/officeart/2005/8/layout/process1"/>
    <dgm:cxn modelId="{6BAEAA58-1843-4A87-BC49-CD55C1996865}" type="presOf" srcId="{5BEE058B-99F6-4235-8F07-67BD5FC8C079}" destId="{17DB0AC3-323C-482A-984C-1C57F0F20109}" srcOrd="0" destOrd="0" presId="urn:microsoft.com/office/officeart/2005/8/layout/process1"/>
    <dgm:cxn modelId="{C3A27C6B-65D9-4537-9DE5-B8D5E600C8F5}" srcId="{C2F645FA-A366-4416-BCFA-85E8118C4322}" destId="{47326A8F-45C4-44E7-B703-259991C79BE2}" srcOrd="4" destOrd="0" parTransId="{57A8F1CD-03C5-4337-9B54-3CA12F07921C}" sibTransId="{D3887DAA-22D8-4EDB-BA32-41388FA11A59}"/>
    <dgm:cxn modelId="{CB979B14-D2BE-4530-9E4A-A687A9192B81}" type="presOf" srcId="{D4483FA5-C0DA-4FB5-ABD4-46634E5D68BC}" destId="{E21A30B5-7B67-4469-A08A-4FB9E098F441}" srcOrd="0" destOrd="0" presId="urn:microsoft.com/office/officeart/2005/8/layout/process1"/>
    <dgm:cxn modelId="{DFF082CC-4438-48D9-A75E-B4A87F5EF3C6}" srcId="{D4483FA5-C0DA-4FB5-ABD4-46634E5D68BC}" destId="{C2F645FA-A366-4416-BCFA-85E8118C4322}" srcOrd="0" destOrd="0" parTransId="{A1420C13-CE27-4C65-97C3-80D1DE39232A}" sibTransId="{5BEE058B-99F6-4235-8F07-67BD5FC8C079}"/>
    <dgm:cxn modelId="{22A31CDC-5385-4499-9AFD-E81A03BF12F0}" type="presOf" srcId="{C2F645FA-A366-4416-BCFA-85E8118C4322}" destId="{B06351BC-EF64-4F95-BE34-BDF1117C6D9E}" srcOrd="0" destOrd="0" presId="urn:microsoft.com/office/officeart/2005/8/layout/process1"/>
    <dgm:cxn modelId="{00CCD0E6-107F-40B8-9FFE-BC99E3E2C87F}" srcId="{26A8FA4F-A3A7-4127-B6B8-A192058D1141}" destId="{275F9AB8-DCEC-457C-8BCD-CFED155CAE76}" srcOrd="5" destOrd="0" parTransId="{5948455D-4010-494C-AC67-0756B44FD820}" sibTransId="{13492B06-FDE4-4C58-8356-82B4325EF2C8}"/>
    <dgm:cxn modelId="{D56588B5-D6FB-412E-BC37-C90E5769524B}" type="presOf" srcId="{F9E9B07D-9466-4B7F-ACA4-7767E677988E}" destId="{B06351BC-EF64-4F95-BE34-BDF1117C6D9E}" srcOrd="0" destOrd="4" presId="urn:microsoft.com/office/officeart/2005/8/layout/process1"/>
    <dgm:cxn modelId="{7AF51ED7-E7E2-4BEE-8B64-3F250A4D5500}" srcId="{26A8FA4F-A3A7-4127-B6B8-A192058D1141}" destId="{2E962A21-A72B-488D-B2D4-C6FDF7EFC7E2}" srcOrd="4" destOrd="0" parTransId="{E55FC921-14C4-41D7-9CCB-CDD69AB4DDEC}" sibTransId="{76FA231E-3BAD-4188-8D37-8E8ECAA78505}"/>
    <dgm:cxn modelId="{BC97C7D2-F7DB-43C2-BE82-A1EB257BC9F0}" srcId="{D4483FA5-C0DA-4FB5-ABD4-46634E5D68BC}" destId="{26A8FA4F-A3A7-4127-B6B8-A192058D1141}" srcOrd="1" destOrd="0" parTransId="{667E6761-2234-4744-8C06-DF18DD8B5566}" sibTransId="{38F4F108-84AE-47ED-AC7A-F480C76CAB4D}"/>
    <dgm:cxn modelId="{C380A9D5-F958-4FB6-A16A-80066DD6F1E7}" type="presOf" srcId="{5340BCE9-2A96-42DE-8144-3ECEF1487F7C}" destId="{B06351BC-EF64-4F95-BE34-BDF1117C6D9E}" srcOrd="0" destOrd="6" presId="urn:microsoft.com/office/officeart/2005/8/layout/process1"/>
    <dgm:cxn modelId="{CC6F84EC-18AD-4AB8-9CB6-02B86F26D98B}" srcId="{26A8FA4F-A3A7-4127-B6B8-A192058D1141}" destId="{3FC7A931-A7A0-4523-AFF7-7F87ED4671A1}" srcOrd="2" destOrd="0" parTransId="{76F63C2E-0CFF-4160-BC00-5FD5066CEE4B}" sibTransId="{5A8B8CCF-FA83-4069-8229-84B06266876B}"/>
    <dgm:cxn modelId="{371D1286-1279-4FB9-BE88-E63A05D4E2E7}" srcId="{C2F645FA-A366-4416-BCFA-85E8118C4322}" destId="{31CC47B5-637A-449B-8231-7CD9ADC0E497}" srcOrd="2" destOrd="0" parTransId="{5643B112-9120-4377-A6E2-D1DE31BAF329}" sibTransId="{AB8AE9F3-1836-4442-B9D1-ED23EEF31D8D}"/>
    <dgm:cxn modelId="{E3B071A7-4A50-4497-876B-ACF8FD49E2BF}" type="presOf" srcId="{275F9AB8-DCEC-457C-8BCD-CFED155CAE76}" destId="{C439AA8F-324F-4949-BB3B-25B70647DFF0}" srcOrd="0" destOrd="6" presId="urn:microsoft.com/office/officeart/2005/8/layout/process1"/>
    <dgm:cxn modelId="{613A986C-1E4A-4F94-A679-FE6D1B175341}" srcId="{C2F645FA-A366-4416-BCFA-85E8118C4322}" destId="{F9E9B07D-9466-4B7F-ACA4-7767E677988E}" srcOrd="3" destOrd="0" parTransId="{E9E06B67-74C3-4EE1-9C45-0A9B628AA62A}" sibTransId="{0C6E4059-0546-4F69-B966-C01D376BE6BB}"/>
    <dgm:cxn modelId="{78F78BC6-DBC1-48F9-9161-57BBB0838F29}" type="presOf" srcId="{2E962A21-A72B-488D-B2D4-C6FDF7EFC7E2}" destId="{C439AA8F-324F-4949-BB3B-25B70647DFF0}" srcOrd="0" destOrd="5" presId="urn:microsoft.com/office/officeart/2005/8/layout/process1"/>
    <dgm:cxn modelId="{8A778D2B-6391-4ED9-B054-7AEF14E3ACFE}" srcId="{C2F645FA-A366-4416-BCFA-85E8118C4322}" destId="{4EC6D479-282D-4C79-8812-941C00208776}" srcOrd="1" destOrd="0" parTransId="{1C4EB86F-875F-40B5-861F-A487DAEFAD05}" sibTransId="{04C1D02F-2056-4374-8DFE-B1645BD0CD18}"/>
    <dgm:cxn modelId="{F34C402B-498B-4FCF-BADD-7C14E3E4B07E}" type="presOf" srcId="{964631DD-1E17-4EE9-88F0-FC7111EEC0DB}" destId="{C439AA8F-324F-4949-BB3B-25B70647DFF0}" srcOrd="0" destOrd="4" presId="urn:microsoft.com/office/officeart/2005/8/layout/process1"/>
    <dgm:cxn modelId="{345C2371-FC53-41F7-A997-33A375024FC0}" srcId="{26A8FA4F-A3A7-4127-B6B8-A192058D1141}" destId="{E5AA1406-2658-4906-A58D-F42FCB8E8E82}" srcOrd="0" destOrd="0" parTransId="{B0F403E3-EBE8-4A8E-8A90-B542088C570A}" sibTransId="{8E529696-F43F-4478-B515-98A44A2BBA7D}"/>
    <dgm:cxn modelId="{4406B844-CA6C-4147-B219-64450A0F2C07}" type="presOf" srcId="{5BEE058B-99F6-4235-8F07-67BD5FC8C079}" destId="{2F567155-CA7A-4A38-A81C-28E11FCF4EE5}" srcOrd="1" destOrd="0" presId="urn:microsoft.com/office/officeart/2005/8/layout/process1"/>
    <dgm:cxn modelId="{6E9ECF91-7C6A-4DE5-8518-3AEFD9DA5C3E}" type="presOf" srcId="{47326A8F-45C4-44E7-B703-259991C79BE2}" destId="{B06351BC-EF64-4F95-BE34-BDF1117C6D9E}" srcOrd="0" destOrd="5" presId="urn:microsoft.com/office/officeart/2005/8/layout/process1"/>
    <dgm:cxn modelId="{85887262-AB8D-48DE-BEF9-2BF21D1F2B63}" type="presParOf" srcId="{E21A30B5-7B67-4469-A08A-4FB9E098F441}" destId="{B06351BC-EF64-4F95-BE34-BDF1117C6D9E}" srcOrd="0" destOrd="0" presId="urn:microsoft.com/office/officeart/2005/8/layout/process1"/>
    <dgm:cxn modelId="{A143FECB-79BE-4A75-BC20-A5EE9D47D64B}" type="presParOf" srcId="{E21A30B5-7B67-4469-A08A-4FB9E098F441}" destId="{17DB0AC3-323C-482A-984C-1C57F0F20109}" srcOrd="1" destOrd="0" presId="urn:microsoft.com/office/officeart/2005/8/layout/process1"/>
    <dgm:cxn modelId="{D97F420E-E448-452D-86BF-4E145D8A1311}" type="presParOf" srcId="{17DB0AC3-323C-482A-984C-1C57F0F20109}" destId="{2F567155-CA7A-4A38-A81C-28E11FCF4EE5}" srcOrd="0" destOrd="0" presId="urn:microsoft.com/office/officeart/2005/8/layout/process1"/>
    <dgm:cxn modelId="{EC23F241-4DAA-41FE-922F-68A07ED98669}" type="presParOf" srcId="{E21A30B5-7B67-4469-A08A-4FB9E098F441}" destId="{C439AA8F-324F-4949-BB3B-25B70647DFF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DD28C2-D983-4BAC-90FD-2F33972ED2B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66DE498-17A4-4235-9C80-96D2F4499237}">
      <dgm:prSet/>
      <dgm:spPr/>
      <dgm:t>
        <a:bodyPr/>
        <a:lstStyle/>
        <a:p>
          <a:r>
            <a:rPr lang="en-US" b="1" dirty="0" smtClean="0"/>
            <a:t>Significant Changes </a:t>
          </a:r>
          <a:r>
            <a:rPr lang="en-US" b="1" dirty="0"/>
            <a:t>to the 2008 TSP</a:t>
          </a:r>
          <a:endParaRPr lang="en-US" dirty="0"/>
        </a:p>
      </dgm:t>
    </dgm:pt>
    <dgm:pt modelId="{A3F137D1-5CF3-453F-B445-C8092EBE93E9}" type="parTrans" cxnId="{C8B80368-6BA9-458C-A468-3E3B8EDA468E}">
      <dgm:prSet/>
      <dgm:spPr/>
      <dgm:t>
        <a:bodyPr/>
        <a:lstStyle/>
        <a:p>
          <a:endParaRPr lang="en-US"/>
        </a:p>
      </dgm:t>
    </dgm:pt>
    <dgm:pt modelId="{5037A1DA-3246-49DB-98D5-E7A04C260B4E}" type="sibTrans" cxnId="{C8B80368-6BA9-458C-A468-3E3B8EDA468E}">
      <dgm:prSet/>
      <dgm:spPr/>
      <dgm:t>
        <a:bodyPr/>
        <a:lstStyle/>
        <a:p>
          <a:endParaRPr lang="en-US"/>
        </a:p>
      </dgm:t>
    </dgm:pt>
    <dgm:pt modelId="{EA21E257-6B2D-4D1B-A2AB-C908C0D626A7}">
      <dgm:prSet/>
      <dgm:spPr/>
      <dgm:t>
        <a:bodyPr/>
        <a:lstStyle/>
        <a:p>
          <a:r>
            <a:rPr lang="en-US" dirty="0"/>
            <a:t>Incorporated and reflect current Comprehensive Plan Goals</a:t>
          </a:r>
        </a:p>
      </dgm:t>
    </dgm:pt>
    <dgm:pt modelId="{87976748-5CDB-44C0-B581-9A63DC004A82}" type="parTrans" cxnId="{60C15662-1038-413C-AF18-8AB33AF6B6D3}">
      <dgm:prSet/>
      <dgm:spPr/>
      <dgm:t>
        <a:bodyPr/>
        <a:lstStyle/>
        <a:p>
          <a:endParaRPr lang="en-US"/>
        </a:p>
      </dgm:t>
    </dgm:pt>
    <dgm:pt modelId="{520D1BE8-B4EB-4288-AE80-E217DD9C6158}" type="sibTrans" cxnId="{60C15662-1038-413C-AF18-8AB33AF6B6D3}">
      <dgm:prSet/>
      <dgm:spPr/>
      <dgm:t>
        <a:bodyPr/>
        <a:lstStyle/>
        <a:p>
          <a:endParaRPr lang="en-US"/>
        </a:p>
      </dgm:t>
    </dgm:pt>
    <dgm:pt modelId="{E3CEF679-27FC-480D-906E-48F61385B0B5}">
      <dgm:prSet/>
      <dgm:spPr/>
      <dgm:t>
        <a:bodyPr/>
        <a:lstStyle/>
        <a:p>
          <a:r>
            <a:rPr lang="en-US" dirty="0"/>
            <a:t>Identified pedestrian and bicycle projects</a:t>
          </a:r>
        </a:p>
      </dgm:t>
    </dgm:pt>
    <dgm:pt modelId="{DCE36CEC-A0ED-4F9A-B307-C4CF4A290CEC}" type="parTrans" cxnId="{00BD0061-5B4C-4F2C-B079-8C98D068D254}">
      <dgm:prSet/>
      <dgm:spPr/>
      <dgm:t>
        <a:bodyPr/>
        <a:lstStyle/>
        <a:p>
          <a:endParaRPr lang="en-US"/>
        </a:p>
      </dgm:t>
    </dgm:pt>
    <dgm:pt modelId="{E63F277A-1651-47B8-84C3-38DCB03A81C2}" type="sibTrans" cxnId="{00BD0061-5B4C-4F2C-B079-8C98D068D254}">
      <dgm:prSet/>
      <dgm:spPr/>
      <dgm:t>
        <a:bodyPr/>
        <a:lstStyle/>
        <a:p>
          <a:endParaRPr lang="en-US"/>
        </a:p>
      </dgm:t>
    </dgm:pt>
    <dgm:pt modelId="{4783BCAE-0183-4094-9FE9-36BEA32BE3AF}">
      <dgm:prSet/>
      <dgm:spPr/>
      <dgm:t>
        <a:bodyPr/>
        <a:lstStyle/>
        <a:p>
          <a:r>
            <a:rPr lang="en-US" dirty="0"/>
            <a:t>Incorporated Elementary School SRTS routes</a:t>
          </a:r>
        </a:p>
      </dgm:t>
    </dgm:pt>
    <dgm:pt modelId="{A53DFBB8-CD37-4513-A6B4-ABB176500558}" type="parTrans" cxnId="{035BE090-8042-47E5-9609-5C7E56907353}">
      <dgm:prSet/>
      <dgm:spPr/>
      <dgm:t>
        <a:bodyPr/>
        <a:lstStyle/>
        <a:p>
          <a:endParaRPr lang="en-US"/>
        </a:p>
      </dgm:t>
    </dgm:pt>
    <dgm:pt modelId="{5EA4D82D-B450-4C7E-9E1A-4FE06B1EF872}" type="sibTrans" cxnId="{035BE090-8042-47E5-9609-5C7E56907353}">
      <dgm:prSet/>
      <dgm:spPr/>
      <dgm:t>
        <a:bodyPr/>
        <a:lstStyle/>
        <a:p>
          <a:endParaRPr lang="en-US"/>
        </a:p>
      </dgm:t>
    </dgm:pt>
    <dgm:pt modelId="{7A3B6148-44D6-4FFD-B342-2A3402F1703F}">
      <dgm:prSet/>
      <dgm:spPr/>
      <dgm:t>
        <a:bodyPr/>
        <a:lstStyle/>
        <a:p>
          <a:r>
            <a:rPr lang="en-US" dirty="0"/>
            <a:t>Incorporated performance targets and evaluation criteria to prioritize projects for all modes</a:t>
          </a:r>
        </a:p>
      </dgm:t>
    </dgm:pt>
    <dgm:pt modelId="{2CE7239B-8DAA-4591-BC26-E1DD6B31ECB4}" type="parTrans" cxnId="{54892764-1EE0-412C-988A-C1007300E11E}">
      <dgm:prSet/>
      <dgm:spPr/>
      <dgm:t>
        <a:bodyPr/>
        <a:lstStyle/>
        <a:p>
          <a:endParaRPr lang="en-US"/>
        </a:p>
      </dgm:t>
    </dgm:pt>
    <dgm:pt modelId="{0C815F89-9ABF-47B3-83F5-410C7BBEB9AA}" type="sibTrans" cxnId="{54892764-1EE0-412C-988A-C1007300E11E}">
      <dgm:prSet/>
      <dgm:spPr/>
      <dgm:t>
        <a:bodyPr/>
        <a:lstStyle/>
        <a:p>
          <a:endParaRPr lang="en-US"/>
        </a:p>
      </dgm:t>
    </dgm:pt>
    <dgm:pt modelId="{0505A2B3-F99C-4A80-A458-472B24378200}">
      <dgm:prSet/>
      <dgm:spPr/>
      <dgm:t>
        <a:bodyPr/>
        <a:lstStyle/>
        <a:p>
          <a:r>
            <a:rPr lang="en-US" dirty="0"/>
            <a:t>Removed I-205/10</a:t>
          </a:r>
          <a:r>
            <a:rPr lang="en-US" baseline="30000" dirty="0"/>
            <a:t>th</a:t>
          </a:r>
          <a:r>
            <a:rPr lang="en-US" dirty="0"/>
            <a:t> Street Interchange reconstruction project and replace with 10</a:t>
          </a:r>
          <a:r>
            <a:rPr lang="en-US" baseline="30000" dirty="0"/>
            <a:t>th</a:t>
          </a:r>
          <a:r>
            <a:rPr lang="en-US" dirty="0"/>
            <a:t> Street improvements</a:t>
          </a:r>
        </a:p>
      </dgm:t>
    </dgm:pt>
    <dgm:pt modelId="{876FE00A-C3C8-4E5B-BCF0-234274654C71}" type="parTrans" cxnId="{0F41FEA0-5154-430C-92C5-6C7DD4E429E2}">
      <dgm:prSet/>
      <dgm:spPr/>
      <dgm:t>
        <a:bodyPr/>
        <a:lstStyle/>
        <a:p>
          <a:endParaRPr lang="en-US"/>
        </a:p>
      </dgm:t>
    </dgm:pt>
    <dgm:pt modelId="{ADED6822-9F49-44CB-A433-4B92AADDAA6D}" type="sibTrans" cxnId="{0F41FEA0-5154-430C-92C5-6C7DD4E429E2}">
      <dgm:prSet/>
      <dgm:spPr/>
      <dgm:t>
        <a:bodyPr/>
        <a:lstStyle/>
        <a:p>
          <a:endParaRPr lang="en-US"/>
        </a:p>
      </dgm:t>
    </dgm:pt>
    <dgm:pt modelId="{2E67D1AE-B91F-48DD-94A9-028428C471C7}">
      <dgm:prSet/>
      <dgm:spPr/>
      <dgm:t>
        <a:bodyPr/>
        <a:lstStyle/>
        <a:p>
          <a:r>
            <a:rPr lang="en-US" dirty="0"/>
            <a:t>Updated roadway functional classifications and future street connectivity map</a:t>
          </a:r>
        </a:p>
      </dgm:t>
    </dgm:pt>
    <dgm:pt modelId="{998E8920-55ED-4041-9D07-BA2B340EEB18}" type="parTrans" cxnId="{D30DACBD-8F85-41C7-B423-BD52EC821E5B}">
      <dgm:prSet/>
      <dgm:spPr/>
      <dgm:t>
        <a:bodyPr/>
        <a:lstStyle/>
        <a:p>
          <a:endParaRPr lang="en-US"/>
        </a:p>
      </dgm:t>
    </dgm:pt>
    <dgm:pt modelId="{58AF170A-16B9-4C9E-AE29-4789E4C3D588}" type="sibTrans" cxnId="{D30DACBD-8F85-41C7-B423-BD52EC821E5B}">
      <dgm:prSet/>
      <dgm:spPr/>
      <dgm:t>
        <a:bodyPr/>
        <a:lstStyle/>
        <a:p>
          <a:endParaRPr lang="en-US"/>
        </a:p>
      </dgm:t>
    </dgm:pt>
    <dgm:pt modelId="{100F475F-D450-427E-B096-CAE30C9152E2}">
      <dgm:prSet/>
      <dgm:spPr/>
      <dgm:t>
        <a:bodyPr/>
        <a:lstStyle/>
        <a:p>
          <a:r>
            <a:rPr lang="en-US" b="1" dirty="0"/>
            <a:t>Concurrent Activities (adopted or incorporated into the TSP at a later date): </a:t>
          </a:r>
          <a:endParaRPr lang="en-US" dirty="0"/>
        </a:p>
      </dgm:t>
    </dgm:pt>
    <dgm:pt modelId="{59A5D620-08F1-4D5D-884C-B6A95EF348F1}" type="parTrans" cxnId="{B9794664-FCAE-4586-A556-35D9EA782730}">
      <dgm:prSet/>
      <dgm:spPr/>
      <dgm:t>
        <a:bodyPr/>
        <a:lstStyle/>
        <a:p>
          <a:endParaRPr lang="en-US"/>
        </a:p>
      </dgm:t>
    </dgm:pt>
    <dgm:pt modelId="{1259B934-0385-47C8-A2C9-E642C53E30BD}" type="sibTrans" cxnId="{B9794664-FCAE-4586-A556-35D9EA782730}">
      <dgm:prSet/>
      <dgm:spPr/>
      <dgm:t>
        <a:bodyPr/>
        <a:lstStyle/>
        <a:p>
          <a:endParaRPr lang="en-US"/>
        </a:p>
      </dgm:t>
    </dgm:pt>
    <dgm:pt modelId="{AD516A0D-432B-4201-AD82-DA8D25348E9F}">
      <dgm:prSet/>
      <dgm:spPr/>
      <dgm:t>
        <a:bodyPr/>
        <a:lstStyle/>
        <a:p>
          <a:r>
            <a:rPr lang="en-US" dirty="0"/>
            <a:t>Code revisions</a:t>
          </a:r>
        </a:p>
      </dgm:t>
    </dgm:pt>
    <dgm:pt modelId="{90B8FEB5-6C14-43A1-BA18-BDC57D73F473}" type="parTrans" cxnId="{4290E135-E534-4688-9136-B932CA425DFA}">
      <dgm:prSet/>
      <dgm:spPr/>
      <dgm:t>
        <a:bodyPr/>
        <a:lstStyle/>
        <a:p>
          <a:endParaRPr lang="en-US"/>
        </a:p>
      </dgm:t>
    </dgm:pt>
    <dgm:pt modelId="{28510737-EF2D-4621-B09F-5F7767266ACA}" type="sibTrans" cxnId="{4290E135-E534-4688-9136-B932CA425DFA}">
      <dgm:prSet/>
      <dgm:spPr/>
      <dgm:t>
        <a:bodyPr/>
        <a:lstStyle/>
        <a:p>
          <a:endParaRPr lang="en-US"/>
        </a:p>
      </dgm:t>
    </dgm:pt>
    <dgm:pt modelId="{9F370CB5-424E-4ABC-A8A6-F162505F0650}">
      <dgm:prSet/>
      <dgm:spPr/>
      <dgm:t>
        <a:bodyPr/>
        <a:lstStyle/>
        <a:p>
          <a:r>
            <a:rPr lang="en-US" dirty="0"/>
            <a:t>Hwy 43 </a:t>
          </a:r>
          <a:r>
            <a:rPr lang="en-US" dirty="0" smtClean="0"/>
            <a:t>Concept Plan</a:t>
          </a:r>
          <a:endParaRPr lang="en-US" dirty="0"/>
        </a:p>
      </dgm:t>
    </dgm:pt>
    <dgm:pt modelId="{0F4EEE1B-491F-4313-BD09-6657004993C2}" type="parTrans" cxnId="{95ED2126-9177-47FF-83BE-20D7842ACD66}">
      <dgm:prSet/>
      <dgm:spPr/>
      <dgm:t>
        <a:bodyPr/>
        <a:lstStyle/>
        <a:p>
          <a:endParaRPr lang="en-US"/>
        </a:p>
      </dgm:t>
    </dgm:pt>
    <dgm:pt modelId="{46AA3F25-57BE-4630-BEF8-8DEC63D1434E}" type="sibTrans" cxnId="{95ED2126-9177-47FF-83BE-20D7842ACD66}">
      <dgm:prSet/>
      <dgm:spPr/>
      <dgm:t>
        <a:bodyPr/>
        <a:lstStyle/>
        <a:p>
          <a:endParaRPr lang="en-US"/>
        </a:p>
      </dgm:t>
    </dgm:pt>
    <dgm:pt modelId="{066E2AF5-37B0-44CC-A874-345AD23592A7}">
      <dgm:prSet/>
      <dgm:spPr/>
      <dgm:t>
        <a:bodyPr/>
        <a:lstStyle/>
        <a:p>
          <a:r>
            <a:rPr lang="en-US" dirty="0" smtClean="0"/>
            <a:t>Hwy 43/I-205 Waterfront Concept Plan (Future)</a:t>
          </a:r>
          <a:endParaRPr lang="en-US" dirty="0"/>
        </a:p>
      </dgm:t>
    </dgm:pt>
    <dgm:pt modelId="{E6BFDD9C-B6DD-4E0D-A38E-E56B4D49406C}" type="parTrans" cxnId="{626AEF41-C380-4DE4-8505-C88E044BACB1}">
      <dgm:prSet/>
      <dgm:spPr/>
      <dgm:t>
        <a:bodyPr/>
        <a:lstStyle/>
        <a:p>
          <a:endParaRPr lang="en-US"/>
        </a:p>
      </dgm:t>
    </dgm:pt>
    <dgm:pt modelId="{D9AE1FFC-D8F7-49C8-A100-324672101642}" type="sibTrans" cxnId="{626AEF41-C380-4DE4-8505-C88E044BACB1}">
      <dgm:prSet/>
      <dgm:spPr/>
      <dgm:t>
        <a:bodyPr/>
        <a:lstStyle/>
        <a:p>
          <a:endParaRPr lang="en-US"/>
        </a:p>
      </dgm:t>
    </dgm:pt>
    <dgm:pt modelId="{E9A23683-2269-42FC-B5E5-E0DA4F798469}" type="pres">
      <dgm:prSet presAssocID="{B5DD28C2-D983-4BAC-90FD-2F33972ED2BF}" presName="Name0" presStyleCnt="0">
        <dgm:presLayoutVars>
          <dgm:dir/>
          <dgm:animLvl val="lvl"/>
          <dgm:resizeHandles val="exact"/>
        </dgm:presLayoutVars>
      </dgm:prSet>
      <dgm:spPr/>
      <dgm:t>
        <a:bodyPr/>
        <a:lstStyle/>
        <a:p>
          <a:endParaRPr lang="en-US"/>
        </a:p>
      </dgm:t>
    </dgm:pt>
    <dgm:pt modelId="{B0022D07-9F80-456C-BF1E-1A182A5BC014}" type="pres">
      <dgm:prSet presAssocID="{566DE498-17A4-4235-9C80-96D2F4499237}" presName="composite" presStyleCnt="0"/>
      <dgm:spPr/>
    </dgm:pt>
    <dgm:pt modelId="{5E414395-77FA-4BED-ABB9-43A0C7750127}" type="pres">
      <dgm:prSet presAssocID="{566DE498-17A4-4235-9C80-96D2F4499237}" presName="parTx" presStyleLbl="alignNode1" presStyleIdx="0" presStyleCnt="2">
        <dgm:presLayoutVars>
          <dgm:chMax val="0"/>
          <dgm:chPref val="0"/>
          <dgm:bulletEnabled val="1"/>
        </dgm:presLayoutVars>
      </dgm:prSet>
      <dgm:spPr/>
      <dgm:t>
        <a:bodyPr/>
        <a:lstStyle/>
        <a:p>
          <a:endParaRPr lang="en-US"/>
        </a:p>
      </dgm:t>
    </dgm:pt>
    <dgm:pt modelId="{D3785241-3B00-4B5A-9C08-3F5F37AC75A3}" type="pres">
      <dgm:prSet presAssocID="{566DE498-17A4-4235-9C80-96D2F4499237}" presName="desTx" presStyleLbl="alignAccFollowNode1" presStyleIdx="0" presStyleCnt="2">
        <dgm:presLayoutVars>
          <dgm:bulletEnabled val="1"/>
        </dgm:presLayoutVars>
      </dgm:prSet>
      <dgm:spPr/>
      <dgm:t>
        <a:bodyPr/>
        <a:lstStyle/>
        <a:p>
          <a:endParaRPr lang="en-US"/>
        </a:p>
      </dgm:t>
    </dgm:pt>
    <dgm:pt modelId="{A403D85B-8397-48D0-B7BE-52477098A3ED}" type="pres">
      <dgm:prSet presAssocID="{5037A1DA-3246-49DB-98D5-E7A04C260B4E}" presName="space" presStyleCnt="0"/>
      <dgm:spPr/>
    </dgm:pt>
    <dgm:pt modelId="{8F1B4E4A-E72B-46C1-8CE4-61B1E54759F6}" type="pres">
      <dgm:prSet presAssocID="{100F475F-D450-427E-B096-CAE30C9152E2}" presName="composite" presStyleCnt="0"/>
      <dgm:spPr/>
    </dgm:pt>
    <dgm:pt modelId="{22EFE0E5-D14A-4EB4-A2EF-DE37FCD196C6}" type="pres">
      <dgm:prSet presAssocID="{100F475F-D450-427E-B096-CAE30C9152E2}" presName="parTx" presStyleLbl="alignNode1" presStyleIdx="1" presStyleCnt="2">
        <dgm:presLayoutVars>
          <dgm:chMax val="0"/>
          <dgm:chPref val="0"/>
          <dgm:bulletEnabled val="1"/>
        </dgm:presLayoutVars>
      </dgm:prSet>
      <dgm:spPr/>
      <dgm:t>
        <a:bodyPr/>
        <a:lstStyle/>
        <a:p>
          <a:endParaRPr lang="en-US"/>
        </a:p>
      </dgm:t>
    </dgm:pt>
    <dgm:pt modelId="{25D51653-EE10-4FD3-80EC-3A1316ABDB32}" type="pres">
      <dgm:prSet presAssocID="{100F475F-D450-427E-B096-CAE30C9152E2}" presName="desTx" presStyleLbl="alignAccFollowNode1" presStyleIdx="1" presStyleCnt="2">
        <dgm:presLayoutVars>
          <dgm:bulletEnabled val="1"/>
        </dgm:presLayoutVars>
      </dgm:prSet>
      <dgm:spPr/>
      <dgm:t>
        <a:bodyPr/>
        <a:lstStyle/>
        <a:p>
          <a:endParaRPr lang="en-US"/>
        </a:p>
      </dgm:t>
    </dgm:pt>
  </dgm:ptLst>
  <dgm:cxnLst>
    <dgm:cxn modelId="{626AEF41-C380-4DE4-8505-C88E044BACB1}" srcId="{100F475F-D450-427E-B096-CAE30C9152E2}" destId="{066E2AF5-37B0-44CC-A874-345AD23592A7}" srcOrd="2" destOrd="0" parTransId="{E6BFDD9C-B6DD-4E0D-A38E-E56B4D49406C}" sibTransId="{D9AE1FFC-D8F7-49C8-A100-324672101642}"/>
    <dgm:cxn modelId="{A1DE690B-FD50-4284-8207-418E9A23A66B}" type="presOf" srcId="{0505A2B3-F99C-4A80-A458-472B24378200}" destId="{D3785241-3B00-4B5A-9C08-3F5F37AC75A3}" srcOrd="0" destOrd="4" presId="urn:microsoft.com/office/officeart/2005/8/layout/hList1"/>
    <dgm:cxn modelId="{B808829C-E7BF-4527-B83A-D049384B0D92}" type="presOf" srcId="{EA21E257-6B2D-4D1B-A2AB-C908C0D626A7}" destId="{D3785241-3B00-4B5A-9C08-3F5F37AC75A3}" srcOrd="0" destOrd="0" presId="urn:microsoft.com/office/officeart/2005/8/layout/hList1"/>
    <dgm:cxn modelId="{0F41FEA0-5154-430C-92C5-6C7DD4E429E2}" srcId="{566DE498-17A4-4235-9C80-96D2F4499237}" destId="{0505A2B3-F99C-4A80-A458-472B24378200}" srcOrd="4" destOrd="0" parTransId="{876FE00A-C3C8-4E5B-BCF0-234274654C71}" sibTransId="{ADED6822-9F49-44CB-A433-4B92AADDAA6D}"/>
    <dgm:cxn modelId="{AD51C47E-B96C-4533-9A88-A03E427E9588}" type="presOf" srcId="{9F370CB5-424E-4ABC-A8A6-F162505F0650}" destId="{25D51653-EE10-4FD3-80EC-3A1316ABDB32}" srcOrd="0" destOrd="1" presId="urn:microsoft.com/office/officeart/2005/8/layout/hList1"/>
    <dgm:cxn modelId="{C8B80368-6BA9-458C-A468-3E3B8EDA468E}" srcId="{B5DD28C2-D983-4BAC-90FD-2F33972ED2BF}" destId="{566DE498-17A4-4235-9C80-96D2F4499237}" srcOrd="0" destOrd="0" parTransId="{A3F137D1-5CF3-453F-B445-C8092EBE93E9}" sibTransId="{5037A1DA-3246-49DB-98D5-E7A04C260B4E}"/>
    <dgm:cxn modelId="{86456C4C-09EB-4F91-894D-6360EE28AFF2}" type="presOf" srcId="{566DE498-17A4-4235-9C80-96D2F4499237}" destId="{5E414395-77FA-4BED-ABB9-43A0C7750127}" srcOrd="0" destOrd="0" presId="urn:microsoft.com/office/officeart/2005/8/layout/hList1"/>
    <dgm:cxn modelId="{D30DACBD-8F85-41C7-B423-BD52EC821E5B}" srcId="{566DE498-17A4-4235-9C80-96D2F4499237}" destId="{2E67D1AE-B91F-48DD-94A9-028428C471C7}" srcOrd="5" destOrd="0" parTransId="{998E8920-55ED-4041-9D07-BA2B340EEB18}" sibTransId="{58AF170A-16B9-4C9E-AE29-4789E4C3D588}"/>
    <dgm:cxn modelId="{60C15662-1038-413C-AF18-8AB33AF6B6D3}" srcId="{566DE498-17A4-4235-9C80-96D2F4499237}" destId="{EA21E257-6B2D-4D1B-A2AB-C908C0D626A7}" srcOrd="0" destOrd="0" parTransId="{87976748-5CDB-44C0-B581-9A63DC004A82}" sibTransId="{520D1BE8-B4EB-4288-AE80-E217DD9C6158}"/>
    <dgm:cxn modelId="{33802C58-1D91-47B2-A94B-21BF9C7D95F0}" type="presOf" srcId="{100F475F-D450-427E-B096-CAE30C9152E2}" destId="{22EFE0E5-D14A-4EB4-A2EF-DE37FCD196C6}" srcOrd="0" destOrd="0" presId="urn:microsoft.com/office/officeart/2005/8/layout/hList1"/>
    <dgm:cxn modelId="{5182C298-9256-40E2-8CF7-6E1CF649C2BD}" type="presOf" srcId="{B5DD28C2-D983-4BAC-90FD-2F33972ED2BF}" destId="{E9A23683-2269-42FC-B5E5-E0DA4F798469}" srcOrd="0" destOrd="0" presId="urn:microsoft.com/office/officeart/2005/8/layout/hList1"/>
    <dgm:cxn modelId="{7E4340CC-68E1-4015-925D-D492B199E0EE}" type="presOf" srcId="{066E2AF5-37B0-44CC-A874-345AD23592A7}" destId="{25D51653-EE10-4FD3-80EC-3A1316ABDB32}" srcOrd="0" destOrd="2" presId="urn:microsoft.com/office/officeart/2005/8/layout/hList1"/>
    <dgm:cxn modelId="{43C12651-3C83-4F8C-A5C2-FDD0D8101112}" type="presOf" srcId="{AD516A0D-432B-4201-AD82-DA8D25348E9F}" destId="{25D51653-EE10-4FD3-80EC-3A1316ABDB32}" srcOrd="0" destOrd="0" presId="urn:microsoft.com/office/officeart/2005/8/layout/hList1"/>
    <dgm:cxn modelId="{B64A4B2F-2696-47A7-BB1A-333098749D09}" type="presOf" srcId="{7A3B6148-44D6-4FFD-B342-2A3402F1703F}" destId="{D3785241-3B00-4B5A-9C08-3F5F37AC75A3}" srcOrd="0" destOrd="3" presId="urn:microsoft.com/office/officeart/2005/8/layout/hList1"/>
    <dgm:cxn modelId="{54892764-1EE0-412C-988A-C1007300E11E}" srcId="{566DE498-17A4-4235-9C80-96D2F4499237}" destId="{7A3B6148-44D6-4FFD-B342-2A3402F1703F}" srcOrd="3" destOrd="0" parTransId="{2CE7239B-8DAA-4591-BC26-E1DD6B31ECB4}" sibTransId="{0C815F89-9ABF-47B3-83F5-410C7BBEB9AA}"/>
    <dgm:cxn modelId="{95ED2126-9177-47FF-83BE-20D7842ACD66}" srcId="{100F475F-D450-427E-B096-CAE30C9152E2}" destId="{9F370CB5-424E-4ABC-A8A6-F162505F0650}" srcOrd="1" destOrd="0" parTransId="{0F4EEE1B-491F-4313-BD09-6657004993C2}" sibTransId="{46AA3F25-57BE-4630-BEF8-8DEC63D1434E}"/>
    <dgm:cxn modelId="{D158996C-1858-49F5-AFFB-1F9E98676D34}" type="presOf" srcId="{E3CEF679-27FC-480D-906E-48F61385B0B5}" destId="{D3785241-3B00-4B5A-9C08-3F5F37AC75A3}" srcOrd="0" destOrd="1" presId="urn:microsoft.com/office/officeart/2005/8/layout/hList1"/>
    <dgm:cxn modelId="{7987EE75-08E6-480F-B95B-05D92D8B6548}" type="presOf" srcId="{2E67D1AE-B91F-48DD-94A9-028428C471C7}" destId="{D3785241-3B00-4B5A-9C08-3F5F37AC75A3}" srcOrd="0" destOrd="5" presId="urn:microsoft.com/office/officeart/2005/8/layout/hList1"/>
    <dgm:cxn modelId="{74FA697E-0D49-4E4A-8F3B-65EFA94BB247}" type="presOf" srcId="{4783BCAE-0183-4094-9FE9-36BEA32BE3AF}" destId="{D3785241-3B00-4B5A-9C08-3F5F37AC75A3}" srcOrd="0" destOrd="2" presId="urn:microsoft.com/office/officeart/2005/8/layout/hList1"/>
    <dgm:cxn modelId="{00BD0061-5B4C-4F2C-B079-8C98D068D254}" srcId="{566DE498-17A4-4235-9C80-96D2F4499237}" destId="{E3CEF679-27FC-480D-906E-48F61385B0B5}" srcOrd="1" destOrd="0" parTransId="{DCE36CEC-A0ED-4F9A-B307-C4CF4A290CEC}" sibTransId="{E63F277A-1651-47B8-84C3-38DCB03A81C2}"/>
    <dgm:cxn modelId="{035BE090-8042-47E5-9609-5C7E56907353}" srcId="{566DE498-17A4-4235-9C80-96D2F4499237}" destId="{4783BCAE-0183-4094-9FE9-36BEA32BE3AF}" srcOrd="2" destOrd="0" parTransId="{A53DFBB8-CD37-4513-A6B4-ABB176500558}" sibTransId="{5EA4D82D-B450-4C7E-9E1A-4FE06B1EF872}"/>
    <dgm:cxn modelId="{4290E135-E534-4688-9136-B932CA425DFA}" srcId="{100F475F-D450-427E-B096-CAE30C9152E2}" destId="{AD516A0D-432B-4201-AD82-DA8D25348E9F}" srcOrd="0" destOrd="0" parTransId="{90B8FEB5-6C14-43A1-BA18-BDC57D73F473}" sibTransId="{28510737-EF2D-4621-B09F-5F7767266ACA}"/>
    <dgm:cxn modelId="{B9794664-FCAE-4586-A556-35D9EA782730}" srcId="{B5DD28C2-D983-4BAC-90FD-2F33972ED2BF}" destId="{100F475F-D450-427E-B096-CAE30C9152E2}" srcOrd="1" destOrd="0" parTransId="{59A5D620-08F1-4D5D-884C-B6A95EF348F1}" sibTransId="{1259B934-0385-47C8-A2C9-E642C53E30BD}"/>
    <dgm:cxn modelId="{4A105B98-AC8B-475D-8641-BD20D2DF2A1F}" type="presParOf" srcId="{E9A23683-2269-42FC-B5E5-E0DA4F798469}" destId="{B0022D07-9F80-456C-BF1E-1A182A5BC014}" srcOrd="0" destOrd="0" presId="urn:microsoft.com/office/officeart/2005/8/layout/hList1"/>
    <dgm:cxn modelId="{9E33B740-A178-4F4C-9A85-6100D7BC0716}" type="presParOf" srcId="{B0022D07-9F80-456C-BF1E-1A182A5BC014}" destId="{5E414395-77FA-4BED-ABB9-43A0C7750127}" srcOrd="0" destOrd="0" presId="urn:microsoft.com/office/officeart/2005/8/layout/hList1"/>
    <dgm:cxn modelId="{7F0BAB10-BD57-446E-957D-B0A409685949}" type="presParOf" srcId="{B0022D07-9F80-456C-BF1E-1A182A5BC014}" destId="{D3785241-3B00-4B5A-9C08-3F5F37AC75A3}" srcOrd="1" destOrd="0" presId="urn:microsoft.com/office/officeart/2005/8/layout/hList1"/>
    <dgm:cxn modelId="{BA1F229B-7F10-4AC0-987B-6923C177472B}" type="presParOf" srcId="{E9A23683-2269-42FC-B5E5-E0DA4F798469}" destId="{A403D85B-8397-48D0-B7BE-52477098A3ED}" srcOrd="1" destOrd="0" presId="urn:microsoft.com/office/officeart/2005/8/layout/hList1"/>
    <dgm:cxn modelId="{D6593FD4-5BDB-4C09-9474-B1C1D42C8025}" type="presParOf" srcId="{E9A23683-2269-42FC-B5E5-E0DA4F798469}" destId="{8F1B4E4A-E72B-46C1-8CE4-61B1E54759F6}" srcOrd="2" destOrd="0" presId="urn:microsoft.com/office/officeart/2005/8/layout/hList1"/>
    <dgm:cxn modelId="{4A2B884D-9781-4BBB-84E5-D8135C69E834}" type="presParOf" srcId="{8F1B4E4A-E72B-46C1-8CE4-61B1E54759F6}" destId="{22EFE0E5-D14A-4EB4-A2EF-DE37FCD196C6}" srcOrd="0" destOrd="0" presId="urn:microsoft.com/office/officeart/2005/8/layout/hList1"/>
    <dgm:cxn modelId="{52064117-A108-47E6-8DCB-1CC4A1A92105}" type="presParOf" srcId="{8F1B4E4A-E72B-46C1-8CE4-61B1E54759F6}" destId="{25D51653-EE10-4FD3-80EC-3A1316ABDB3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483FA5-C0DA-4FB5-ABD4-46634E5D68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C2F645FA-A366-4416-BCFA-85E8118C4322}">
      <dgm:prSet/>
      <dgm:spPr/>
      <dgm:t>
        <a:bodyPr/>
        <a:lstStyle/>
        <a:p>
          <a:pPr>
            <a:buNone/>
          </a:pPr>
          <a:r>
            <a:rPr lang="en-US" b="1" dirty="0" smtClean="0"/>
            <a:t>Arterial/Collector Street Cross Sections updates from 2008 TSP.</a:t>
          </a:r>
          <a:endParaRPr lang="en-US" dirty="0"/>
        </a:p>
      </dgm:t>
    </dgm:pt>
    <dgm:pt modelId="{A1420C13-CE27-4C65-97C3-80D1DE39232A}" type="parTrans" cxnId="{DFF082CC-4438-48D9-A75E-B4A87F5EF3C6}">
      <dgm:prSet/>
      <dgm:spPr/>
      <dgm:t>
        <a:bodyPr/>
        <a:lstStyle/>
        <a:p>
          <a:endParaRPr lang="en-US"/>
        </a:p>
      </dgm:t>
    </dgm:pt>
    <dgm:pt modelId="{5BEE058B-99F6-4235-8F07-67BD5FC8C079}" type="sibTrans" cxnId="{DFF082CC-4438-48D9-A75E-B4A87F5EF3C6}">
      <dgm:prSet/>
      <dgm:spPr/>
      <dgm:t>
        <a:bodyPr/>
        <a:lstStyle/>
        <a:p>
          <a:endParaRPr lang="en-US"/>
        </a:p>
      </dgm:t>
    </dgm:pt>
    <dgm:pt modelId="{045EF29E-73B2-4004-B423-CCF93721FB64}">
      <dgm:prSet/>
      <dgm:spPr/>
      <dgm:t>
        <a:bodyPr/>
        <a:lstStyle/>
        <a:p>
          <a:pPr>
            <a:buNone/>
          </a:pPr>
          <a:r>
            <a:rPr lang="en-US" dirty="0" smtClean="0"/>
            <a:t>Major shift in design with elimination of wide medians and focus on separated bike lanes for higher volume/higher speed street sections.</a:t>
          </a:r>
          <a:endParaRPr lang="en-US" dirty="0"/>
        </a:p>
      </dgm:t>
    </dgm:pt>
    <dgm:pt modelId="{0F4DC7A2-DE31-46AC-AC96-3EA994818D91}" type="parTrans" cxnId="{02234B4D-05B6-4744-ACAE-779486508816}">
      <dgm:prSet/>
      <dgm:spPr/>
      <dgm:t>
        <a:bodyPr/>
        <a:lstStyle/>
        <a:p>
          <a:endParaRPr lang="en-US"/>
        </a:p>
      </dgm:t>
    </dgm:pt>
    <dgm:pt modelId="{210C4B32-F1FA-4118-B18A-8B1CC74724B6}" type="sibTrans" cxnId="{02234B4D-05B6-4744-ACAE-779486508816}">
      <dgm:prSet/>
      <dgm:spPr/>
      <dgm:t>
        <a:bodyPr/>
        <a:lstStyle/>
        <a:p>
          <a:endParaRPr lang="en-US"/>
        </a:p>
      </dgm:t>
    </dgm:pt>
    <dgm:pt modelId="{3D699165-2D6F-45D0-AA6E-C35C3A9609E2}">
      <dgm:prSet/>
      <dgm:spPr/>
      <dgm:t>
        <a:bodyPr/>
        <a:lstStyle/>
        <a:p>
          <a:pPr>
            <a:buNone/>
          </a:pPr>
          <a:r>
            <a:rPr lang="en-US" dirty="0" smtClean="0"/>
            <a:t>On-street parking largely removed/limited to specially designated areas.</a:t>
          </a:r>
          <a:endParaRPr lang="en-US" dirty="0"/>
        </a:p>
      </dgm:t>
    </dgm:pt>
    <dgm:pt modelId="{C2E93CA9-1CF4-4543-9C3E-13B65809E218}" type="parTrans" cxnId="{374D0048-2FBD-4323-A10B-A29917AA8C11}">
      <dgm:prSet/>
      <dgm:spPr/>
      <dgm:t>
        <a:bodyPr/>
        <a:lstStyle/>
        <a:p>
          <a:endParaRPr lang="en-US"/>
        </a:p>
      </dgm:t>
    </dgm:pt>
    <dgm:pt modelId="{C06FE772-9441-43D9-92DB-A4676615CECE}" type="sibTrans" cxnId="{374D0048-2FBD-4323-A10B-A29917AA8C11}">
      <dgm:prSet/>
      <dgm:spPr/>
      <dgm:t>
        <a:bodyPr/>
        <a:lstStyle/>
        <a:p>
          <a:endParaRPr lang="en-US"/>
        </a:p>
      </dgm:t>
    </dgm:pt>
    <dgm:pt modelId="{CA8552E1-7359-482C-BF12-F8D3CEA0DB17}">
      <dgm:prSet/>
      <dgm:spPr/>
      <dgm:t>
        <a:bodyPr/>
        <a:lstStyle/>
        <a:p>
          <a:pPr>
            <a:buNone/>
          </a:pPr>
          <a:r>
            <a:rPr lang="en-US" dirty="0" smtClean="0"/>
            <a:t>Focus on bike/pedestrian safety.</a:t>
          </a:r>
          <a:endParaRPr lang="en-US" dirty="0"/>
        </a:p>
      </dgm:t>
    </dgm:pt>
    <dgm:pt modelId="{C216CDBD-75F4-4FE7-B678-A34C11B2F13F}" type="parTrans" cxnId="{9849EFF0-8D3A-4061-AD2F-FCB5AE359F3E}">
      <dgm:prSet/>
      <dgm:spPr/>
      <dgm:t>
        <a:bodyPr/>
        <a:lstStyle/>
        <a:p>
          <a:endParaRPr lang="en-US"/>
        </a:p>
      </dgm:t>
    </dgm:pt>
    <dgm:pt modelId="{147B4F60-4D4E-4AAF-88AD-DB6BBEE9E5AA}" type="sibTrans" cxnId="{9849EFF0-8D3A-4061-AD2F-FCB5AE359F3E}">
      <dgm:prSet/>
      <dgm:spPr/>
      <dgm:t>
        <a:bodyPr/>
        <a:lstStyle/>
        <a:p>
          <a:endParaRPr lang="en-US"/>
        </a:p>
      </dgm:t>
    </dgm:pt>
    <dgm:pt modelId="{E21A30B5-7B67-4469-A08A-4FB9E098F441}" type="pres">
      <dgm:prSet presAssocID="{D4483FA5-C0DA-4FB5-ABD4-46634E5D68BC}" presName="Name0" presStyleCnt="0">
        <dgm:presLayoutVars>
          <dgm:dir/>
          <dgm:resizeHandles val="exact"/>
        </dgm:presLayoutVars>
      </dgm:prSet>
      <dgm:spPr/>
      <dgm:t>
        <a:bodyPr/>
        <a:lstStyle/>
        <a:p>
          <a:endParaRPr lang="en-US"/>
        </a:p>
      </dgm:t>
    </dgm:pt>
    <dgm:pt modelId="{B06351BC-EF64-4F95-BE34-BDF1117C6D9E}" type="pres">
      <dgm:prSet presAssocID="{C2F645FA-A366-4416-BCFA-85E8118C4322}" presName="node" presStyleLbl="node1" presStyleIdx="0" presStyleCnt="1">
        <dgm:presLayoutVars>
          <dgm:bulletEnabled val="1"/>
        </dgm:presLayoutVars>
      </dgm:prSet>
      <dgm:spPr/>
      <dgm:t>
        <a:bodyPr/>
        <a:lstStyle/>
        <a:p>
          <a:endParaRPr lang="en-US"/>
        </a:p>
      </dgm:t>
    </dgm:pt>
  </dgm:ptLst>
  <dgm:cxnLst>
    <dgm:cxn modelId="{02234B4D-05B6-4744-ACAE-779486508816}" srcId="{C2F645FA-A366-4416-BCFA-85E8118C4322}" destId="{045EF29E-73B2-4004-B423-CCF93721FB64}" srcOrd="0" destOrd="0" parTransId="{0F4DC7A2-DE31-46AC-AC96-3EA994818D91}" sibTransId="{210C4B32-F1FA-4118-B18A-8B1CC74724B6}"/>
    <dgm:cxn modelId="{374D0048-2FBD-4323-A10B-A29917AA8C11}" srcId="{C2F645FA-A366-4416-BCFA-85E8118C4322}" destId="{3D699165-2D6F-45D0-AA6E-C35C3A9609E2}" srcOrd="1" destOrd="0" parTransId="{C2E93CA9-1CF4-4543-9C3E-13B65809E218}" sibTransId="{C06FE772-9441-43D9-92DB-A4676615CECE}"/>
    <dgm:cxn modelId="{FC0C9BF0-5A58-4CF4-A8CE-9230FBE60365}" type="presOf" srcId="{CA8552E1-7359-482C-BF12-F8D3CEA0DB17}" destId="{B06351BC-EF64-4F95-BE34-BDF1117C6D9E}" srcOrd="0" destOrd="2" presId="urn:microsoft.com/office/officeart/2005/8/layout/process1"/>
    <dgm:cxn modelId="{50DD9BC6-55BC-4ECA-8F69-EE5281419ADF}" type="presOf" srcId="{3D699165-2D6F-45D0-AA6E-C35C3A9609E2}" destId="{B06351BC-EF64-4F95-BE34-BDF1117C6D9E}" srcOrd="0" destOrd="3" presId="urn:microsoft.com/office/officeart/2005/8/layout/process1"/>
    <dgm:cxn modelId="{9849EFF0-8D3A-4061-AD2F-FCB5AE359F3E}" srcId="{045EF29E-73B2-4004-B423-CCF93721FB64}" destId="{CA8552E1-7359-482C-BF12-F8D3CEA0DB17}" srcOrd="0" destOrd="0" parTransId="{C216CDBD-75F4-4FE7-B678-A34C11B2F13F}" sibTransId="{147B4F60-4D4E-4AAF-88AD-DB6BBEE9E5AA}"/>
    <dgm:cxn modelId="{8D0C4C52-90FA-4DBF-AF84-49AFCB0A86F2}" type="presOf" srcId="{D4483FA5-C0DA-4FB5-ABD4-46634E5D68BC}" destId="{E21A30B5-7B67-4469-A08A-4FB9E098F441}" srcOrd="0" destOrd="0" presId="urn:microsoft.com/office/officeart/2005/8/layout/process1"/>
    <dgm:cxn modelId="{46BAF25D-BEEA-4C9A-90F2-ABD5602C264B}" type="presOf" srcId="{045EF29E-73B2-4004-B423-CCF93721FB64}" destId="{B06351BC-EF64-4F95-BE34-BDF1117C6D9E}" srcOrd="0" destOrd="1" presId="urn:microsoft.com/office/officeart/2005/8/layout/process1"/>
    <dgm:cxn modelId="{7AAA76E9-2C2C-4843-9E90-9EEEEF8933FA}" type="presOf" srcId="{C2F645FA-A366-4416-BCFA-85E8118C4322}" destId="{B06351BC-EF64-4F95-BE34-BDF1117C6D9E}" srcOrd="0" destOrd="0" presId="urn:microsoft.com/office/officeart/2005/8/layout/process1"/>
    <dgm:cxn modelId="{DFF082CC-4438-48D9-A75E-B4A87F5EF3C6}" srcId="{D4483FA5-C0DA-4FB5-ABD4-46634E5D68BC}" destId="{C2F645FA-A366-4416-BCFA-85E8118C4322}" srcOrd="0" destOrd="0" parTransId="{A1420C13-CE27-4C65-97C3-80D1DE39232A}" sibTransId="{5BEE058B-99F6-4235-8F07-67BD5FC8C079}"/>
    <dgm:cxn modelId="{85F1574A-3BE1-4EEA-986E-C67518F34EA8}" type="presParOf" srcId="{E21A30B5-7B67-4469-A08A-4FB9E098F441}" destId="{B06351BC-EF64-4F95-BE34-BDF1117C6D9E}"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351BC-EF64-4F95-BE34-BDF1117C6D9E}">
      <dsp:nvSpPr>
        <dsp:cNvPr id="0" name=""/>
        <dsp:cNvSpPr/>
      </dsp:nvSpPr>
      <dsp:spPr>
        <a:xfrm>
          <a:off x="1692" y="117372"/>
          <a:ext cx="3463371" cy="46070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buNone/>
          </a:pPr>
          <a:r>
            <a:rPr lang="en-US" sz="1600" b="1" u="sng" kern="1200" dirty="0" smtClean="0"/>
            <a:t>On-street</a:t>
          </a:r>
          <a:r>
            <a:rPr lang="en-US" sz="1600" b="1" kern="1200" dirty="0" smtClean="0"/>
            <a:t> parking restrictions and signage are regulated by the Municipal Code.</a:t>
          </a:r>
          <a:endParaRPr lang="en-US" sz="1600" kern="1200" dirty="0"/>
        </a:p>
        <a:p>
          <a:pPr marL="114300" lvl="1" indent="-114300" algn="l" defTabSz="533400">
            <a:lnSpc>
              <a:spcPct val="90000"/>
            </a:lnSpc>
            <a:spcBef>
              <a:spcPct val="0"/>
            </a:spcBef>
            <a:spcAft>
              <a:spcPct val="15000"/>
            </a:spcAft>
            <a:buChar char="••"/>
          </a:pPr>
          <a:r>
            <a:rPr lang="en-US" sz="1200" kern="1200" dirty="0" smtClean="0"/>
            <a:t>On-street parking is governed directly by the City Council through city staff and is not delegated to the Planning Commission or other board.</a:t>
          </a:r>
          <a:endParaRPr lang="en-US" sz="1200" kern="1200" dirty="0"/>
        </a:p>
        <a:p>
          <a:pPr marL="114300" lvl="1" indent="-114300" algn="l" defTabSz="533400">
            <a:lnSpc>
              <a:spcPct val="90000"/>
            </a:lnSpc>
            <a:spcBef>
              <a:spcPct val="0"/>
            </a:spcBef>
            <a:spcAft>
              <a:spcPct val="15000"/>
            </a:spcAft>
            <a:buChar char="••"/>
          </a:pPr>
          <a:r>
            <a:rPr lang="en-US" sz="1200" kern="1200" dirty="0" smtClean="0"/>
            <a:t>On-street residential parking zones are directly set by Council.</a:t>
          </a:r>
          <a:endParaRPr lang="en-US" sz="1200" kern="1200" dirty="0"/>
        </a:p>
        <a:p>
          <a:pPr marL="114300" lvl="1" indent="-114300" algn="l" defTabSz="533400">
            <a:lnSpc>
              <a:spcPct val="90000"/>
            </a:lnSpc>
            <a:spcBef>
              <a:spcPct val="0"/>
            </a:spcBef>
            <a:spcAft>
              <a:spcPct val="15000"/>
            </a:spcAft>
            <a:buChar char="••"/>
          </a:pPr>
          <a:r>
            <a:rPr lang="en-US" sz="1200" kern="1200" dirty="0" smtClean="0"/>
            <a:t>On-street parking restrictions are delegated to the City Manager to determine and Police to Enforce.</a:t>
          </a:r>
          <a:endParaRPr lang="en-US" sz="1200" kern="1200" dirty="0"/>
        </a:p>
        <a:p>
          <a:pPr marL="114300" lvl="1" indent="-114300" algn="l" defTabSz="533400">
            <a:lnSpc>
              <a:spcPct val="90000"/>
            </a:lnSpc>
            <a:spcBef>
              <a:spcPct val="0"/>
            </a:spcBef>
            <a:spcAft>
              <a:spcPct val="15000"/>
            </a:spcAft>
            <a:buChar char="••"/>
          </a:pPr>
          <a:r>
            <a:rPr lang="en-US" sz="1200" kern="1200" dirty="0" smtClean="0"/>
            <a:t>On-street parking restrictions requests are typically directed to the </a:t>
          </a:r>
          <a:r>
            <a:rPr lang="en-US" sz="1200" kern="1200" dirty="0" smtClean="0"/>
            <a:t>Traffic </a:t>
          </a:r>
          <a:r>
            <a:rPr lang="en-US" sz="1200" kern="1200" dirty="0" smtClean="0"/>
            <a:t>Safety Committee for review by all impacted agencies before a final determination is made by the City Manager.  Once determined, Public Works will install appropriate signage with enforcement by Police.</a:t>
          </a:r>
          <a:endParaRPr lang="en-US" sz="1200" kern="1200" dirty="0"/>
        </a:p>
        <a:p>
          <a:pPr marL="114300" lvl="1" indent="-114300" algn="l" defTabSz="533400">
            <a:lnSpc>
              <a:spcPct val="90000"/>
            </a:lnSpc>
            <a:spcBef>
              <a:spcPct val="0"/>
            </a:spcBef>
            <a:spcAft>
              <a:spcPct val="15000"/>
            </a:spcAft>
            <a:buChar char="••"/>
          </a:pPr>
          <a:r>
            <a:rPr lang="en-US" sz="1200" kern="1200" dirty="0" smtClean="0"/>
            <a:t>Temporary on-street parking restrictions delegated to City Engineer during construction.</a:t>
          </a:r>
          <a:endParaRPr lang="en-US" sz="1200" kern="1200" dirty="0"/>
        </a:p>
        <a:p>
          <a:pPr marL="114300" lvl="1" indent="-114300" algn="l" defTabSz="533400">
            <a:lnSpc>
              <a:spcPct val="90000"/>
            </a:lnSpc>
            <a:spcBef>
              <a:spcPct val="0"/>
            </a:spcBef>
            <a:spcAft>
              <a:spcPct val="15000"/>
            </a:spcAft>
            <a:buChar char="••"/>
          </a:pPr>
          <a:r>
            <a:rPr lang="en-US" sz="1200" kern="1200" dirty="0" smtClean="0"/>
            <a:t>Temporary on-street parking restrictions can also be put into effect for special events.</a:t>
          </a:r>
          <a:endParaRPr lang="en-US" sz="1200" kern="1200" dirty="0"/>
        </a:p>
      </dsp:txBody>
      <dsp:txXfrm>
        <a:off x="103131" y="218811"/>
        <a:ext cx="3260493" cy="4404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F11D1-7404-457A-BD53-1B35D6D4D513}">
      <dsp:nvSpPr>
        <dsp:cNvPr id="0" name=""/>
        <dsp:cNvSpPr/>
      </dsp:nvSpPr>
      <dsp:spPr>
        <a:xfrm rot="5400000">
          <a:off x="3174677" y="-10519"/>
          <a:ext cx="3806580" cy="477926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Improve peoples’ access to jobs, schools, health care and other regular needs in ways that improve health, reduce pollution and retain money in the local economy.</a:t>
          </a:r>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r>
            <a:rPr lang="en-US" sz="1300" b="1" kern="1200" dirty="0"/>
            <a:t>Targets</a:t>
          </a:r>
          <a:endParaRPr lang="en-US" sz="1300" kern="1200" dirty="0"/>
        </a:p>
        <a:p>
          <a:pPr marL="114300" lvl="1" indent="-114300" algn="l" defTabSz="577850">
            <a:lnSpc>
              <a:spcPct val="90000"/>
            </a:lnSpc>
            <a:spcBef>
              <a:spcPct val="0"/>
            </a:spcBef>
            <a:spcAft>
              <a:spcPct val="15000"/>
            </a:spcAft>
            <a:buChar char="••"/>
          </a:pPr>
          <a:r>
            <a:rPr lang="en-US" sz="1300" kern="1200" dirty="0"/>
            <a:t>Reduce single-occupant vehicle miles traveled (VMT) per capita.</a:t>
          </a:r>
        </a:p>
        <a:p>
          <a:pPr marL="114300" lvl="1" indent="-114300" algn="l" defTabSz="577850">
            <a:lnSpc>
              <a:spcPct val="90000"/>
            </a:lnSpc>
            <a:spcBef>
              <a:spcPct val="0"/>
            </a:spcBef>
            <a:spcAft>
              <a:spcPct val="15000"/>
            </a:spcAft>
            <a:buChar char="••"/>
          </a:pPr>
          <a:r>
            <a:rPr lang="en-US" sz="1300" kern="1200" dirty="0"/>
            <a:t>Achieve forty to forty-five percent non-single-occupant vehicle (SOV) trip mode share in 2040.</a:t>
          </a:r>
        </a:p>
        <a:p>
          <a:pPr marL="114300" lvl="1" indent="-114300" algn="l" defTabSz="577850">
            <a:lnSpc>
              <a:spcPct val="90000"/>
            </a:lnSpc>
            <a:spcBef>
              <a:spcPct val="0"/>
            </a:spcBef>
            <a:spcAft>
              <a:spcPct val="15000"/>
            </a:spcAft>
            <a:buChar char="••"/>
          </a:pPr>
          <a:r>
            <a:rPr lang="en-US" sz="1300" kern="1200" dirty="0"/>
            <a:t>Increase the percentage of people that can access key destinations via a 20-minute walk, bike or public transit ride by forty percent by 2040.</a:t>
          </a:r>
        </a:p>
        <a:p>
          <a:pPr marL="114300" lvl="1" indent="-114300" algn="l" defTabSz="577850">
            <a:lnSpc>
              <a:spcPct val="90000"/>
            </a:lnSpc>
            <a:spcBef>
              <a:spcPct val="0"/>
            </a:spcBef>
            <a:spcAft>
              <a:spcPct val="15000"/>
            </a:spcAft>
            <a:buChar char="••"/>
          </a:pPr>
          <a:r>
            <a:rPr lang="en-US" sz="1300" kern="1200" dirty="0"/>
            <a:t>Active Safe Routes to School (SRTS) Programs in place in all West Linn elementary and middle schools.</a:t>
          </a:r>
        </a:p>
        <a:p>
          <a:pPr marL="114300" lvl="1" indent="-114300" algn="l" defTabSz="577850">
            <a:lnSpc>
              <a:spcPct val="90000"/>
            </a:lnSpc>
            <a:spcBef>
              <a:spcPct val="0"/>
            </a:spcBef>
            <a:spcAft>
              <a:spcPct val="15000"/>
            </a:spcAft>
            <a:buChar char="••"/>
          </a:pPr>
          <a:r>
            <a:rPr lang="en-US" sz="1300" kern="1200" dirty="0"/>
            <a:t>A good quality pedestrian network and low stress bicycle network connecting all residents to key destinations.</a:t>
          </a:r>
        </a:p>
        <a:p>
          <a:pPr marL="114300" lvl="1" indent="-114300" algn="l" defTabSz="577850">
            <a:lnSpc>
              <a:spcPct val="90000"/>
            </a:lnSpc>
            <a:spcBef>
              <a:spcPct val="0"/>
            </a:spcBef>
            <a:spcAft>
              <a:spcPct val="15000"/>
            </a:spcAft>
            <a:buChar char="••"/>
          </a:pPr>
          <a:r>
            <a:rPr lang="en-US" sz="1300" kern="1200" dirty="0"/>
            <a:t>Increase the number of green street facilities by 2040 </a:t>
          </a:r>
          <a:r>
            <a:rPr lang="en-US" sz="1300" i="1" kern="1200" dirty="0"/>
            <a:t>(helps with </a:t>
          </a:r>
          <a:r>
            <a:rPr lang="en-US" sz="1300" i="1" kern="1200" dirty="0" smtClean="0"/>
            <a:t>storm water </a:t>
          </a:r>
          <a:r>
            <a:rPr lang="en-US" sz="1300" i="1" kern="1200" dirty="0"/>
            <a:t>management)</a:t>
          </a:r>
          <a:r>
            <a:rPr lang="en-US" sz="1300" kern="1200" dirty="0"/>
            <a:t>.</a:t>
          </a:r>
        </a:p>
      </dsp:txBody>
      <dsp:txXfrm rot="-5400000">
        <a:off x="2688335" y="661645"/>
        <a:ext cx="4593442" cy="3434936"/>
      </dsp:txXfrm>
    </dsp:sp>
    <dsp:sp modelId="{31DEB70E-F387-424E-91EB-B49D3415A373}">
      <dsp:nvSpPr>
        <dsp:cNvPr id="0" name=""/>
        <dsp:cNvSpPr/>
      </dsp:nvSpPr>
      <dsp:spPr>
        <a:xfrm>
          <a:off x="0" y="0"/>
          <a:ext cx="2688336" cy="4758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a:t>Goal 2. Mobility, Access, and the Environment </a:t>
          </a:r>
          <a:endParaRPr lang="en-US" sz="3200" kern="1200" dirty="0"/>
        </a:p>
      </dsp:txBody>
      <dsp:txXfrm>
        <a:off x="131234" y="131234"/>
        <a:ext cx="2425868" cy="4495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E2301A7-1BF7-493C-950A-0C2D0FBF894A}" type="datetimeFigureOut">
              <a:rPr lang="en-US" smtClean="0"/>
              <a:t>12/5/2018</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904651B-F505-494D-B43A-46E34099D48A}" type="slidenum">
              <a:rPr lang="en-US" smtClean="0"/>
              <a:t>‹#›</a:t>
            </a:fld>
            <a:endParaRPr lang="en-US" dirty="0"/>
          </a:p>
        </p:txBody>
      </p:sp>
    </p:spTree>
    <p:extLst>
      <p:ext uri="{BB962C8B-B14F-4D97-AF65-F5344CB8AC3E}">
        <p14:creationId xmlns:p14="http://schemas.microsoft.com/office/powerpoint/2010/main" val="28083659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dirty="0"/>
          </a:p>
        </p:txBody>
      </p:sp>
      <p:sp>
        <p:nvSpPr>
          <p:cNvPr id="5123"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dirty="0"/>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dirty="0"/>
          </a:p>
        </p:txBody>
      </p:sp>
      <p:sp>
        <p:nvSpPr>
          <p:cNvPr id="5127"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CBDCFA94-2EA4-47B6-B01A-D75BC09D3704}" type="slidenum">
              <a:rPr lang="en-US" altLang="en-US"/>
              <a:pPr/>
              <a:t>‹#›</a:t>
            </a:fld>
            <a:endParaRPr lang="en-US" altLang="en-US" dirty="0"/>
          </a:p>
        </p:txBody>
      </p:sp>
    </p:spTree>
    <p:extLst>
      <p:ext uri="{BB962C8B-B14F-4D97-AF65-F5344CB8AC3E}">
        <p14:creationId xmlns:p14="http://schemas.microsoft.com/office/powerpoint/2010/main" val="3210054466"/>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CFA94-2EA4-47B6-B01A-D75BC09D3704}" type="slidenum">
              <a:rPr lang="en-US" altLang="en-US" smtClean="0"/>
              <a:pPr/>
              <a:t>1</a:t>
            </a:fld>
            <a:endParaRPr lang="en-US" altLang="en-US" dirty="0"/>
          </a:p>
        </p:txBody>
      </p:sp>
      <p:sp>
        <p:nvSpPr>
          <p:cNvPr id="6" name="Footer Placeholder 5"/>
          <p:cNvSpPr>
            <a:spLocks noGrp="1"/>
          </p:cNvSpPr>
          <p:nvPr>
            <p:ph type="ftr" sz="quarter" idx="11"/>
          </p:nvPr>
        </p:nvSpPr>
        <p:spPr/>
        <p:txBody>
          <a:bodyPr/>
          <a:lstStyle/>
          <a:p>
            <a:endParaRPr lang="en-US" altLang="en-US" dirty="0"/>
          </a:p>
        </p:txBody>
      </p:sp>
    </p:spTree>
    <p:extLst>
      <p:ext uri="{BB962C8B-B14F-4D97-AF65-F5344CB8AC3E}">
        <p14:creationId xmlns:p14="http://schemas.microsoft.com/office/powerpoint/2010/main" val="251715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Calibri" pitchFamily="34" charset="0"/>
                <a:ea typeface="+mn-ea"/>
                <a:cs typeface="+mn-cs"/>
              </a:rPr>
              <a:t>Regulatory Compliance</a:t>
            </a:r>
          </a:p>
          <a:p>
            <a:r>
              <a:rPr lang="en-US" sz="1200" b="0" i="0" u="none" strike="noStrike" kern="1200" dirty="0">
                <a:solidFill>
                  <a:schemeClr val="tx1"/>
                </a:solidFill>
                <a:effectLst/>
                <a:latin typeface="Calibri" pitchFamily="34" charset="0"/>
                <a:ea typeface="+mn-ea"/>
                <a:cs typeface="+mn-cs"/>
              </a:rPr>
              <a:t>A TSP must be consistent with other TSPs and planning documents governing the region it serves and with the Oregon Transportation Plan and its modal and topic plans. TSPs are required by the Transportation Planning Rule documented in the Oregon Administrative Rule 660-012-0015.</a:t>
            </a:r>
          </a:p>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10</a:t>
            </a:fld>
            <a:endParaRPr lang="en-US" altLang="en-US" dirty="0"/>
          </a:p>
        </p:txBody>
      </p:sp>
    </p:spTree>
    <p:extLst>
      <p:ext uri="{BB962C8B-B14F-4D97-AF65-F5344CB8AC3E}">
        <p14:creationId xmlns:p14="http://schemas.microsoft.com/office/powerpoint/2010/main" val="210293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11</a:t>
            </a:fld>
            <a:endParaRPr lang="en-US" altLang="en-US" dirty="0"/>
          </a:p>
        </p:txBody>
      </p:sp>
    </p:spTree>
    <p:extLst>
      <p:ext uri="{BB962C8B-B14F-4D97-AF65-F5344CB8AC3E}">
        <p14:creationId xmlns:p14="http://schemas.microsoft.com/office/powerpoint/2010/main" val="3565629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12</a:t>
            </a:fld>
            <a:endParaRPr lang="en-US" altLang="en-US" dirty="0"/>
          </a:p>
        </p:txBody>
      </p:sp>
    </p:spTree>
    <p:extLst>
      <p:ext uri="{BB962C8B-B14F-4D97-AF65-F5344CB8AC3E}">
        <p14:creationId xmlns:p14="http://schemas.microsoft.com/office/powerpoint/2010/main" val="270327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13</a:t>
            </a:fld>
            <a:endParaRPr lang="en-US" altLang="en-US" dirty="0"/>
          </a:p>
        </p:txBody>
      </p:sp>
    </p:spTree>
    <p:extLst>
      <p:ext uri="{BB962C8B-B14F-4D97-AF65-F5344CB8AC3E}">
        <p14:creationId xmlns:p14="http://schemas.microsoft.com/office/powerpoint/2010/main" val="428871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14</a:t>
            </a:fld>
            <a:endParaRPr lang="en-US" altLang="en-US" dirty="0"/>
          </a:p>
        </p:txBody>
      </p:sp>
    </p:spTree>
    <p:extLst>
      <p:ext uri="{BB962C8B-B14F-4D97-AF65-F5344CB8AC3E}">
        <p14:creationId xmlns:p14="http://schemas.microsoft.com/office/powerpoint/2010/main" val="1670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15</a:t>
            </a:fld>
            <a:endParaRPr lang="en-US" altLang="en-US" dirty="0"/>
          </a:p>
        </p:txBody>
      </p:sp>
    </p:spTree>
    <p:extLst>
      <p:ext uri="{BB962C8B-B14F-4D97-AF65-F5344CB8AC3E}">
        <p14:creationId xmlns:p14="http://schemas.microsoft.com/office/powerpoint/2010/main" val="2455014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16</a:t>
            </a:fld>
            <a:endParaRPr lang="en-US" altLang="en-US" dirty="0"/>
          </a:p>
        </p:txBody>
      </p:sp>
    </p:spTree>
    <p:extLst>
      <p:ext uri="{BB962C8B-B14F-4D97-AF65-F5344CB8AC3E}">
        <p14:creationId xmlns:p14="http://schemas.microsoft.com/office/powerpoint/2010/main" val="3620383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17</a:t>
            </a:fld>
            <a:endParaRPr lang="en-US" altLang="en-US" dirty="0"/>
          </a:p>
        </p:txBody>
      </p:sp>
    </p:spTree>
    <p:extLst>
      <p:ext uri="{BB962C8B-B14F-4D97-AF65-F5344CB8AC3E}">
        <p14:creationId xmlns:p14="http://schemas.microsoft.com/office/powerpoint/2010/main" val="3937069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18</a:t>
            </a:fld>
            <a:endParaRPr lang="en-US" altLang="en-US" dirty="0"/>
          </a:p>
        </p:txBody>
      </p:sp>
    </p:spTree>
    <p:extLst>
      <p:ext uri="{BB962C8B-B14F-4D97-AF65-F5344CB8AC3E}">
        <p14:creationId xmlns:p14="http://schemas.microsoft.com/office/powerpoint/2010/main" val="612431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19</a:t>
            </a:fld>
            <a:endParaRPr lang="en-US" altLang="en-US" dirty="0"/>
          </a:p>
        </p:txBody>
      </p:sp>
    </p:spTree>
    <p:extLst>
      <p:ext uri="{BB962C8B-B14F-4D97-AF65-F5344CB8AC3E}">
        <p14:creationId xmlns:p14="http://schemas.microsoft.com/office/powerpoint/2010/main" val="368795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CFA94-2EA4-47B6-B01A-D75BC09D3704}" type="slidenum">
              <a:rPr lang="en-US" altLang="en-US" smtClean="0"/>
              <a:pPr/>
              <a:t>2</a:t>
            </a:fld>
            <a:endParaRPr lang="en-US" altLang="en-US" dirty="0"/>
          </a:p>
        </p:txBody>
      </p:sp>
      <p:sp>
        <p:nvSpPr>
          <p:cNvPr id="6" name="Footer Placeholder 5"/>
          <p:cNvSpPr>
            <a:spLocks noGrp="1"/>
          </p:cNvSpPr>
          <p:nvPr>
            <p:ph type="ftr" sz="quarter" idx="11"/>
          </p:nvPr>
        </p:nvSpPr>
        <p:spPr/>
        <p:txBody>
          <a:bodyPr/>
          <a:lstStyle/>
          <a:p>
            <a:endParaRPr lang="en-US" altLang="en-US" dirty="0"/>
          </a:p>
        </p:txBody>
      </p:sp>
    </p:spTree>
    <p:extLst>
      <p:ext uri="{BB962C8B-B14F-4D97-AF65-F5344CB8AC3E}">
        <p14:creationId xmlns:p14="http://schemas.microsoft.com/office/powerpoint/2010/main" val="129908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20</a:t>
            </a:fld>
            <a:endParaRPr lang="en-US" altLang="en-US" dirty="0"/>
          </a:p>
        </p:txBody>
      </p:sp>
    </p:spTree>
    <p:extLst>
      <p:ext uri="{BB962C8B-B14F-4D97-AF65-F5344CB8AC3E}">
        <p14:creationId xmlns:p14="http://schemas.microsoft.com/office/powerpoint/2010/main" val="148768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21</a:t>
            </a:fld>
            <a:endParaRPr lang="en-US" altLang="en-US" dirty="0"/>
          </a:p>
        </p:txBody>
      </p:sp>
    </p:spTree>
    <p:extLst>
      <p:ext uri="{BB962C8B-B14F-4D97-AF65-F5344CB8AC3E}">
        <p14:creationId xmlns:p14="http://schemas.microsoft.com/office/powerpoint/2010/main" val="3344848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22</a:t>
            </a:fld>
            <a:endParaRPr lang="en-US" altLang="en-US" dirty="0"/>
          </a:p>
        </p:txBody>
      </p:sp>
    </p:spTree>
    <p:extLst>
      <p:ext uri="{BB962C8B-B14F-4D97-AF65-F5344CB8AC3E}">
        <p14:creationId xmlns:p14="http://schemas.microsoft.com/office/powerpoint/2010/main" val="404919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23</a:t>
            </a:fld>
            <a:endParaRPr lang="en-US" altLang="en-US" dirty="0"/>
          </a:p>
        </p:txBody>
      </p:sp>
    </p:spTree>
    <p:extLst>
      <p:ext uri="{BB962C8B-B14F-4D97-AF65-F5344CB8AC3E}">
        <p14:creationId xmlns:p14="http://schemas.microsoft.com/office/powerpoint/2010/main" val="304489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24</a:t>
            </a:fld>
            <a:endParaRPr lang="en-US" altLang="en-US" dirty="0"/>
          </a:p>
        </p:txBody>
      </p:sp>
    </p:spTree>
    <p:extLst>
      <p:ext uri="{BB962C8B-B14F-4D97-AF65-F5344CB8AC3E}">
        <p14:creationId xmlns:p14="http://schemas.microsoft.com/office/powerpoint/2010/main" val="1255710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25</a:t>
            </a:fld>
            <a:endParaRPr lang="en-US" altLang="en-US" dirty="0"/>
          </a:p>
        </p:txBody>
      </p:sp>
    </p:spTree>
    <p:extLst>
      <p:ext uri="{BB962C8B-B14F-4D97-AF65-F5344CB8AC3E}">
        <p14:creationId xmlns:p14="http://schemas.microsoft.com/office/powerpoint/2010/main" val="1021641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26</a:t>
            </a:fld>
            <a:endParaRPr lang="en-US" altLang="en-US" dirty="0"/>
          </a:p>
        </p:txBody>
      </p:sp>
    </p:spTree>
    <p:extLst>
      <p:ext uri="{BB962C8B-B14F-4D97-AF65-F5344CB8AC3E}">
        <p14:creationId xmlns:p14="http://schemas.microsoft.com/office/powerpoint/2010/main" val="2472661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27</a:t>
            </a:fld>
            <a:endParaRPr lang="en-US" altLang="en-US" dirty="0"/>
          </a:p>
        </p:txBody>
      </p:sp>
    </p:spTree>
    <p:extLst>
      <p:ext uri="{BB962C8B-B14F-4D97-AF65-F5344CB8AC3E}">
        <p14:creationId xmlns:p14="http://schemas.microsoft.com/office/powerpoint/2010/main" val="3316790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28</a:t>
            </a:fld>
            <a:endParaRPr lang="en-US" altLang="en-US" dirty="0"/>
          </a:p>
        </p:txBody>
      </p:sp>
    </p:spTree>
    <p:extLst>
      <p:ext uri="{BB962C8B-B14F-4D97-AF65-F5344CB8AC3E}">
        <p14:creationId xmlns:p14="http://schemas.microsoft.com/office/powerpoint/2010/main" val="330251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29</a:t>
            </a:fld>
            <a:endParaRPr lang="en-US" altLang="en-US" dirty="0"/>
          </a:p>
        </p:txBody>
      </p:sp>
    </p:spTree>
    <p:extLst>
      <p:ext uri="{BB962C8B-B14F-4D97-AF65-F5344CB8AC3E}">
        <p14:creationId xmlns:p14="http://schemas.microsoft.com/office/powerpoint/2010/main" val="125266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3</a:t>
            </a:fld>
            <a:endParaRPr lang="en-US" altLang="en-US" dirty="0"/>
          </a:p>
        </p:txBody>
      </p:sp>
    </p:spTree>
    <p:extLst>
      <p:ext uri="{BB962C8B-B14F-4D97-AF65-F5344CB8AC3E}">
        <p14:creationId xmlns:p14="http://schemas.microsoft.com/office/powerpoint/2010/main" val="39585099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30</a:t>
            </a:fld>
            <a:endParaRPr lang="en-US" altLang="en-US" dirty="0"/>
          </a:p>
        </p:txBody>
      </p:sp>
    </p:spTree>
    <p:extLst>
      <p:ext uri="{BB962C8B-B14F-4D97-AF65-F5344CB8AC3E}">
        <p14:creationId xmlns:p14="http://schemas.microsoft.com/office/powerpoint/2010/main" val="1780667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31</a:t>
            </a:fld>
            <a:endParaRPr lang="en-US" altLang="en-US" dirty="0"/>
          </a:p>
        </p:txBody>
      </p:sp>
    </p:spTree>
    <p:extLst>
      <p:ext uri="{BB962C8B-B14F-4D97-AF65-F5344CB8AC3E}">
        <p14:creationId xmlns:p14="http://schemas.microsoft.com/office/powerpoint/2010/main" val="10279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4</a:t>
            </a:fld>
            <a:endParaRPr lang="en-US" altLang="en-US" dirty="0"/>
          </a:p>
        </p:txBody>
      </p:sp>
    </p:spTree>
    <p:extLst>
      <p:ext uri="{BB962C8B-B14F-4D97-AF65-F5344CB8AC3E}">
        <p14:creationId xmlns:p14="http://schemas.microsoft.com/office/powerpoint/2010/main" val="299583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5</a:t>
            </a:fld>
            <a:endParaRPr lang="en-US" altLang="en-US" dirty="0"/>
          </a:p>
        </p:txBody>
      </p:sp>
    </p:spTree>
    <p:extLst>
      <p:ext uri="{BB962C8B-B14F-4D97-AF65-F5344CB8AC3E}">
        <p14:creationId xmlns:p14="http://schemas.microsoft.com/office/powerpoint/2010/main" val="174979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6</a:t>
            </a:fld>
            <a:endParaRPr lang="en-US" altLang="en-US" dirty="0"/>
          </a:p>
        </p:txBody>
      </p:sp>
    </p:spTree>
    <p:extLst>
      <p:ext uri="{BB962C8B-B14F-4D97-AF65-F5344CB8AC3E}">
        <p14:creationId xmlns:p14="http://schemas.microsoft.com/office/powerpoint/2010/main" val="2012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7</a:t>
            </a:fld>
            <a:endParaRPr lang="en-US" altLang="en-US" dirty="0"/>
          </a:p>
        </p:txBody>
      </p:sp>
    </p:spTree>
    <p:extLst>
      <p:ext uri="{BB962C8B-B14F-4D97-AF65-F5344CB8AC3E}">
        <p14:creationId xmlns:p14="http://schemas.microsoft.com/office/powerpoint/2010/main" val="185632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8</a:t>
            </a:fld>
            <a:endParaRPr lang="en-US" altLang="en-US" dirty="0"/>
          </a:p>
        </p:txBody>
      </p:sp>
    </p:spTree>
    <p:extLst>
      <p:ext uri="{BB962C8B-B14F-4D97-AF65-F5344CB8AC3E}">
        <p14:creationId xmlns:p14="http://schemas.microsoft.com/office/powerpoint/2010/main" val="4279415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ltLang="en-US" dirty="0"/>
          </a:p>
        </p:txBody>
      </p:sp>
      <p:sp>
        <p:nvSpPr>
          <p:cNvPr id="5" name="Slide Number Placeholder 4"/>
          <p:cNvSpPr>
            <a:spLocks noGrp="1"/>
          </p:cNvSpPr>
          <p:nvPr>
            <p:ph type="sldNum" sz="quarter" idx="11"/>
          </p:nvPr>
        </p:nvSpPr>
        <p:spPr/>
        <p:txBody>
          <a:bodyPr/>
          <a:lstStyle/>
          <a:p>
            <a:fld id="{CBDCFA94-2EA4-47B6-B01A-D75BC09D3704}" type="slidenum">
              <a:rPr lang="en-US" altLang="en-US" smtClean="0"/>
              <a:pPr/>
              <a:t>9</a:t>
            </a:fld>
            <a:endParaRPr lang="en-US" altLang="en-US" dirty="0"/>
          </a:p>
        </p:txBody>
      </p:sp>
    </p:spTree>
    <p:extLst>
      <p:ext uri="{BB962C8B-B14F-4D97-AF65-F5344CB8AC3E}">
        <p14:creationId xmlns:p14="http://schemas.microsoft.com/office/powerpoint/2010/main" val="2959120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108" name="Rectangle 12"/>
          <p:cNvSpPr>
            <a:spLocks noChangeArrowheads="1"/>
          </p:cNvSpPr>
          <p:nvPr userDrawn="1"/>
        </p:nvSpPr>
        <p:spPr bwMode="auto">
          <a:xfrm>
            <a:off x="0" y="6324600"/>
            <a:ext cx="9144000" cy="533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5" name="Rectangle 9"/>
          <p:cNvSpPr>
            <a:spLocks noChangeArrowheads="1"/>
          </p:cNvSpPr>
          <p:nvPr userDrawn="1"/>
        </p:nvSpPr>
        <p:spPr bwMode="auto">
          <a:xfrm>
            <a:off x="0" y="2514600"/>
            <a:ext cx="9140825" cy="6111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98" name="Rectangle 2"/>
          <p:cNvSpPr>
            <a:spLocks noGrp="1" noChangeArrowheads="1"/>
          </p:cNvSpPr>
          <p:nvPr>
            <p:ph type="ctrTitle"/>
          </p:nvPr>
        </p:nvSpPr>
        <p:spPr>
          <a:xfrm>
            <a:off x="2895600" y="3468688"/>
            <a:ext cx="5791200" cy="784225"/>
          </a:xfrm>
        </p:spPr>
        <p:txBody>
          <a:bodyPr anchor="b"/>
          <a:lstStyle>
            <a:lvl1pPr>
              <a:defRPr sz="3200">
                <a:solidFill>
                  <a:schemeClr val="accent1"/>
                </a:solidFill>
              </a:defRPr>
            </a:lvl1pPr>
          </a:lstStyle>
          <a:p>
            <a:pPr lvl="0"/>
            <a:r>
              <a:rPr lang="en-US" altLang="en-US" noProof="0"/>
              <a:t>Click to edit Master title style</a:t>
            </a:r>
          </a:p>
        </p:txBody>
      </p:sp>
      <p:sp>
        <p:nvSpPr>
          <p:cNvPr id="4099" name="Rectangle 3"/>
          <p:cNvSpPr>
            <a:spLocks noGrp="1" noChangeArrowheads="1"/>
          </p:cNvSpPr>
          <p:nvPr>
            <p:ph type="subTitle" idx="1"/>
          </p:nvPr>
        </p:nvSpPr>
        <p:spPr>
          <a:xfrm>
            <a:off x="2895600" y="4295775"/>
            <a:ext cx="4572000" cy="838200"/>
          </a:xfrm>
        </p:spPr>
        <p:txBody>
          <a:bodyPr/>
          <a:lstStyle>
            <a:lvl1pPr marL="0" indent="0">
              <a:buFontTx/>
              <a:buNone/>
              <a:defRPr sz="1600"/>
            </a:lvl1pPr>
          </a:lstStyle>
          <a:p>
            <a:pPr lvl="0"/>
            <a:r>
              <a:rPr lang="en-US" altLang="en-US" noProof="0"/>
              <a:t>Click to edit Master subtitle style</a:t>
            </a:r>
          </a:p>
        </p:txBody>
      </p:sp>
      <p:sp>
        <p:nvSpPr>
          <p:cNvPr id="4100" name="Rectangle 4"/>
          <p:cNvSpPr>
            <a:spLocks noGrp="1" noChangeArrowheads="1"/>
          </p:cNvSpPr>
          <p:nvPr>
            <p:ph type="dt" sz="half" idx="2"/>
          </p:nvPr>
        </p:nvSpPr>
        <p:spPr bwMode="auto">
          <a:xfrm>
            <a:off x="457200" y="6503988"/>
            <a:ext cx="2133600" cy="2016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chemeClr val="hlink"/>
                </a:solidFill>
              </a:defRPr>
            </a:lvl1pPr>
          </a:lstStyle>
          <a:p>
            <a:endParaRPr lang="en-US" altLang="en-US" dirty="0"/>
          </a:p>
        </p:txBody>
      </p:sp>
      <p:sp>
        <p:nvSpPr>
          <p:cNvPr id="4101" name="Rectangle 5"/>
          <p:cNvSpPr>
            <a:spLocks noGrp="1" noChangeArrowheads="1"/>
          </p:cNvSpPr>
          <p:nvPr>
            <p:ph type="ftr" sz="quarter" idx="3"/>
          </p:nvPr>
        </p:nvSpPr>
        <p:spPr bwMode="auto">
          <a:xfrm>
            <a:off x="3124200" y="6503988"/>
            <a:ext cx="2895600" cy="2016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chemeClr val="hlink"/>
                </a:solidFill>
              </a:defRPr>
            </a:lvl1pPr>
          </a:lstStyle>
          <a:p>
            <a:r>
              <a:rPr lang="en-US" altLang="en-US" dirty="0"/>
              <a:t>© Morgan PS Group</a:t>
            </a:r>
          </a:p>
        </p:txBody>
      </p:sp>
      <p:sp>
        <p:nvSpPr>
          <p:cNvPr id="4102" name="Rectangle 6"/>
          <p:cNvSpPr>
            <a:spLocks noGrp="1" noChangeArrowheads="1"/>
          </p:cNvSpPr>
          <p:nvPr>
            <p:ph type="sldNum" sz="quarter" idx="4"/>
          </p:nvPr>
        </p:nvSpPr>
        <p:spPr bwMode="auto">
          <a:xfrm>
            <a:off x="6553200" y="6503988"/>
            <a:ext cx="2133600" cy="2016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hlink"/>
                </a:solidFill>
              </a:defRPr>
            </a:lvl1pPr>
          </a:lstStyle>
          <a:p>
            <a:fld id="{7645EDDF-1C23-4DD8-AF78-2840E8EC6874}" type="slidenum">
              <a:rPr lang="en-US" altLang="en-US"/>
              <a:pPr/>
              <a:t>‹#›</a:t>
            </a:fld>
            <a:endParaRPr lang="en-US" altLang="en-US" dirty="0"/>
          </a:p>
        </p:txBody>
      </p:sp>
      <p:pic>
        <p:nvPicPr>
          <p:cNvPr id="4104" name="Picture 8" descr="tan_waves"/>
          <p:cNvPicPr>
            <a:picLocks noChangeAspect="1" noChangeArrowheads="1"/>
          </p:cNvPicPr>
          <p:nvPr userDrawn="1"/>
        </p:nvPicPr>
        <p:blipFill>
          <a:blip r:embed="rId2">
            <a:extLst>
              <a:ext uri="{28A0092B-C50C-407E-A947-70E740481C1C}">
                <a14:useLocalDpi xmlns:a14="http://schemas.microsoft.com/office/drawing/2010/main" val="0"/>
              </a:ext>
            </a:extLst>
          </a:blip>
          <a:srcRect b="35602"/>
          <a:stretch>
            <a:fillRect/>
          </a:stretch>
        </p:blipFill>
        <p:spPr bwMode="auto">
          <a:xfrm>
            <a:off x="0" y="0"/>
            <a:ext cx="9144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4109" name="Line 13"/>
          <p:cNvSpPr>
            <a:spLocks noChangeShapeType="1"/>
          </p:cNvSpPr>
          <p:nvPr userDrawn="1"/>
        </p:nvSpPr>
        <p:spPr bwMode="auto">
          <a:xfrm>
            <a:off x="2971800" y="4275138"/>
            <a:ext cx="56388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4111" name="Picture 15" descr="CWL_logost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2667000"/>
            <a:ext cx="1463675"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1698335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1180102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3853870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3800634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1532929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685628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3508380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1789775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1423674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476663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0" y="6324600"/>
            <a:ext cx="9144000" cy="533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34" name="Rectangle 10"/>
          <p:cNvSpPr>
            <a:spLocks noChangeArrowheads="1"/>
          </p:cNvSpPr>
          <p:nvPr/>
        </p:nvSpPr>
        <p:spPr bwMode="auto">
          <a:xfrm>
            <a:off x="457200" y="6503988"/>
            <a:ext cx="2133600"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1000" dirty="0">
              <a:solidFill>
                <a:schemeClr val="hlink"/>
              </a:solidFill>
            </a:endParaRPr>
          </a:p>
        </p:txBody>
      </p:sp>
      <p:sp>
        <p:nvSpPr>
          <p:cNvPr id="1035" name="Rectangle 11"/>
          <p:cNvSpPr>
            <a:spLocks noChangeArrowheads="1"/>
          </p:cNvSpPr>
          <p:nvPr/>
        </p:nvSpPr>
        <p:spPr bwMode="auto">
          <a:xfrm>
            <a:off x="3124200" y="6503988"/>
            <a:ext cx="2895600"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000" dirty="0">
                <a:solidFill>
                  <a:schemeClr val="hlink"/>
                </a:solidFill>
              </a:rPr>
              <a:t>Enter footer information</a:t>
            </a:r>
          </a:p>
        </p:txBody>
      </p:sp>
      <p:sp>
        <p:nvSpPr>
          <p:cNvPr id="1036" name="Rectangle 12"/>
          <p:cNvSpPr>
            <a:spLocks noChangeArrowheads="1"/>
          </p:cNvSpPr>
          <p:nvPr/>
        </p:nvSpPr>
        <p:spPr bwMode="auto">
          <a:xfrm>
            <a:off x="6553200" y="6503988"/>
            <a:ext cx="2133600"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581A4B9E-E991-4CBD-BA00-237BAC858E8C}" type="slidenum">
              <a:rPr lang="en-US" altLang="en-US" sz="1000">
                <a:solidFill>
                  <a:schemeClr val="hlink"/>
                </a:solidFill>
              </a:rPr>
              <a:pPr algn="r"/>
              <a:t>‹#›</a:t>
            </a:fld>
            <a:endParaRPr lang="en-US" altLang="en-US" sz="1000" dirty="0">
              <a:solidFill>
                <a:schemeClr val="hlink"/>
              </a:solidFill>
            </a:endParaRPr>
          </a:p>
        </p:txBody>
      </p:sp>
      <p:sp>
        <p:nvSpPr>
          <p:cNvPr id="1031" name="Rectangle 7"/>
          <p:cNvSpPr>
            <a:spLocks noChangeArrowheads="1"/>
          </p:cNvSpPr>
          <p:nvPr userDrawn="1"/>
        </p:nvSpPr>
        <p:spPr bwMode="auto">
          <a:xfrm>
            <a:off x="0" y="1143000"/>
            <a:ext cx="9140825" cy="228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032" name="Picture 8" descr="tan_waves"/>
          <p:cNvPicPr>
            <a:picLocks noChangeAspect="1" noChangeArrowheads="1"/>
          </p:cNvPicPr>
          <p:nvPr userDrawn="1"/>
        </p:nvPicPr>
        <p:blipFill>
          <a:blip r:embed="rId13">
            <a:extLst>
              <a:ext uri="{28A0092B-C50C-407E-A947-70E740481C1C}">
                <a14:useLocalDpi xmlns:a14="http://schemas.microsoft.com/office/drawing/2010/main" val="0"/>
              </a:ext>
            </a:extLst>
          </a:blip>
          <a:srcRect b="35602"/>
          <a:stretch>
            <a:fillRect/>
          </a:stretch>
        </p:blipFill>
        <p:spPr bwMode="auto">
          <a:xfrm>
            <a:off x="0" y="0"/>
            <a:ext cx="914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9" name="Picture 15" descr="CWL_icon"/>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229600" y="258763"/>
            <a:ext cx="655638" cy="6556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left)">
                                      <p:cBhvr>
                                        <p:cTn id="7" dur="500"/>
                                        <p:tgtEl>
                                          <p:spTgt spid="102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27">
                                            <p:txEl>
                                              <p:pRg st="1" end="1"/>
                                            </p:txEl>
                                          </p:spTgt>
                                        </p:tgtEl>
                                        <p:attrNameLst>
                                          <p:attrName>style.visibility</p:attrName>
                                        </p:attrNameLst>
                                      </p:cBhvr>
                                      <p:to>
                                        <p:strVal val="visible"/>
                                      </p:to>
                                    </p:set>
                                    <p:animEffect transition="in" filter="wipe(left)">
                                      <p:cBhvr>
                                        <p:cTn id="10" dur="500"/>
                                        <p:tgtEl>
                                          <p:spTgt spid="102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27">
                                            <p:txEl>
                                              <p:pRg st="2" end="2"/>
                                            </p:txEl>
                                          </p:spTgt>
                                        </p:tgtEl>
                                        <p:attrNameLst>
                                          <p:attrName>style.visibility</p:attrName>
                                        </p:attrNameLst>
                                      </p:cBhvr>
                                      <p:to>
                                        <p:strVal val="visible"/>
                                      </p:to>
                                    </p:set>
                                    <p:animEffect transition="in" filter="wipe(left)">
                                      <p:cBhvr>
                                        <p:cTn id="13" dur="500"/>
                                        <p:tgtEl>
                                          <p:spTgt spid="102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27">
                                            <p:txEl>
                                              <p:pRg st="3" end="3"/>
                                            </p:txEl>
                                          </p:spTgt>
                                        </p:tgtEl>
                                        <p:attrNameLst>
                                          <p:attrName>style.visibility</p:attrName>
                                        </p:attrNameLst>
                                      </p:cBhvr>
                                      <p:to>
                                        <p:strVal val="visible"/>
                                      </p:to>
                                    </p:set>
                                    <p:animEffect transition="in" filter="wipe(left)">
                                      <p:cBhvr>
                                        <p:cTn id="16" dur="500"/>
                                        <p:tgtEl>
                                          <p:spTgt spid="1027">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27">
                                            <p:txEl>
                                              <p:pRg st="4" end="4"/>
                                            </p:txEl>
                                          </p:spTgt>
                                        </p:tgtEl>
                                        <p:attrNameLst>
                                          <p:attrName>style.visibility</p:attrName>
                                        </p:attrNameLst>
                                      </p:cBhvr>
                                      <p:to>
                                        <p:strVal val="visible"/>
                                      </p:to>
                                    </p:set>
                                    <p:animEffect transition="in" filter="wipe(left)">
                                      <p:cBhvr>
                                        <p:cTn id="19"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hf sldNum="0" hdr="0" dt="0"/>
  <p:txStyles>
    <p:title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bg1"/>
          </a:solidFill>
          <a:latin typeface="Calibri" pitchFamily="34" charset="0"/>
        </a:defRPr>
      </a:lvl2pPr>
      <a:lvl3pPr algn="l" rtl="0" fontAlgn="base">
        <a:spcBef>
          <a:spcPct val="0"/>
        </a:spcBef>
        <a:spcAft>
          <a:spcPct val="0"/>
        </a:spcAft>
        <a:defRPr sz="2400">
          <a:solidFill>
            <a:schemeClr val="bg1"/>
          </a:solidFill>
          <a:latin typeface="Calibri" pitchFamily="34" charset="0"/>
        </a:defRPr>
      </a:lvl3pPr>
      <a:lvl4pPr algn="l" rtl="0" fontAlgn="base">
        <a:spcBef>
          <a:spcPct val="0"/>
        </a:spcBef>
        <a:spcAft>
          <a:spcPct val="0"/>
        </a:spcAft>
        <a:defRPr sz="2400">
          <a:solidFill>
            <a:schemeClr val="bg1"/>
          </a:solidFill>
          <a:latin typeface="Calibri" pitchFamily="34" charset="0"/>
        </a:defRPr>
      </a:lvl4pPr>
      <a:lvl5pPr algn="l" rtl="0" fontAlgn="base">
        <a:spcBef>
          <a:spcPct val="0"/>
        </a:spcBef>
        <a:spcAft>
          <a:spcPct val="0"/>
        </a:spcAft>
        <a:defRPr sz="2400">
          <a:solidFill>
            <a:schemeClr val="bg1"/>
          </a:solidFill>
          <a:latin typeface="Calibri" pitchFamily="34" charset="0"/>
        </a:defRPr>
      </a:lvl5pPr>
      <a:lvl6pPr marL="457200" algn="l" rtl="0" fontAlgn="base">
        <a:spcBef>
          <a:spcPct val="0"/>
        </a:spcBef>
        <a:spcAft>
          <a:spcPct val="0"/>
        </a:spcAft>
        <a:defRPr sz="2400">
          <a:solidFill>
            <a:schemeClr val="bg1"/>
          </a:solidFill>
          <a:latin typeface="Calibri" pitchFamily="34" charset="0"/>
        </a:defRPr>
      </a:lvl6pPr>
      <a:lvl7pPr marL="914400" algn="l" rtl="0" fontAlgn="base">
        <a:spcBef>
          <a:spcPct val="0"/>
        </a:spcBef>
        <a:spcAft>
          <a:spcPct val="0"/>
        </a:spcAft>
        <a:defRPr sz="2400">
          <a:solidFill>
            <a:schemeClr val="bg1"/>
          </a:solidFill>
          <a:latin typeface="Calibri" pitchFamily="34" charset="0"/>
        </a:defRPr>
      </a:lvl7pPr>
      <a:lvl8pPr marL="1371600" algn="l" rtl="0" fontAlgn="base">
        <a:spcBef>
          <a:spcPct val="0"/>
        </a:spcBef>
        <a:spcAft>
          <a:spcPct val="0"/>
        </a:spcAft>
        <a:defRPr sz="2400">
          <a:solidFill>
            <a:schemeClr val="bg1"/>
          </a:solidFill>
          <a:latin typeface="Calibri" pitchFamily="34" charset="0"/>
        </a:defRPr>
      </a:lvl8pPr>
      <a:lvl9pPr marL="1828800" algn="l" rtl="0" fontAlgn="base">
        <a:spcBef>
          <a:spcPct val="0"/>
        </a:spcBef>
        <a:spcAft>
          <a:spcPct val="0"/>
        </a:spcAft>
        <a:defRPr sz="2400">
          <a:solidFill>
            <a:schemeClr val="bg1"/>
          </a:solidFill>
          <a:latin typeface="Calibri" pitchFamily="34" charset="0"/>
        </a:defRPr>
      </a:lvl9pPr>
    </p:titleStyle>
    <p:bodyStyle>
      <a:lvl1pPr marL="342900" indent="-342900" algn="l" rtl="0" fontAlgn="base">
        <a:lnSpc>
          <a:spcPct val="125000"/>
        </a:lnSpc>
        <a:spcBef>
          <a:spcPct val="0"/>
        </a:spcBef>
        <a:spcAft>
          <a:spcPct val="50000"/>
        </a:spcAft>
        <a:buBlip>
          <a:blip r:embed="rId15"/>
        </a:buBlip>
        <a:defRPr>
          <a:solidFill>
            <a:schemeClr val="tx1"/>
          </a:solidFill>
          <a:latin typeface="+mn-lt"/>
          <a:ea typeface="+mn-ea"/>
          <a:cs typeface="+mn-cs"/>
        </a:defRPr>
      </a:lvl1pPr>
      <a:lvl2pPr marL="742950" indent="-285750" algn="l" rtl="0" fontAlgn="base">
        <a:lnSpc>
          <a:spcPct val="125000"/>
        </a:lnSpc>
        <a:spcBef>
          <a:spcPct val="0"/>
        </a:spcBef>
        <a:spcAft>
          <a:spcPct val="50000"/>
        </a:spcAft>
        <a:buChar char="–"/>
        <a:defRPr sz="1400">
          <a:solidFill>
            <a:schemeClr val="tx1"/>
          </a:solidFill>
          <a:latin typeface="+mn-lt"/>
        </a:defRPr>
      </a:lvl2pPr>
      <a:lvl3pPr marL="1143000" indent="-228600" algn="l" rtl="0" fontAlgn="base">
        <a:lnSpc>
          <a:spcPct val="125000"/>
        </a:lnSpc>
        <a:spcBef>
          <a:spcPct val="10000"/>
        </a:spcBef>
        <a:spcAft>
          <a:spcPct val="25000"/>
        </a:spcAft>
        <a:buChar char="•"/>
        <a:defRPr sz="1400" i="1">
          <a:solidFill>
            <a:schemeClr val="tx1"/>
          </a:solidFill>
          <a:latin typeface="Cambria" pitchFamily="18" charset="0"/>
        </a:defRPr>
      </a:lvl3pPr>
      <a:lvl4pPr marL="1600200" indent="-228600" algn="l" rtl="0" fontAlgn="base">
        <a:lnSpc>
          <a:spcPct val="125000"/>
        </a:lnSpc>
        <a:spcBef>
          <a:spcPct val="10000"/>
        </a:spcBef>
        <a:spcAft>
          <a:spcPct val="25000"/>
        </a:spcAft>
        <a:buChar char="–"/>
        <a:defRPr sz="1400">
          <a:solidFill>
            <a:schemeClr val="tx1"/>
          </a:solidFill>
          <a:latin typeface="+mn-lt"/>
        </a:defRPr>
      </a:lvl4pPr>
      <a:lvl5pPr marL="2057400" indent="-228600" algn="l" rtl="0" fontAlgn="base">
        <a:lnSpc>
          <a:spcPct val="125000"/>
        </a:lnSpc>
        <a:spcBef>
          <a:spcPct val="10000"/>
        </a:spcBef>
        <a:spcAft>
          <a:spcPct val="25000"/>
        </a:spcAft>
        <a:buChar char="»"/>
        <a:defRPr sz="1400">
          <a:solidFill>
            <a:schemeClr val="tx1"/>
          </a:solidFill>
          <a:latin typeface="+mn-lt"/>
        </a:defRPr>
      </a:lvl5pPr>
      <a:lvl6pPr marL="2514600" indent="-228600" algn="l" rtl="0" fontAlgn="base">
        <a:lnSpc>
          <a:spcPct val="125000"/>
        </a:lnSpc>
        <a:spcBef>
          <a:spcPct val="10000"/>
        </a:spcBef>
        <a:spcAft>
          <a:spcPct val="25000"/>
        </a:spcAft>
        <a:buChar char="»"/>
        <a:defRPr sz="1400">
          <a:solidFill>
            <a:schemeClr val="tx1"/>
          </a:solidFill>
          <a:latin typeface="+mn-lt"/>
        </a:defRPr>
      </a:lvl6pPr>
      <a:lvl7pPr marL="2971800" indent="-228600" algn="l" rtl="0" fontAlgn="base">
        <a:lnSpc>
          <a:spcPct val="125000"/>
        </a:lnSpc>
        <a:spcBef>
          <a:spcPct val="10000"/>
        </a:spcBef>
        <a:spcAft>
          <a:spcPct val="25000"/>
        </a:spcAft>
        <a:buChar char="»"/>
        <a:defRPr sz="1400">
          <a:solidFill>
            <a:schemeClr val="tx1"/>
          </a:solidFill>
          <a:latin typeface="+mn-lt"/>
        </a:defRPr>
      </a:lvl7pPr>
      <a:lvl8pPr marL="3429000" indent="-228600" algn="l" rtl="0" fontAlgn="base">
        <a:lnSpc>
          <a:spcPct val="125000"/>
        </a:lnSpc>
        <a:spcBef>
          <a:spcPct val="10000"/>
        </a:spcBef>
        <a:spcAft>
          <a:spcPct val="25000"/>
        </a:spcAft>
        <a:buChar char="»"/>
        <a:defRPr sz="1400">
          <a:solidFill>
            <a:schemeClr val="tx1"/>
          </a:solidFill>
          <a:latin typeface="+mn-lt"/>
        </a:defRPr>
      </a:lvl8pPr>
      <a:lvl9pPr marL="3886200" indent="-228600" algn="l" rtl="0" fontAlgn="base">
        <a:lnSpc>
          <a:spcPct val="125000"/>
        </a:lnSpc>
        <a:spcBef>
          <a:spcPct val="10000"/>
        </a:spcBef>
        <a:spcAft>
          <a:spcPct val="2500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9.png"/><Relationship Id="rId7" Type="http://schemas.openxmlformats.org/officeDocument/2006/relationships/diagramQuickStyle" Target="../diagrams/quickStyle1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0.png"/><Relationship Id="rId9" Type="http://schemas.microsoft.com/office/2007/relationships/diagramDrawing" Target="../diagrams/drawing10.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dirty="0"/>
              <a:t>Planning Commission and Transportation Advisory Board</a:t>
            </a:r>
          </a:p>
        </p:txBody>
      </p:sp>
      <p:sp>
        <p:nvSpPr>
          <p:cNvPr id="2051" name="Rectangle 3"/>
          <p:cNvSpPr>
            <a:spLocks noGrp="1" noChangeArrowheads="1"/>
          </p:cNvSpPr>
          <p:nvPr>
            <p:ph type="subTitle" idx="1"/>
          </p:nvPr>
        </p:nvSpPr>
        <p:spPr>
          <a:xfrm>
            <a:off x="2895600" y="4343400"/>
            <a:ext cx="5715000" cy="838200"/>
          </a:xfrm>
        </p:spPr>
        <p:txBody>
          <a:bodyPr/>
          <a:lstStyle/>
          <a:p>
            <a:pPr algn="ctr"/>
            <a:r>
              <a:rPr lang="en-US" altLang="en-US" sz="1800" b="1" dirty="0"/>
              <a:t>Joint Work Session on Transportation - December 5, 2018</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3F8BDE-8E2C-4A3E-9875-5C3472629952}"/>
              </a:ext>
            </a:extLst>
          </p:cNvPr>
          <p:cNvSpPr>
            <a:spLocks noGrp="1"/>
          </p:cNvSpPr>
          <p:nvPr>
            <p:ph type="title"/>
          </p:nvPr>
        </p:nvSpPr>
        <p:spPr/>
        <p:txBody>
          <a:bodyPr/>
          <a:lstStyle/>
          <a:p>
            <a:r>
              <a:rPr lang="en-US" dirty="0" smtClean="0"/>
              <a:t>Transportation </a:t>
            </a:r>
            <a:r>
              <a:rPr lang="en-US" dirty="0"/>
              <a:t>System </a:t>
            </a:r>
            <a:r>
              <a:rPr lang="en-US" dirty="0" smtClean="0"/>
              <a:t>Plan</a:t>
            </a:r>
            <a:endParaRPr lang="en-US" dirty="0"/>
          </a:p>
        </p:txBody>
      </p:sp>
      <p:pic>
        <p:nvPicPr>
          <p:cNvPr id="4" name="Picture 3">
            <a:extLst>
              <a:ext uri="{FF2B5EF4-FFF2-40B4-BE49-F238E27FC236}">
                <a16:creationId xmlns="" xmlns:a16="http://schemas.microsoft.com/office/drawing/2014/main" id="{D7A5E331-86AA-453E-B1C4-56F236343B69}"/>
              </a:ext>
            </a:extLst>
          </p:cNvPr>
          <p:cNvPicPr>
            <a:picLocks noChangeAspect="1"/>
          </p:cNvPicPr>
          <p:nvPr/>
        </p:nvPicPr>
        <p:blipFill rotWithShape="1">
          <a:blip r:embed="rId3"/>
          <a:srcRect l="30833" t="27500" r="5835" b="4325"/>
          <a:stretch/>
        </p:blipFill>
        <p:spPr>
          <a:xfrm>
            <a:off x="838200" y="1379801"/>
            <a:ext cx="7275481" cy="5221151"/>
          </a:xfrm>
          <a:prstGeom prst="rect">
            <a:avLst/>
          </a:prstGeom>
        </p:spPr>
      </p:pic>
    </p:spTree>
    <p:extLst>
      <p:ext uri="{BB962C8B-B14F-4D97-AF65-F5344CB8AC3E}">
        <p14:creationId xmlns:p14="http://schemas.microsoft.com/office/powerpoint/2010/main" val="99730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a:t>
            </a:r>
            <a:endParaRPr lang="en-US" dirty="0"/>
          </a:p>
        </p:txBody>
      </p:sp>
      <p:sp>
        <p:nvSpPr>
          <p:cNvPr id="3" name="Content Placeholder 2"/>
          <p:cNvSpPr>
            <a:spLocks noGrp="1"/>
          </p:cNvSpPr>
          <p:nvPr>
            <p:ph idx="1"/>
          </p:nvPr>
        </p:nvSpPr>
        <p:spPr>
          <a:xfrm>
            <a:off x="381000" y="1371600"/>
            <a:ext cx="8534400" cy="4953000"/>
          </a:xfrm>
        </p:spPr>
        <p:txBody>
          <a:bodyPr/>
          <a:lstStyle/>
          <a:p>
            <a:r>
              <a:rPr lang="en-US" altLang="en-US" sz="1600" b="1" dirty="0" smtClean="0">
                <a:latin typeface="Cambria" panose="02040503050406030204" pitchFamily="18" charset="0"/>
              </a:rPr>
              <a:t>City of West Linn 2016 Transportation System Plan Update</a:t>
            </a:r>
            <a:endParaRPr lang="en-US" altLang="en-US" sz="1600" b="1" dirty="0">
              <a:latin typeface="Cambria" panose="02040503050406030204" pitchFamily="18" charset="0"/>
            </a:endParaRPr>
          </a:p>
          <a:p>
            <a:pPr lvl="1">
              <a:buFont typeface="Arial" panose="020B0604020202020204" pitchFamily="34" charset="0"/>
              <a:buChar char="•"/>
            </a:pPr>
            <a:r>
              <a:rPr lang="en-US" altLang="en-US" sz="1600" dirty="0" smtClean="0">
                <a:latin typeface="Cambria" panose="02040503050406030204" pitchFamily="18" charset="0"/>
              </a:rPr>
              <a:t>Required to meet Transportation Planning Rule requirements for comprehensive transportation planning in Oregon cities.</a:t>
            </a:r>
          </a:p>
          <a:p>
            <a:pPr lvl="1">
              <a:buFont typeface="Arial" panose="020B0604020202020204" pitchFamily="34" charset="0"/>
              <a:buChar char="•"/>
            </a:pPr>
            <a:r>
              <a:rPr lang="en-US" altLang="en-US" sz="1600" dirty="0" smtClean="0">
                <a:latin typeface="Cambria" panose="02040503050406030204" pitchFamily="18" charset="0"/>
              </a:rPr>
              <a:t>Created in 2000, updated in 2008, and updated again in 2016 to address regulatory changes and update 20-year projects for transportation planning.</a:t>
            </a:r>
          </a:p>
          <a:p>
            <a:pPr lvl="1">
              <a:buFont typeface="Arial" panose="020B0604020202020204" pitchFamily="34" charset="0"/>
              <a:buChar char="•"/>
            </a:pPr>
            <a:r>
              <a:rPr lang="en-US" altLang="en-US" sz="1600" dirty="0" smtClean="0">
                <a:latin typeface="Cambria" panose="02040503050406030204" pitchFamily="18" charset="0"/>
              </a:rPr>
              <a:t>Provides </a:t>
            </a:r>
            <a:r>
              <a:rPr lang="en-US" altLang="en-US" sz="1600" dirty="0">
                <a:latin typeface="Cambria" panose="02040503050406030204" pitchFamily="18" charset="0"/>
              </a:rPr>
              <a:t>City with guidance for </a:t>
            </a:r>
            <a:r>
              <a:rPr lang="en-US" altLang="en-US" sz="1600" dirty="0" smtClean="0">
                <a:latin typeface="Cambria" panose="02040503050406030204" pitchFamily="18" charset="0"/>
              </a:rPr>
              <a:t>improving multimodal </a:t>
            </a:r>
            <a:r>
              <a:rPr lang="en-US" altLang="en-US" sz="1600" dirty="0">
                <a:latin typeface="Cambria" panose="02040503050406030204" pitchFamily="18" charset="0"/>
              </a:rPr>
              <a:t>transportation </a:t>
            </a:r>
            <a:r>
              <a:rPr lang="en-US" altLang="en-US" sz="1600" dirty="0" smtClean="0">
                <a:latin typeface="Cambria" panose="02040503050406030204" pitchFamily="18" charset="0"/>
              </a:rPr>
              <a:t>system.</a:t>
            </a:r>
            <a:endParaRPr lang="en-US" altLang="en-US" sz="1600" dirty="0">
              <a:latin typeface="Cambria" panose="02040503050406030204" pitchFamily="18" charset="0"/>
            </a:endParaRPr>
          </a:p>
          <a:p>
            <a:pPr lvl="1">
              <a:buFont typeface="Arial" panose="020B0604020202020204" pitchFamily="34" charset="0"/>
              <a:buChar char="•"/>
            </a:pPr>
            <a:r>
              <a:rPr lang="en-US" altLang="en-US" sz="1600" dirty="0">
                <a:latin typeface="Cambria" panose="02040503050406030204" pitchFamily="18" charset="0"/>
              </a:rPr>
              <a:t>Focuses on priority projects, policies, and programs for the next 20 </a:t>
            </a:r>
            <a:r>
              <a:rPr lang="en-US" altLang="en-US" sz="1600" dirty="0" smtClean="0">
                <a:latin typeface="Cambria" panose="02040503050406030204" pitchFamily="18" charset="0"/>
              </a:rPr>
              <a:t>years. </a:t>
            </a:r>
            <a:endParaRPr lang="en-US" altLang="en-US" sz="1600" dirty="0">
              <a:latin typeface="Cambria" panose="02040503050406030204" pitchFamily="18" charset="0"/>
            </a:endParaRPr>
          </a:p>
          <a:p>
            <a:pPr lvl="1">
              <a:buFont typeface="Arial" panose="020B0604020202020204" pitchFamily="34" charset="0"/>
              <a:buChar char="•"/>
            </a:pPr>
            <a:r>
              <a:rPr lang="en-US" altLang="en-US" sz="1600" dirty="0">
                <a:latin typeface="Cambria" panose="02040503050406030204" pitchFamily="18" charset="0"/>
              </a:rPr>
              <a:t>Provides a vision for longer term projects that could be implemented, should funding become </a:t>
            </a:r>
            <a:r>
              <a:rPr lang="en-US" altLang="en-US" sz="1600" dirty="0" smtClean="0">
                <a:latin typeface="Cambria" panose="02040503050406030204" pitchFamily="18" charset="0"/>
              </a:rPr>
              <a:t>available.</a:t>
            </a:r>
            <a:endParaRPr lang="en-US" altLang="en-US" sz="1600" dirty="0">
              <a:latin typeface="Cambria" panose="02040503050406030204" pitchFamily="18" charset="0"/>
            </a:endParaRPr>
          </a:p>
          <a:p>
            <a:pPr lvl="1">
              <a:buFont typeface="Arial" panose="020B0604020202020204" pitchFamily="34" charset="0"/>
              <a:buChar char="•"/>
            </a:pPr>
            <a:r>
              <a:rPr lang="en-US" altLang="en-US" sz="1600" dirty="0">
                <a:latin typeface="Cambria" panose="02040503050406030204" pitchFamily="18" charset="0"/>
              </a:rPr>
              <a:t>Guides development review decisions, </a:t>
            </a:r>
            <a:r>
              <a:rPr lang="en-US" altLang="en-US" sz="1600" dirty="0" smtClean="0">
                <a:latin typeface="Cambria" panose="02040503050406030204" pitchFamily="18" charset="0"/>
              </a:rPr>
              <a:t>capital </a:t>
            </a:r>
            <a:r>
              <a:rPr lang="en-US" altLang="en-US" sz="1600" dirty="0">
                <a:latin typeface="Cambria" panose="02040503050406030204" pitchFamily="18" charset="0"/>
              </a:rPr>
              <a:t>programming, and efforts to obtain grant </a:t>
            </a:r>
            <a:r>
              <a:rPr lang="en-US" altLang="en-US" sz="1600" dirty="0" smtClean="0">
                <a:latin typeface="Cambria" panose="02040503050406030204" pitchFamily="18" charset="0"/>
              </a:rPr>
              <a:t>funding.</a:t>
            </a:r>
            <a:endParaRPr lang="en-US" altLang="en-US" sz="1600" dirty="0">
              <a:latin typeface="Cambria" panose="02040503050406030204" pitchFamily="18" charset="0"/>
            </a:endParaRPr>
          </a:p>
          <a:p>
            <a:pPr lvl="1">
              <a:buFont typeface="Arial" panose="020B0604020202020204" pitchFamily="34" charset="0"/>
              <a:buChar char="•"/>
            </a:pPr>
            <a:r>
              <a:rPr lang="en-US" altLang="en-US" sz="1600" dirty="0">
                <a:latin typeface="Cambria" panose="02040503050406030204" pitchFamily="18" charset="0"/>
              </a:rPr>
              <a:t>Intended to </a:t>
            </a:r>
            <a:r>
              <a:rPr lang="en-US" altLang="en-US" sz="1600" dirty="0" smtClean="0">
                <a:latin typeface="Cambria" panose="02040503050406030204" pitchFamily="18" charset="0"/>
              </a:rPr>
              <a:t>provide guidance but be flexible enough to </a:t>
            </a:r>
            <a:r>
              <a:rPr lang="en-US" altLang="en-US" sz="1600" dirty="0">
                <a:latin typeface="Cambria" panose="02040503050406030204" pitchFamily="18" charset="0"/>
              </a:rPr>
              <a:t>respond to changing </a:t>
            </a:r>
            <a:r>
              <a:rPr lang="en-US" altLang="en-US" sz="1600" dirty="0" smtClean="0">
                <a:latin typeface="Cambria" panose="02040503050406030204" pitchFamily="18" charset="0"/>
              </a:rPr>
              <a:t>needs </a:t>
            </a:r>
            <a:r>
              <a:rPr lang="en-US" altLang="en-US" sz="1600" dirty="0">
                <a:latin typeface="Cambria" panose="02040503050406030204" pitchFamily="18" charset="0"/>
              </a:rPr>
              <a:t>and revenue sources over the next 20 years and </a:t>
            </a:r>
            <a:r>
              <a:rPr lang="en-US" altLang="en-US" sz="1600" dirty="0" smtClean="0">
                <a:latin typeface="Cambria" panose="02040503050406030204" pitchFamily="18" charset="0"/>
              </a:rPr>
              <a:t>with regular updates.</a:t>
            </a:r>
            <a:endParaRPr lang="en-US" altLang="en-US" sz="1600" dirty="0">
              <a:latin typeface="Cambria" panose="02040503050406030204" pitchFamily="18" charset="0"/>
            </a:endParaRPr>
          </a:p>
        </p:txBody>
      </p:sp>
    </p:spTree>
    <p:extLst>
      <p:ext uri="{BB962C8B-B14F-4D97-AF65-F5344CB8AC3E}">
        <p14:creationId xmlns:p14="http://schemas.microsoft.com/office/powerpoint/2010/main" val="1863373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Transportation </a:t>
            </a:r>
            <a:r>
              <a:rPr lang="en-US" dirty="0"/>
              <a:t>System </a:t>
            </a:r>
            <a:r>
              <a:rPr lang="en-US" dirty="0" smtClean="0"/>
              <a:t>Plan</a:t>
            </a:r>
            <a:endParaRPr lang="en-US" dirty="0"/>
          </a:p>
        </p:txBody>
      </p:sp>
      <p:pic>
        <p:nvPicPr>
          <p:cNvPr id="5" name="Picture 38" descr="CWL_icon.tif">
            <a:extLst>
              <a:ext uri="{FF2B5EF4-FFF2-40B4-BE49-F238E27FC236}">
                <a16:creationId xmlns="" xmlns:a16="http://schemas.microsoft.com/office/drawing/2014/main" id="{364CCA8A-890F-4954-9988-A8F8F70B97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018213"/>
            <a:ext cx="7048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 xmlns:a16="http://schemas.microsoft.com/office/drawing/2014/main" id="{2F565C56-A79F-4A57-B295-941A52A141A1}"/>
              </a:ext>
            </a:extLst>
          </p:cNvPr>
          <p:cNvSpPr txBox="1">
            <a:spLocks/>
          </p:cNvSpPr>
          <p:nvPr/>
        </p:nvSpPr>
        <p:spPr>
          <a:xfrm rot="16200000">
            <a:off x="3037681" y="-2085181"/>
            <a:ext cx="1762125" cy="7227888"/>
          </a:xfrm>
          <a:prstGeom prst="rect">
            <a:avLst/>
          </a:prstGeom>
        </p:spPr>
        <p:txBody>
          <a:bodyPr vert="vert" anchor="ctr"/>
          <a:lstStyle>
            <a:lvl1pPr algn="l" rtl="0" eaLnBrk="0" fontAlgn="base" hangingPunct="0">
              <a:spcBef>
                <a:spcPct val="0"/>
              </a:spcBef>
              <a:spcAft>
                <a:spcPct val="0"/>
              </a:spcAft>
              <a:defRPr sz="2400" cap="small">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Calibri" pitchFamily="34" charset="0"/>
              </a:defRPr>
            </a:lvl2pPr>
            <a:lvl3pPr algn="l" rtl="0" eaLnBrk="0" fontAlgn="base" hangingPunct="0">
              <a:spcBef>
                <a:spcPct val="0"/>
              </a:spcBef>
              <a:spcAft>
                <a:spcPct val="0"/>
              </a:spcAft>
              <a:defRPr sz="2400">
                <a:solidFill>
                  <a:schemeClr val="bg1"/>
                </a:solidFill>
                <a:latin typeface="Calibri" pitchFamily="34" charset="0"/>
              </a:defRPr>
            </a:lvl3pPr>
            <a:lvl4pPr algn="l" rtl="0" eaLnBrk="0" fontAlgn="base" hangingPunct="0">
              <a:spcBef>
                <a:spcPct val="0"/>
              </a:spcBef>
              <a:spcAft>
                <a:spcPct val="0"/>
              </a:spcAft>
              <a:defRPr sz="2400">
                <a:solidFill>
                  <a:schemeClr val="bg1"/>
                </a:solidFill>
                <a:latin typeface="Calibri" pitchFamily="34" charset="0"/>
              </a:defRPr>
            </a:lvl4pPr>
            <a:lvl5pPr algn="l" rtl="0" eaLnBrk="0" fontAlgn="base" hangingPunct="0">
              <a:spcBef>
                <a:spcPct val="0"/>
              </a:spcBef>
              <a:spcAft>
                <a:spcPct val="0"/>
              </a:spcAft>
              <a:defRPr sz="2400">
                <a:solidFill>
                  <a:schemeClr val="bg1"/>
                </a:solidFill>
                <a:latin typeface="Calibri" pitchFamily="34" charset="0"/>
              </a:defRPr>
            </a:lvl5pPr>
            <a:lvl6pPr marL="457200" algn="l" rtl="0" fontAlgn="base">
              <a:spcBef>
                <a:spcPct val="0"/>
              </a:spcBef>
              <a:spcAft>
                <a:spcPct val="0"/>
              </a:spcAft>
              <a:defRPr sz="2400">
                <a:solidFill>
                  <a:schemeClr val="bg1"/>
                </a:solidFill>
                <a:latin typeface="Calibri" pitchFamily="34" charset="0"/>
              </a:defRPr>
            </a:lvl6pPr>
            <a:lvl7pPr marL="914400" algn="l" rtl="0" fontAlgn="base">
              <a:spcBef>
                <a:spcPct val="0"/>
              </a:spcBef>
              <a:spcAft>
                <a:spcPct val="0"/>
              </a:spcAft>
              <a:defRPr sz="2400">
                <a:solidFill>
                  <a:schemeClr val="bg1"/>
                </a:solidFill>
                <a:latin typeface="Calibri" pitchFamily="34" charset="0"/>
              </a:defRPr>
            </a:lvl7pPr>
            <a:lvl8pPr marL="1371600" algn="l" rtl="0" fontAlgn="base">
              <a:spcBef>
                <a:spcPct val="0"/>
              </a:spcBef>
              <a:spcAft>
                <a:spcPct val="0"/>
              </a:spcAft>
              <a:defRPr sz="2400">
                <a:solidFill>
                  <a:schemeClr val="bg1"/>
                </a:solidFill>
                <a:latin typeface="Calibri" pitchFamily="34" charset="0"/>
              </a:defRPr>
            </a:lvl8pPr>
            <a:lvl9pPr marL="1828800" algn="l" rtl="0" fontAlgn="base">
              <a:spcBef>
                <a:spcPct val="0"/>
              </a:spcBef>
              <a:spcAft>
                <a:spcPct val="0"/>
              </a:spcAft>
              <a:defRPr sz="2400">
                <a:solidFill>
                  <a:schemeClr val="bg1"/>
                </a:solidFill>
                <a:latin typeface="Calibri" pitchFamily="34" charset="0"/>
              </a:defRPr>
            </a:lvl9pPr>
            <a:extLst/>
          </a:lstStyle>
          <a:p>
            <a:pPr eaLnBrk="1" fontAlgn="auto" hangingPunct="1">
              <a:spcAft>
                <a:spcPts val="0"/>
              </a:spcAft>
              <a:defRPr/>
            </a:pPr>
            <a:r>
              <a:rPr lang="en-US" kern="0" cap="none" dirty="0">
                <a:solidFill>
                  <a:schemeClr val="tx1"/>
                </a:solidFill>
                <a:latin typeface="Trajan Pro" pitchFamily="18" charset="0"/>
              </a:rPr>
              <a:t>2016 West Linn TSP Process</a:t>
            </a:r>
          </a:p>
        </p:txBody>
      </p:sp>
      <p:graphicFrame>
        <p:nvGraphicFramePr>
          <p:cNvPr id="7" name="Diagram 6">
            <a:extLst>
              <a:ext uri="{FF2B5EF4-FFF2-40B4-BE49-F238E27FC236}">
                <a16:creationId xmlns="" xmlns:a16="http://schemas.microsoft.com/office/drawing/2014/main" id="{3F2E638F-7D7E-49F2-A8AC-A621D31D1E0E}"/>
              </a:ext>
            </a:extLst>
          </p:cNvPr>
          <p:cNvGraphicFramePr/>
          <p:nvPr>
            <p:extLst>
              <p:ext uri="{D42A27DB-BD31-4B8C-83A1-F6EECF244321}">
                <p14:modId xmlns:p14="http://schemas.microsoft.com/office/powerpoint/2010/main" val="3812370606"/>
              </p:ext>
            </p:extLst>
          </p:nvPr>
        </p:nvGraphicFramePr>
        <p:xfrm>
          <a:off x="76200" y="1905000"/>
          <a:ext cx="4572000"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 xmlns:a16="http://schemas.microsoft.com/office/drawing/2014/main" id="{35E270B8-8CF5-4F79-8571-DAF0E65C552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76799" y="155260"/>
            <a:ext cx="4191002" cy="6565603"/>
          </a:xfrm>
          <a:prstGeom prst="rect">
            <a:avLst/>
          </a:prstGeom>
          <a:noFill/>
          <a:ln>
            <a:noFill/>
          </a:ln>
          <a:extLst/>
        </p:spPr>
      </p:pic>
    </p:spTree>
    <p:extLst>
      <p:ext uri="{BB962C8B-B14F-4D97-AF65-F5344CB8AC3E}">
        <p14:creationId xmlns:p14="http://schemas.microsoft.com/office/powerpoint/2010/main" val="964704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a:t>
            </a:r>
            <a:endParaRPr lang="en-US" dirty="0"/>
          </a:p>
        </p:txBody>
      </p:sp>
      <p:graphicFrame>
        <p:nvGraphicFramePr>
          <p:cNvPr id="5" name="Diagram 4">
            <a:extLst>
              <a:ext uri="{FF2B5EF4-FFF2-40B4-BE49-F238E27FC236}">
                <a16:creationId xmlns="" xmlns:a16="http://schemas.microsoft.com/office/drawing/2014/main" id="{CB8AC674-E567-410A-8EF6-36B476BA1343}"/>
              </a:ext>
            </a:extLst>
          </p:cNvPr>
          <p:cNvGraphicFramePr/>
          <p:nvPr>
            <p:extLst>
              <p:ext uri="{D42A27DB-BD31-4B8C-83A1-F6EECF244321}">
                <p14:modId xmlns:p14="http://schemas.microsoft.com/office/powerpoint/2010/main" val="1476967924"/>
              </p:ext>
            </p:extLst>
          </p:nvPr>
        </p:nvGraphicFramePr>
        <p:xfrm>
          <a:off x="685800" y="1981200"/>
          <a:ext cx="7239000" cy="4031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6675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a:t>
            </a:r>
            <a:endParaRPr lang="en-US" dirty="0"/>
          </a:p>
        </p:txBody>
      </p:sp>
      <p:graphicFrame>
        <p:nvGraphicFramePr>
          <p:cNvPr id="4" name="Diagram 3">
            <a:extLst>
              <a:ext uri="{FF2B5EF4-FFF2-40B4-BE49-F238E27FC236}">
                <a16:creationId xmlns="" xmlns:a16="http://schemas.microsoft.com/office/drawing/2014/main" id="{3B8A3F3D-6893-4E74-8FA8-0D7763994324}"/>
              </a:ext>
            </a:extLst>
          </p:cNvPr>
          <p:cNvGraphicFramePr/>
          <p:nvPr>
            <p:extLst>
              <p:ext uri="{D42A27DB-BD31-4B8C-83A1-F6EECF244321}">
                <p14:modId xmlns:p14="http://schemas.microsoft.com/office/powerpoint/2010/main" val="1999957274"/>
              </p:ext>
            </p:extLst>
          </p:nvPr>
        </p:nvGraphicFramePr>
        <p:xfrm>
          <a:off x="152400" y="1981200"/>
          <a:ext cx="6248400" cy="353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 up of a piece of paper&#10;&#10;Description generated with high confidence">
            <a:extLst>
              <a:ext uri="{FF2B5EF4-FFF2-40B4-BE49-F238E27FC236}">
                <a16:creationId xmlns="" xmlns:a16="http://schemas.microsoft.com/office/drawing/2014/main" id="{ACBAC464-B338-4D8F-9ED7-EA1AECA9B0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0131" y="1885157"/>
            <a:ext cx="2362200" cy="1771650"/>
          </a:xfrm>
          <a:prstGeom prst="rect">
            <a:avLst/>
          </a:prstGeom>
        </p:spPr>
      </p:pic>
      <p:pic>
        <p:nvPicPr>
          <p:cNvPr id="7" name="Picture 6">
            <a:extLst>
              <a:ext uri="{FF2B5EF4-FFF2-40B4-BE49-F238E27FC236}">
                <a16:creationId xmlns="" xmlns:a16="http://schemas.microsoft.com/office/drawing/2014/main" id="{BD2901AF-D013-4AEA-A015-9EA05D59979F}"/>
              </a:ext>
            </a:extLst>
          </p:cNvPr>
          <p:cNvPicPr>
            <a:picLocks noChangeAspect="1"/>
          </p:cNvPicPr>
          <p:nvPr/>
        </p:nvPicPr>
        <p:blipFill>
          <a:blip r:embed="rId9"/>
          <a:stretch>
            <a:fillRect/>
          </a:stretch>
        </p:blipFill>
        <p:spPr>
          <a:xfrm>
            <a:off x="6477000" y="3885407"/>
            <a:ext cx="2515011" cy="1771650"/>
          </a:xfrm>
          <a:prstGeom prst="rect">
            <a:avLst/>
          </a:prstGeom>
        </p:spPr>
      </p:pic>
    </p:spTree>
    <p:extLst>
      <p:ext uri="{BB962C8B-B14F-4D97-AF65-F5344CB8AC3E}">
        <p14:creationId xmlns:p14="http://schemas.microsoft.com/office/powerpoint/2010/main" val="48071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a:t>
            </a:r>
            <a:endParaRPr lang="en-US" dirty="0"/>
          </a:p>
        </p:txBody>
      </p:sp>
      <p:sp>
        <p:nvSpPr>
          <p:cNvPr id="3" name="Content Placeholder 2"/>
          <p:cNvSpPr>
            <a:spLocks noGrp="1"/>
          </p:cNvSpPr>
          <p:nvPr>
            <p:ph idx="1"/>
          </p:nvPr>
        </p:nvSpPr>
        <p:spPr>
          <a:xfrm>
            <a:off x="457200" y="1295400"/>
            <a:ext cx="8229600" cy="5105400"/>
          </a:xfrm>
        </p:spPr>
        <p:txBody>
          <a:bodyPr/>
          <a:lstStyle/>
          <a:p>
            <a:r>
              <a:rPr lang="en-US" altLang="en-US" sz="1600" b="1" dirty="0" smtClean="0">
                <a:latin typeface="Cambria" panose="02040503050406030204" pitchFamily="18" charset="0"/>
              </a:rPr>
              <a:t>Transportation System Plan Chapters</a:t>
            </a:r>
            <a:endParaRPr lang="en-US" altLang="en-US" sz="1600" b="1" dirty="0">
              <a:latin typeface="Cambria" panose="02040503050406030204" pitchFamily="18" charset="0"/>
            </a:endParaRPr>
          </a:p>
          <a:p>
            <a:pPr marL="800100" lvl="1" indent="-342900">
              <a:buFont typeface="+mj-lt"/>
              <a:buAutoNum type="arabicPeriod"/>
            </a:pPr>
            <a:r>
              <a:rPr lang="en-US" altLang="en-US" sz="1600" dirty="0" smtClean="0">
                <a:latin typeface="Cambria" panose="02040503050406030204" pitchFamily="18" charset="0"/>
              </a:rPr>
              <a:t>Introduction (includes </a:t>
            </a:r>
            <a:r>
              <a:rPr lang="en-US" altLang="en-US" sz="1600" dirty="0" smtClean="0">
                <a:latin typeface="Cambria" panose="02040503050406030204" pitchFamily="18" charset="0"/>
              </a:rPr>
              <a:t>Organization </a:t>
            </a:r>
            <a:r>
              <a:rPr lang="en-US" altLang="en-US" sz="1600" dirty="0" smtClean="0">
                <a:latin typeface="Cambria" panose="02040503050406030204" pitchFamily="18" charset="0"/>
              </a:rPr>
              <a:t>and Methodology)</a:t>
            </a:r>
          </a:p>
          <a:p>
            <a:pPr marL="800100" lvl="1" indent="-342900">
              <a:buFont typeface="+mj-lt"/>
              <a:buAutoNum type="arabicPeriod"/>
            </a:pPr>
            <a:r>
              <a:rPr lang="en-US" altLang="en-US" sz="1600" dirty="0" smtClean="0">
                <a:latin typeface="Cambria" panose="02040503050406030204" pitchFamily="18" charset="0"/>
              </a:rPr>
              <a:t>Goals, Targets, and Evaluation Criteria</a:t>
            </a:r>
          </a:p>
          <a:p>
            <a:pPr marL="800100" lvl="1" indent="-342900">
              <a:buFont typeface="+mj-lt"/>
              <a:buAutoNum type="arabicPeriod"/>
            </a:pPr>
            <a:r>
              <a:rPr lang="en-US" altLang="en-US" sz="1600" dirty="0" smtClean="0">
                <a:latin typeface="Cambria" panose="02040503050406030204" pitchFamily="18" charset="0"/>
              </a:rPr>
              <a:t>Pedestrian Plan (existing/proposed and future projects)</a:t>
            </a:r>
          </a:p>
          <a:p>
            <a:pPr marL="800100" lvl="1" indent="-342900">
              <a:buFont typeface="+mj-lt"/>
              <a:buAutoNum type="arabicPeriod"/>
            </a:pPr>
            <a:r>
              <a:rPr lang="en-US" altLang="en-US" sz="1600" dirty="0" smtClean="0">
                <a:latin typeface="Cambria" panose="02040503050406030204" pitchFamily="18" charset="0"/>
              </a:rPr>
              <a:t>Bicycle Plan (existing/proposed and future projects)</a:t>
            </a:r>
          </a:p>
          <a:p>
            <a:pPr marL="800100" lvl="1" indent="-342900">
              <a:buFont typeface="+mj-lt"/>
              <a:buAutoNum type="arabicPeriod"/>
            </a:pPr>
            <a:r>
              <a:rPr lang="en-US" altLang="en-US" sz="1600" dirty="0" smtClean="0">
                <a:latin typeface="Cambria" panose="02040503050406030204" pitchFamily="18" charset="0"/>
              </a:rPr>
              <a:t>Transit Plan (existing/future and investment priorities)</a:t>
            </a:r>
          </a:p>
          <a:p>
            <a:pPr marL="800100" lvl="1" indent="-342900">
              <a:buFont typeface="+mj-lt"/>
              <a:buAutoNum type="arabicPeriod"/>
            </a:pPr>
            <a:r>
              <a:rPr lang="en-US" altLang="en-US" sz="1600" dirty="0" smtClean="0">
                <a:latin typeface="Cambria" panose="02040503050406030204" pitchFamily="18" charset="0"/>
              </a:rPr>
              <a:t>Transportation System Management and Operations (TSMO)</a:t>
            </a:r>
          </a:p>
          <a:p>
            <a:pPr marL="800100" lvl="1" indent="-342900">
              <a:buFont typeface="+mj-lt"/>
              <a:buAutoNum type="arabicPeriod"/>
            </a:pPr>
            <a:r>
              <a:rPr lang="en-US" altLang="en-US" sz="1600" dirty="0" smtClean="0">
                <a:latin typeface="Cambria" panose="02040503050406030204" pitchFamily="18" charset="0"/>
              </a:rPr>
              <a:t>Motor Vehicle Plan (existing/future and future projects)</a:t>
            </a:r>
          </a:p>
          <a:p>
            <a:pPr marL="800100" lvl="1" indent="-342900">
              <a:buFont typeface="+mj-lt"/>
              <a:buAutoNum type="arabicPeriod"/>
            </a:pPr>
            <a:r>
              <a:rPr lang="en-US" altLang="en-US" sz="1600" dirty="0" smtClean="0">
                <a:latin typeface="Cambria" panose="02040503050406030204" pitchFamily="18" charset="0"/>
              </a:rPr>
              <a:t>Other Travel Modes (includes Locks, Freight, other modes)</a:t>
            </a:r>
          </a:p>
          <a:p>
            <a:pPr marL="800100" lvl="1" indent="-342900">
              <a:buFont typeface="+mj-lt"/>
              <a:buAutoNum type="arabicPeriod"/>
            </a:pPr>
            <a:r>
              <a:rPr lang="en-US" altLang="en-US" sz="1600" dirty="0" smtClean="0">
                <a:latin typeface="Cambria" panose="02040503050406030204" pitchFamily="18" charset="0"/>
              </a:rPr>
              <a:t>Funding (existing/future funding and meeting Chapter 2 goals/targets</a:t>
            </a:r>
          </a:p>
          <a:p>
            <a:pPr marL="800100" lvl="1" indent="-342900">
              <a:buFont typeface="+mj-lt"/>
              <a:buAutoNum type="arabicPeriod"/>
            </a:pPr>
            <a:r>
              <a:rPr lang="en-US" altLang="en-US" sz="1600" dirty="0" smtClean="0">
                <a:latin typeface="Cambria" panose="02040503050406030204" pitchFamily="18" charset="0"/>
              </a:rPr>
              <a:t>Appendices (Technical &amp; Process Details)</a:t>
            </a:r>
          </a:p>
          <a:p>
            <a:pPr marL="800100" lvl="1" indent="-342900">
              <a:buFont typeface="+mj-lt"/>
              <a:buAutoNum type="arabicPeriod"/>
            </a:pPr>
            <a:r>
              <a:rPr lang="en-US" altLang="en-US" sz="1600" dirty="0" smtClean="0">
                <a:latin typeface="Cambria" panose="02040503050406030204" pitchFamily="18" charset="0"/>
              </a:rPr>
              <a:t>Attachments  - Highway 43 Concept Plan</a:t>
            </a:r>
          </a:p>
          <a:p>
            <a:pPr marL="800100" lvl="1" indent="-342900">
              <a:buFont typeface="+mj-lt"/>
              <a:buAutoNum type="arabicPeriod"/>
            </a:pPr>
            <a:endParaRPr lang="en-US" altLang="en-US" sz="1600" dirty="0">
              <a:latin typeface="Cambria" panose="02040503050406030204" pitchFamily="18" charset="0"/>
            </a:endParaRPr>
          </a:p>
        </p:txBody>
      </p:sp>
    </p:spTree>
    <p:extLst>
      <p:ext uri="{BB962C8B-B14F-4D97-AF65-F5344CB8AC3E}">
        <p14:creationId xmlns:p14="http://schemas.microsoft.com/office/powerpoint/2010/main" val="2322690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Goals</a:t>
            </a:r>
            <a:endParaRPr lang="en-US" dirty="0"/>
          </a:p>
        </p:txBody>
      </p:sp>
      <p:graphicFrame>
        <p:nvGraphicFramePr>
          <p:cNvPr id="8" name="Diagram 7">
            <a:extLst>
              <a:ext uri="{FF2B5EF4-FFF2-40B4-BE49-F238E27FC236}">
                <a16:creationId xmlns="" xmlns:a16="http://schemas.microsoft.com/office/drawing/2014/main" id="{4C60582B-4F59-4C0A-83BB-D2AECCA8B3C9}"/>
              </a:ext>
            </a:extLst>
          </p:cNvPr>
          <p:cNvGraphicFramePr/>
          <p:nvPr>
            <p:extLst>
              <p:ext uri="{D42A27DB-BD31-4B8C-83A1-F6EECF244321}">
                <p14:modId xmlns:p14="http://schemas.microsoft.com/office/powerpoint/2010/main" val="4023869506"/>
              </p:ext>
            </p:extLst>
          </p:nvPr>
        </p:nvGraphicFramePr>
        <p:xfrm>
          <a:off x="685800" y="1600200"/>
          <a:ext cx="7467600" cy="4524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Safety</a:t>
            </a:r>
            <a:endParaRPr lang="en-US" dirty="0"/>
          </a:p>
        </p:txBody>
      </p:sp>
      <p:graphicFrame>
        <p:nvGraphicFramePr>
          <p:cNvPr id="4" name="Diagram 3">
            <a:extLst>
              <a:ext uri="{FF2B5EF4-FFF2-40B4-BE49-F238E27FC236}">
                <a16:creationId xmlns="" xmlns:a16="http://schemas.microsoft.com/office/drawing/2014/main" id="{2142BCCE-4DD1-4CCC-B4A7-706EA5252E35}"/>
              </a:ext>
            </a:extLst>
          </p:cNvPr>
          <p:cNvGraphicFramePr/>
          <p:nvPr>
            <p:extLst>
              <p:ext uri="{D42A27DB-BD31-4B8C-83A1-F6EECF244321}">
                <p14:modId xmlns:p14="http://schemas.microsoft.com/office/powerpoint/2010/main" val="4290746574"/>
              </p:ext>
            </p:extLst>
          </p:nvPr>
        </p:nvGraphicFramePr>
        <p:xfrm>
          <a:off x="685800" y="1295400"/>
          <a:ext cx="7467600" cy="467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1726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Safety</a:t>
            </a:r>
            <a:endParaRPr lang="en-US" dirty="0"/>
          </a:p>
        </p:txBody>
      </p:sp>
      <p:pic>
        <p:nvPicPr>
          <p:cNvPr id="3" name="Picture 2" descr="A screenshot of a cell phone&#10;&#10;Description generated with very high confidence">
            <a:extLst>
              <a:ext uri="{FF2B5EF4-FFF2-40B4-BE49-F238E27FC236}">
                <a16:creationId xmlns="" xmlns:a16="http://schemas.microsoft.com/office/drawing/2014/main" id="{22DD805D-A10D-4396-98AF-48EAD6B5B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0"/>
            <a:ext cx="8457648" cy="4472250"/>
          </a:xfrm>
          <a:prstGeom prst="rect">
            <a:avLst/>
          </a:prstGeom>
        </p:spPr>
      </p:pic>
    </p:spTree>
    <p:extLst>
      <p:ext uri="{BB962C8B-B14F-4D97-AF65-F5344CB8AC3E}">
        <p14:creationId xmlns:p14="http://schemas.microsoft.com/office/powerpoint/2010/main" val="255465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Mobility, Access, Environment</a:t>
            </a:r>
            <a:endParaRPr lang="en-US" dirty="0"/>
          </a:p>
        </p:txBody>
      </p:sp>
      <p:graphicFrame>
        <p:nvGraphicFramePr>
          <p:cNvPr id="3" name="Diagram 2">
            <a:extLst>
              <a:ext uri="{FF2B5EF4-FFF2-40B4-BE49-F238E27FC236}">
                <a16:creationId xmlns="" xmlns:a16="http://schemas.microsoft.com/office/drawing/2014/main" id="{FF1919E4-1CAF-49EE-B97A-121DFCD73141}"/>
              </a:ext>
            </a:extLst>
          </p:cNvPr>
          <p:cNvGraphicFramePr/>
          <p:nvPr>
            <p:extLst>
              <p:ext uri="{D42A27DB-BD31-4B8C-83A1-F6EECF244321}">
                <p14:modId xmlns:p14="http://schemas.microsoft.com/office/powerpoint/2010/main" val="3414822045"/>
              </p:ext>
            </p:extLst>
          </p:nvPr>
        </p:nvGraphicFramePr>
        <p:xfrm>
          <a:off x="685800" y="1417638"/>
          <a:ext cx="7467600" cy="4758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83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2800" b="1" dirty="0"/>
              <a:t>Joint Work Session Agenda</a:t>
            </a:r>
          </a:p>
        </p:txBody>
      </p:sp>
      <p:sp>
        <p:nvSpPr>
          <p:cNvPr id="6147" name="Rectangle 3"/>
          <p:cNvSpPr>
            <a:spLocks noGrp="1" noChangeArrowheads="1"/>
          </p:cNvSpPr>
          <p:nvPr>
            <p:ph type="body" sz="half" idx="1"/>
          </p:nvPr>
        </p:nvSpPr>
        <p:spPr>
          <a:xfrm>
            <a:off x="457200" y="1417638"/>
            <a:ext cx="7467600" cy="4525963"/>
          </a:xfrm>
        </p:spPr>
        <p:txBody>
          <a:bodyPr/>
          <a:lstStyle/>
          <a:p>
            <a:pPr>
              <a:buFont typeface="+mj-lt"/>
              <a:buAutoNum type="arabicPeriod"/>
            </a:pPr>
            <a:r>
              <a:rPr lang="en-US" altLang="en-US" sz="1800" dirty="0"/>
              <a:t>Call to Order and Introductions</a:t>
            </a:r>
          </a:p>
          <a:p>
            <a:pPr>
              <a:buFont typeface="+mj-lt"/>
              <a:buAutoNum type="arabicPeriod"/>
            </a:pPr>
            <a:r>
              <a:rPr lang="en-US" altLang="en-US" sz="1800" dirty="0"/>
              <a:t>Public Comment for items not related to agenda</a:t>
            </a:r>
          </a:p>
          <a:p>
            <a:pPr>
              <a:lnSpc>
                <a:spcPct val="100000"/>
              </a:lnSpc>
              <a:spcAft>
                <a:spcPts val="0"/>
              </a:spcAft>
              <a:buFont typeface="+mj-lt"/>
              <a:buAutoNum type="arabicPeriod"/>
            </a:pPr>
            <a:r>
              <a:rPr lang="en-US" altLang="en-US" sz="1800" dirty="0"/>
              <a:t>Joint Work Session </a:t>
            </a:r>
            <a:r>
              <a:rPr lang="en-US" altLang="en-US" sz="1800" dirty="0" smtClean="0"/>
              <a:t>on Transportation</a:t>
            </a:r>
            <a:endParaRPr lang="en-US" altLang="en-US" sz="1800" dirty="0"/>
          </a:p>
          <a:p>
            <a:pPr lvl="1">
              <a:lnSpc>
                <a:spcPct val="100000"/>
              </a:lnSpc>
              <a:spcAft>
                <a:spcPts val="0"/>
              </a:spcAft>
              <a:buFont typeface="+mj-lt"/>
              <a:buAutoNum type="arabicPeriod"/>
            </a:pPr>
            <a:r>
              <a:rPr lang="en-US" altLang="en-US" sz="1400" dirty="0"/>
              <a:t>Overview of Transportation Related Roles &amp; Responsibilities</a:t>
            </a:r>
          </a:p>
          <a:p>
            <a:pPr marL="1200150" lvl="2" indent="-342900">
              <a:lnSpc>
                <a:spcPct val="100000"/>
              </a:lnSpc>
              <a:spcAft>
                <a:spcPts val="0"/>
              </a:spcAft>
              <a:buFont typeface="+mj-lt"/>
              <a:buAutoNum type="arabicPeriod"/>
            </a:pPr>
            <a:r>
              <a:rPr lang="en-US" altLang="en-US" sz="1400" dirty="0"/>
              <a:t>City Council</a:t>
            </a:r>
          </a:p>
          <a:p>
            <a:pPr marL="1200150" lvl="2" indent="-342900">
              <a:lnSpc>
                <a:spcPct val="100000"/>
              </a:lnSpc>
              <a:spcAft>
                <a:spcPts val="0"/>
              </a:spcAft>
              <a:buFont typeface="+mj-lt"/>
              <a:buAutoNum type="arabicPeriod"/>
            </a:pPr>
            <a:r>
              <a:rPr lang="en-US" altLang="en-US" sz="1400" dirty="0"/>
              <a:t>Planning Commission</a:t>
            </a:r>
          </a:p>
          <a:p>
            <a:pPr marL="1200150" lvl="2" indent="-342900">
              <a:lnSpc>
                <a:spcPct val="100000"/>
              </a:lnSpc>
              <a:spcBef>
                <a:spcPts val="60"/>
              </a:spcBef>
              <a:spcAft>
                <a:spcPts val="0"/>
              </a:spcAft>
              <a:buFont typeface="+mj-lt"/>
              <a:buAutoNum type="arabicPeriod"/>
            </a:pPr>
            <a:r>
              <a:rPr lang="en-US" altLang="en-US" sz="1400" dirty="0"/>
              <a:t>Transportation Advisory Board</a:t>
            </a:r>
          </a:p>
          <a:p>
            <a:pPr marL="1200150" lvl="2" indent="-342900">
              <a:lnSpc>
                <a:spcPct val="100000"/>
              </a:lnSpc>
              <a:spcBef>
                <a:spcPts val="60"/>
              </a:spcBef>
              <a:spcAft>
                <a:spcPts val="0"/>
              </a:spcAft>
              <a:buFont typeface="+mj-lt"/>
              <a:buAutoNum type="arabicPeriod"/>
            </a:pPr>
            <a:r>
              <a:rPr lang="en-US" altLang="en-US" sz="1400" dirty="0"/>
              <a:t>Traffic Safety Committee</a:t>
            </a:r>
          </a:p>
          <a:p>
            <a:pPr marL="1200150" lvl="2" indent="-342900">
              <a:lnSpc>
                <a:spcPct val="100000"/>
              </a:lnSpc>
              <a:spcBef>
                <a:spcPts val="60"/>
              </a:spcBef>
              <a:spcAft>
                <a:spcPts val="0"/>
              </a:spcAft>
              <a:buFont typeface="+mj-lt"/>
              <a:buAutoNum type="arabicPeriod"/>
            </a:pPr>
            <a:r>
              <a:rPr lang="en-US" altLang="en-US" sz="1400" dirty="0"/>
              <a:t>City Staff</a:t>
            </a:r>
          </a:p>
          <a:p>
            <a:pPr marL="1200150" lvl="2" indent="-342900">
              <a:lnSpc>
                <a:spcPct val="100000"/>
              </a:lnSpc>
              <a:spcBef>
                <a:spcPts val="60"/>
              </a:spcBef>
              <a:spcAft>
                <a:spcPts val="0"/>
              </a:spcAft>
              <a:buFont typeface="+mj-lt"/>
              <a:buAutoNum type="arabicPeriod"/>
            </a:pPr>
            <a:r>
              <a:rPr lang="en-US" altLang="en-US" sz="1400" dirty="0"/>
              <a:t>Other Agencies roles in City Transportation</a:t>
            </a:r>
          </a:p>
          <a:p>
            <a:pPr marL="744538" lvl="1" indent="-287338">
              <a:lnSpc>
                <a:spcPct val="100000"/>
              </a:lnSpc>
              <a:spcBef>
                <a:spcPts val="60"/>
              </a:spcBef>
              <a:spcAft>
                <a:spcPts val="0"/>
              </a:spcAft>
              <a:buFont typeface="+mj-lt"/>
              <a:buAutoNum type="arabicPeriod"/>
            </a:pPr>
            <a:r>
              <a:rPr lang="en-US" altLang="en-US" sz="1400" dirty="0"/>
              <a:t>Transportation System Plan Review - Kittleson &amp; Associates</a:t>
            </a:r>
          </a:p>
          <a:p>
            <a:pPr marL="744538" lvl="1" indent="-287338">
              <a:lnSpc>
                <a:spcPct val="100000"/>
              </a:lnSpc>
              <a:spcBef>
                <a:spcPts val="60"/>
              </a:spcBef>
              <a:spcAft>
                <a:spcPts val="0"/>
              </a:spcAft>
              <a:buFont typeface="+mj-lt"/>
              <a:buAutoNum type="arabicPeriod"/>
            </a:pPr>
            <a:r>
              <a:rPr lang="en-US" altLang="en-US" sz="1400" dirty="0" smtClean="0"/>
              <a:t>Transportation Related Items </a:t>
            </a:r>
            <a:r>
              <a:rPr lang="en-US" altLang="en-US" sz="1400" dirty="0"/>
              <a:t>of Interest from Planning </a:t>
            </a:r>
            <a:r>
              <a:rPr lang="en-US" altLang="en-US" sz="1400" dirty="0" smtClean="0"/>
              <a:t>Commission, Transportation </a:t>
            </a:r>
            <a:r>
              <a:rPr lang="en-US" altLang="en-US" sz="1400" dirty="0"/>
              <a:t>Advisory </a:t>
            </a:r>
            <a:r>
              <a:rPr lang="en-US" altLang="en-US" sz="1400" dirty="0" smtClean="0"/>
              <a:t>Board, and others </a:t>
            </a:r>
            <a:r>
              <a:rPr lang="en-US" altLang="en-US" sz="1400" dirty="0"/>
              <a:t>for Discussion</a:t>
            </a:r>
          </a:p>
          <a:p>
            <a:pPr>
              <a:spcAft>
                <a:spcPts val="0"/>
              </a:spcAft>
              <a:buFont typeface="+mj-lt"/>
              <a:buAutoNum type="arabicPeriod"/>
            </a:pPr>
            <a:r>
              <a:rPr lang="en-US" altLang="en-US" sz="1800" dirty="0"/>
              <a:t>Adjourn Joint Work Session</a:t>
            </a:r>
            <a:endParaRPr lang="en-US" altLang="en-US" sz="2400" dirty="0"/>
          </a:p>
          <a:p>
            <a:endParaRPr lang="en-US" altLang="en-US" sz="1600" dirty="0"/>
          </a:p>
        </p:txBody>
      </p:sp>
    </p:spTree>
    <p:extLst>
      <p:ext uri="{BB962C8B-B14F-4D97-AF65-F5344CB8AC3E}">
        <p14:creationId xmlns:p14="http://schemas.microsoft.com/office/powerpoint/2010/main" val="1348886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Access</a:t>
            </a:r>
            <a:endParaRPr lang="en-US" dirty="0"/>
          </a:p>
        </p:txBody>
      </p:sp>
      <p:sp>
        <p:nvSpPr>
          <p:cNvPr id="4" name="TextBox 3"/>
          <p:cNvSpPr txBox="1"/>
          <p:nvPr/>
        </p:nvSpPr>
        <p:spPr>
          <a:xfrm>
            <a:off x="6289964" y="3020292"/>
            <a:ext cx="2733964" cy="246221"/>
          </a:xfrm>
          <a:prstGeom prst="rect">
            <a:avLst/>
          </a:prstGeom>
          <a:noFill/>
        </p:spPr>
        <p:txBody>
          <a:bodyPr wrap="square" rtlCol="0">
            <a:spAutoFit/>
          </a:bodyPr>
          <a:lstStyle/>
          <a:p>
            <a:pPr algn="r"/>
            <a:r>
              <a:rPr lang="en-US" sz="1000" dirty="0">
                <a:solidFill>
                  <a:schemeClr val="bg1"/>
                </a:solidFill>
              </a:rPr>
              <a:t>Source: Roger Geller, City of Portland</a:t>
            </a:r>
          </a:p>
        </p:txBody>
      </p:sp>
      <p:sp>
        <p:nvSpPr>
          <p:cNvPr id="5" name="TextBox 4"/>
          <p:cNvSpPr txBox="1"/>
          <p:nvPr/>
        </p:nvSpPr>
        <p:spPr>
          <a:xfrm>
            <a:off x="180109" y="1662545"/>
            <a:ext cx="1103745" cy="584775"/>
          </a:xfrm>
          <a:prstGeom prst="rect">
            <a:avLst/>
          </a:prstGeom>
          <a:noFill/>
        </p:spPr>
        <p:txBody>
          <a:bodyPr wrap="square" rtlCol="0">
            <a:spAutoFit/>
          </a:bodyPr>
          <a:lstStyle/>
          <a:p>
            <a:pPr algn="r"/>
            <a:r>
              <a:rPr lang="en-US" sz="1600" b="1" dirty="0"/>
              <a:t>Four Types of Cyclist</a:t>
            </a:r>
          </a:p>
        </p:txBody>
      </p:sp>
      <p:sp>
        <p:nvSpPr>
          <p:cNvPr id="6" name="TextBox 5"/>
          <p:cNvSpPr txBox="1"/>
          <p:nvPr/>
        </p:nvSpPr>
        <p:spPr>
          <a:xfrm>
            <a:off x="1" y="3033304"/>
            <a:ext cx="1283854" cy="830997"/>
          </a:xfrm>
          <a:prstGeom prst="rect">
            <a:avLst/>
          </a:prstGeom>
          <a:noFill/>
        </p:spPr>
        <p:txBody>
          <a:bodyPr wrap="square" rtlCol="0">
            <a:spAutoFit/>
          </a:bodyPr>
          <a:lstStyle/>
          <a:p>
            <a:pPr algn="r"/>
            <a:r>
              <a:rPr lang="en-US" sz="1600" b="1" dirty="0"/>
              <a:t>Level of Traffic Stress</a:t>
            </a:r>
          </a:p>
          <a:p>
            <a:pPr algn="r"/>
            <a:r>
              <a:rPr lang="en-US" sz="1600" b="1" dirty="0"/>
              <a:t>(LTS)</a:t>
            </a:r>
          </a:p>
        </p:txBody>
      </p:sp>
      <p:sp>
        <p:nvSpPr>
          <p:cNvPr id="7" name="TextBox 6"/>
          <p:cNvSpPr txBox="1"/>
          <p:nvPr/>
        </p:nvSpPr>
        <p:spPr>
          <a:xfrm>
            <a:off x="1524004" y="3093418"/>
            <a:ext cx="314037" cy="307777"/>
          </a:xfrm>
          <a:prstGeom prst="rect">
            <a:avLst/>
          </a:prstGeom>
          <a:noFill/>
        </p:spPr>
        <p:txBody>
          <a:bodyPr wrap="square" rtlCol="0">
            <a:spAutoFit/>
          </a:bodyPr>
          <a:lstStyle/>
          <a:p>
            <a:pPr algn="r"/>
            <a:r>
              <a:rPr lang="en-US" sz="1400" dirty="0"/>
              <a:t>4</a:t>
            </a:r>
          </a:p>
        </p:txBody>
      </p:sp>
      <p:sp>
        <p:nvSpPr>
          <p:cNvPr id="8" name="TextBox 7"/>
          <p:cNvSpPr txBox="1"/>
          <p:nvPr/>
        </p:nvSpPr>
        <p:spPr>
          <a:xfrm>
            <a:off x="1717979" y="3455089"/>
            <a:ext cx="314037" cy="307777"/>
          </a:xfrm>
          <a:prstGeom prst="rect">
            <a:avLst/>
          </a:prstGeom>
          <a:noFill/>
        </p:spPr>
        <p:txBody>
          <a:bodyPr wrap="square" rtlCol="0">
            <a:spAutoFit/>
          </a:bodyPr>
          <a:lstStyle/>
          <a:p>
            <a:pPr algn="r"/>
            <a:r>
              <a:rPr lang="en-US" sz="1400" dirty="0"/>
              <a:t>3</a:t>
            </a:r>
          </a:p>
        </p:txBody>
      </p:sp>
      <p:sp>
        <p:nvSpPr>
          <p:cNvPr id="9" name="TextBox 8"/>
          <p:cNvSpPr txBox="1"/>
          <p:nvPr/>
        </p:nvSpPr>
        <p:spPr>
          <a:xfrm>
            <a:off x="4988803" y="3790574"/>
            <a:ext cx="314037" cy="307777"/>
          </a:xfrm>
          <a:prstGeom prst="rect">
            <a:avLst/>
          </a:prstGeom>
          <a:noFill/>
        </p:spPr>
        <p:txBody>
          <a:bodyPr wrap="square" rtlCol="0">
            <a:spAutoFit/>
          </a:bodyPr>
          <a:lstStyle/>
          <a:p>
            <a:pPr algn="r"/>
            <a:r>
              <a:rPr lang="en-US" sz="1400" dirty="0"/>
              <a:t>2</a:t>
            </a:r>
          </a:p>
        </p:txBody>
      </p:sp>
      <p:sp>
        <p:nvSpPr>
          <p:cNvPr id="10" name="TextBox 9"/>
          <p:cNvSpPr txBox="1"/>
          <p:nvPr/>
        </p:nvSpPr>
        <p:spPr>
          <a:xfrm>
            <a:off x="6483925" y="4115275"/>
            <a:ext cx="314037" cy="307777"/>
          </a:xfrm>
          <a:prstGeom prst="rect">
            <a:avLst/>
          </a:prstGeom>
          <a:noFill/>
        </p:spPr>
        <p:txBody>
          <a:bodyPr wrap="square" rtlCol="0">
            <a:spAutoFit/>
          </a:bodyPr>
          <a:lstStyle/>
          <a:p>
            <a:pPr algn="r"/>
            <a:r>
              <a:rPr lang="en-US" sz="1400" dirty="0"/>
              <a:t>1</a:t>
            </a:r>
          </a:p>
        </p:txBody>
      </p:sp>
      <p:cxnSp>
        <p:nvCxnSpPr>
          <p:cNvPr id="11" name="Straight Connector 10"/>
          <p:cNvCxnSpPr/>
          <p:nvPr/>
        </p:nvCxnSpPr>
        <p:spPr>
          <a:xfrm>
            <a:off x="1532770" y="1662545"/>
            <a:ext cx="0" cy="3509803"/>
          </a:xfrm>
          <a:prstGeom prst="line">
            <a:avLst/>
          </a:prstGeom>
          <a:ln w="6350">
            <a:solidFill>
              <a:schemeClr val="bg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8820" y="1668895"/>
            <a:ext cx="0" cy="3509803"/>
          </a:xfrm>
          <a:prstGeom prst="line">
            <a:avLst/>
          </a:prstGeom>
          <a:ln w="6350">
            <a:solidFill>
              <a:schemeClr val="bg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07853" y="1674098"/>
            <a:ext cx="0" cy="3509803"/>
          </a:xfrm>
          <a:prstGeom prst="line">
            <a:avLst/>
          </a:prstGeom>
          <a:ln w="6350">
            <a:solidFill>
              <a:schemeClr val="bg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02408" y="1642233"/>
            <a:ext cx="0" cy="3509803"/>
          </a:xfrm>
          <a:prstGeom prst="line">
            <a:avLst/>
          </a:prstGeom>
          <a:ln w="6350">
            <a:solidFill>
              <a:schemeClr val="bg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487051" y="3125664"/>
            <a:ext cx="45719" cy="32942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6" name="Rectangle 15"/>
          <p:cNvSpPr/>
          <p:nvPr/>
        </p:nvSpPr>
        <p:spPr>
          <a:xfrm>
            <a:off x="1487051" y="4113939"/>
            <a:ext cx="5015357" cy="329425"/>
          </a:xfrm>
          <a:prstGeom prst="rect">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p:cNvSpPr/>
          <p:nvPr/>
        </p:nvSpPr>
        <p:spPr>
          <a:xfrm>
            <a:off x="1487051" y="3455089"/>
            <a:ext cx="193971" cy="329425"/>
          </a:xfrm>
          <a:prstGeom prst="rect">
            <a:avLst/>
          </a:prstGeom>
          <a:solidFill>
            <a:srgbClr val="F1B93B"/>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8" name="Rectangle 17"/>
          <p:cNvSpPr/>
          <p:nvPr/>
        </p:nvSpPr>
        <p:spPr>
          <a:xfrm>
            <a:off x="1487051" y="3784514"/>
            <a:ext cx="3513574" cy="329425"/>
          </a:xfrm>
          <a:prstGeom prst="rect">
            <a:avLst/>
          </a:prstGeom>
          <a:solidFill>
            <a:srgbClr val="31A1B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a:srcRect l="4902" t="9691" r="26931" b="27910"/>
          <a:stretch/>
        </p:blipFill>
        <p:spPr>
          <a:xfrm>
            <a:off x="276694" y="4603166"/>
            <a:ext cx="3571993" cy="2090143"/>
          </a:xfrm>
          <a:prstGeom prst="rect">
            <a:avLst/>
          </a:prstGeom>
        </p:spPr>
      </p:pic>
      <p:pic>
        <p:nvPicPr>
          <p:cNvPr id="20" name="Picture 19"/>
          <p:cNvPicPr>
            <a:picLocks noChangeAspect="1"/>
          </p:cNvPicPr>
          <p:nvPr/>
        </p:nvPicPr>
        <p:blipFill>
          <a:blip r:embed="rId4"/>
          <a:stretch>
            <a:fillRect/>
          </a:stretch>
        </p:blipFill>
        <p:spPr>
          <a:xfrm>
            <a:off x="4038600" y="4603165"/>
            <a:ext cx="4290062" cy="2090143"/>
          </a:xfrm>
          <a:prstGeom prst="rect">
            <a:avLst/>
          </a:prstGeom>
        </p:spPr>
      </p:pic>
      <p:pic>
        <p:nvPicPr>
          <p:cNvPr id="3"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t="35358"/>
          <a:stretch/>
        </p:blipFill>
        <p:spPr>
          <a:xfrm>
            <a:off x="1413741" y="1572456"/>
            <a:ext cx="7660192" cy="1761396"/>
          </a:xfrm>
        </p:spPr>
      </p:pic>
    </p:spTree>
    <p:extLst>
      <p:ext uri="{BB962C8B-B14F-4D97-AF65-F5344CB8AC3E}">
        <p14:creationId xmlns:p14="http://schemas.microsoft.com/office/powerpoint/2010/main" val="99268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TSP - Minimize Bike Level of Stress to Maximize Access</a:t>
            </a:r>
            <a:endParaRPr lang="en-US" dirty="0"/>
          </a:p>
        </p:txBody>
      </p:sp>
      <p:pic>
        <p:nvPicPr>
          <p:cNvPr id="8" name="Picture 7"/>
          <p:cNvPicPr>
            <a:picLocks noChangeAspect="1"/>
          </p:cNvPicPr>
          <p:nvPr/>
        </p:nvPicPr>
        <p:blipFill>
          <a:blip r:embed="rId3"/>
          <a:stretch>
            <a:fillRect/>
          </a:stretch>
        </p:blipFill>
        <p:spPr>
          <a:xfrm>
            <a:off x="533400" y="1066800"/>
            <a:ext cx="7772400" cy="5543260"/>
          </a:xfrm>
          <a:prstGeom prst="rect">
            <a:avLst/>
          </a:prstGeom>
        </p:spPr>
      </p:pic>
    </p:spTree>
    <p:extLst>
      <p:ext uri="{BB962C8B-B14F-4D97-AF65-F5344CB8AC3E}">
        <p14:creationId xmlns:p14="http://schemas.microsoft.com/office/powerpoint/2010/main" val="3318796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Equity &amp; Maintenance</a:t>
            </a:r>
            <a:endParaRPr lang="en-US" dirty="0"/>
          </a:p>
        </p:txBody>
      </p:sp>
      <p:graphicFrame>
        <p:nvGraphicFramePr>
          <p:cNvPr id="4" name="Diagram 3">
            <a:extLst>
              <a:ext uri="{FF2B5EF4-FFF2-40B4-BE49-F238E27FC236}">
                <a16:creationId xmlns="" xmlns:a16="http://schemas.microsoft.com/office/drawing/2014/main" id="{2142BCCE-4DD1-4CCC-B4A7-706EA5252E35}"/>
              </a:ext>
            </a:extLst>
          </p:cNvPr>
          <p:cNvGraphicFramePr/>
          <p:nvPr>
            <p:extLst>
              <p:ext uri="{D42A27DB-BD31-4B8C-83A1-F6EECF244321}">
                <p14:modId xmlns:p14="http://schemas.microsoft.com/office/powerpoint/2010/main" val="2641264590"/>
              </p:ext>
            </p:extLst>
          </p:nvPr>
        </p:nvGraphicFramePr>
        <p:xfrm>
          <a:off x="685800" y="1295400"/>
          <a:ext cx="7467600" cy="467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5833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2016 update</a:t>
            </a:r>
            <a:endParaRPr lang="en-US" dirty="0"/>
          </a:p>
        </p:txBody>
      </p:sp>
      <p:graphicFrame>
        <p:nvGraphicFramePr>
          <p:cNvPr id="9" name="Diagram 8">
            <a:extLst>
              <a:ext uri="{FF2B5EF4-FFF2-40B4-BE49-F238E27FC236}">
                <a16:creationId xmlns="" xmlns:a16="http://schemas.microsoft.com/office/drawing/2014/main" id="{A7D490D9-FF90-4580-8B10-A9D9C761C430}"/>
              </a:ext>
            </a:extLst>
          </p:cNvPr>
          <p:cNvGraphicFramePr/>
          <p:nvPr>
            <p:extLst>
              <p:ext uri="{D42A27DB-BD31-4B8C-83A1-F6EECF244321}">
                <p14:modId xmlns:p14="http://schemas.microsoft.com/office/powerpoint/2010/main" val="929092182"/>
              </p:ext>
            </p:extLst>
          </p:nvPr>
        </p:nvGraphicFramePr>
        <p:xfrm>
          <a:off x="685800" y="1417112"/>
          <a:ext cx="7467600"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2657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System </a:t>
            </a:r>
            <a:r>
              <a:rPr lang="en-US" dirty="0" smtClean="0"/>
              <a:t>Plan – Funding</a:t>
            </a:r>
            <a:endParaRPr lang="en-US" dirty="0"/>
          </a:p>
        </p:txBody>
      </p:sp>
      <p:sp>
        <p:nvSpPr>
          <p:cNvPr id="4" name="TextBox 14">
            <a:extLst>
              <a:ext uri="{FF2B5EF4-FFF2-40B4-BE49-F238E27FC236}">
                <a16:creationId xmlns="" xmlns:a16="http://schemas.microsoft.com/office/drawing/2014/main" id="{CFF4CF98-865A-46D5-9083-A583C8AE3FF3}"/>
              </a:ext>
            </a:extLst>
          </p:cNvPr>
          <p:cNvSpPr txBox="1">
            <a:spLocks noChangeArrowheads="1"/>
          </p:cNvSpPr>
          <p:nvPr/>
        </p:nvSpPr>
        <p:spPr bwMode="auto">
          <a:xfrm>
            <a:off x="457200" y="1524000"/>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tabLst>
                <a:tab pos="457200" algn="l"/>
              </a:tabLst>
              <a:defRPr sz="1100">
                <a:solidFill>
                  <a:schemeClr val="tx1"/>
                </a:solidFill>
                <a:latin typeface="Calibri" panose="020F0502020204030204" pitchFamily="34" charset="0"/>
              </a:defRPr>
            </a:lvl1pPr>
            <a:lvl2pPr marL="914400" indent="-457200" eaLnBrk="0" hangingPunct="0">
              <a:spcBef>
                <a:spcPct val="20000"/>
              </a:spcBef>
              <a:tabLst>
                <a:tab pos="457200" algn="l"/>
              </a:tabLst>
              <a:defRPr sz="1100">
                <a:solidFill>
                  <a:schemeClr val="tx1"/>
                </a:solidFill>
                <a:latin typeface="Calibri" panose="020F0502020204030204" pitchFamily="34" charset="0"/>
              </a:defRPr>
            </a:lvl2pPr>
            <a:lvl3pPr marL="1143000" indent="-228600" eaLnBrk="0" hangingPunct="0">
              <a:spcBef>
                <a:spcPct val="20000"/>
              </a:spcBef>
              <a:tabLst>
                <a:tab pos="457200" algn="l"/>
              </a:tabLst>
              <a:defRPr sz="1100">
                <a:solidFill>
                  <a:schemeClr val="tx1"/>
                </a:solidFill>
                <a:latin typeface="Calibri" panose="020F0502020204030204" pitchFamily="34" charset="0"/>
              </a:defRPr>
            </a:lvl3pPr>
            <a:lvl4pPr marL="1600200" indent="-228600" eaLnBrk="0" hangingPunct="0">
              <a:spcBef>
                <a:spcPct val="20000"/>
              </a:spcBef>
              <a:tabLst>
                <a:tab pos="457200" algn="l"/>
              </a:tabLst>
              <a:defRPr sz="1100">
                <a:solidFill>
                  <a:schemeClr val="tx1"/>
                </a:solidFill>
                <a:latin typeface="Calibri" panose="020F0502020204030204" pitchFamily="34" charset="0"/>
              </a:defRPr>
            </a:lvl4pPr>
            <a:lvl5pPr marL="2057400" indent="-228600" eaLnBrk="0" hangingPunct="0">
              <a:spcBef>
                <a:spcPct val="20000"/>
              </a:spcBef>
              <a:tabLst>
                <a:tab pos="457200" algn="l"/>
              </a:tabLst>
              <a:defRPr sz="1100">
                <a:solidFill>
                  <a:schemeClr val="tx1"/>
                </a:solidFill>
                <a:latin typeface="Calibri" panose="020F0502020204030204" pitchFamily="34" charset="0"/>
              </a:defRPr>
            </a:lvl5pPr>
            <a:lvl6pPr marL="2514600" indent="-228600" eaLnBrk="0" fontAlgn="base" hangingPunct="0">
              <a:spcBef>
                <a:spcPct val="20000"/>
              </a:spcBef>
              <a:spcAft>
                <a:spcPct val="0"/>
              </a:spcAft>
              <a:tabLst>
                <a:tab pos="457200" algn="l"/>
              </a:tabLst>
              <a:defRPr sz="1100">
                <a:solidFill>
                  <a:schemeClr val="tx1"/>
                </a:solidFill>
                <a:latin typeface="Calibri" panose="020F0502020204030204" pitchFamily="34" charset="0"/>
              </a:defRPr>
            </a:lvl6pPr>
            <a:lvl7pPr marL="2971800" indent="-228600" eaLnBrk="0" fontAlgn="base" hangingPunct="0">
              <a:spcBef>
                <a:spcPct val="20000"/>
              </a:spcBef>
              <a:spcAft>
                <a:spcPct val="0"/>
              </a:spcAft>
              <a:tabLst>
                <a:tab pos="457200" algn="l"/>
              </a:tabLst>
              <a:defRPr sz="1100">
                <a:solidFill>
                  <a:schemeClr val="tx1"/>
                </a:solidFill>
                <a:latin typeface="Calibri" panose="020F0502020204030204" pitchFamily="34" charset="0"/>
              </a:defRPr>
            </a:lvl7pPr>
            <a:lvl8pPr marL="3429000" indent="-228600" eaLnBrk="0" fontAlgn="base" hangingPunct="0">
              <a:spcBef>
                <a:spcPct val="20000"/>
              </a:spcBef>
              <a:spcAft>
                <a:spcPct val="0"/>
              </a:spcAft>
              <a:tabLst>
                <a:tab pos="457200" algn="l"/>
              </a:tabLst>
              <a:defRPr sz="1100">
                <a:solidFill>
                  <a:schemeClr val="tx1"/>
                </a:solidFill>
                <a:latin typeface="Calibri" panose="020F0502020204030204" pitchFamily="34" charset="0"/>
              </a:defRPr>
            </a:lvl8pPr>
            <a:lvl9pPr marL="3886200" indent="-228600" eaLnBrk="0" fontAlgn="base" hangingPunct="0">
              <a:spcBef>
                <a:spcPct val="20000"/>
              </a:spcBef>
              <a:spcAft>
                <a:spcPct val="0"/>
              </a:spcAft>
              <a:tabLst>
                <a:tab pos="457200" algn="l"/>
              </a:tabLst>
              <a:defRPr sz="1100">
                <a:solidFill>
                  <a:schemeClr val="tx1"/>
                </a:solidFill>
                <a:latin typeface="Calibri" panose="020F0502020204030204" pitchFamily="34" charset="0"/>
              </a:defRPr>
            </a:lvl9pPr>
          </a:lstStyle>
          <a:p>
            <a:r>
              <a:rPr lang="en-US" altLang="en-US" sz="2000" b="1" dirty="0">
                <a:solidFill>
                  <a:srgbClr val="000000"/>
                </a:solidFill>
                <a:latin typeface="Cambria" panose="02040503050406030204" pitchFamily="18" charset="0"/>
              </a:rPr>
              <a:t>Proposed Transportation System Cost Summary </a:t>
            </a:r>
            <a:r>
              <a:rPr lang="en-US" altLang="en-US" sz="2000" b="1" dirty="0" smtClean="0">
                <a:solidFill>
                  <a:srgbClr val="000000"/>
                </a:solidFill>
                <a:latin typeface="Cambria" panose="02040503050406030204" pitchFamily="18" charset="0"/>
              </a:rPr>
              <a:t>(TSP p</a:t>
            </a:r>
            <a:r>
              <a:rPr lang="en-US" altLang="en-US" sz="2000" b="1" dirty="0">
                <a:solidFill>
                  <a:srgbClr val="000000"/>
                </a:solidFill>
                <a:latin typeface="Cambria" panose="02040503050406030204" pitchFamily="18" charset="0"/>
              </a:rPr>
              <a:t>. 117)</a:t>
            </a:r>
          </a:p>
        </p:txBody>
      </p:sp>
      <p:graphicFrame>
        <p:nvGraphicFramePr>
          <p:cNvPr id="5" name="Table 4">
            <a:extLst>
              <a:ext uri="{FF2B5EF4-FFF2-40B4-BE49-F238E27FC236}">
                <a16:creationId xmlns="" xmlns:a16="http://schemas.microsoft.com/office/drawing/2014/main" id="{433C9D8C-39F9-42F7-B8D0-3EBDF36570D7}"/>
              </a:ext>
            </a:extLst>
          </p:cNvPr>
          <p:cNvGraphicFramePr>
            <a:graphicFrameLocks noGrp="1"/>
          </p:cNvGraphicFramePr>
          <p:nvPr>
            <p:extLst>
              <p:ext uri="{D42A27DB-BD31-4B8C-83A1-F6EECF244321}">
                <p14:modId xmlns:p14="http://schemas.microsoft.com/office/powerpoint/2010/main" val="3457264244"/>
              </p:ext>
            </p:extLst>
          </p:nvPr>
        </p:nvGraphicFramePr>
        <p:xfrm>
          <a:off x="641350" y="1935163"/>
          <a:ext cx="7954963" cy="4084636"/>
        </p:xfrm>
        <a:graphic>
          <a:graphicData uri="http://schemas.openxmlformats.org/drawingml/2006/table">
            <a:tbl>
              <a:tblPr firstRow="1" bandRow="1">
                <a:tableStyleId>{FABFCF23-3B69-468F-B69F-88F6DE6A72F2}</a:tableStyleId>
              </a:tblPr>
              <a:tblGrid>
                <a:gridCol w="1737291">
                  <a:extLst>
                    <a:ext uri="{9D8B030D-6E8A-4147-A177-3AD203B41FA5}">
                      <a16:colId xmlns="" xmlns:a16="http://schemas.microsoft.com/office/drawing/2014/main" val="20000"/>
                    </a:ext>
                  </a:extLst>
                </a:gridCol>
                <a:gridCol w="1554418">
                  <a:extLst>
                    <a:ext uri="{9D8B030D-6E8A-4147-A177-3AD203B41FA5}">
                      <a16:colId xmlns="" xmlns:a16="http://schemas.microsoft.com/office/drawing/2014/main" val="20001"/>
                    </a:ext>
                  </a:extLst>
                </a:gridCol>
                <a:gridCol w="1554418">
                  <a:extLst>
                    <a:ext uri="{9D8B030D-6E8A-4147-A177-3AD203B41FA5}">
                      <a16:colId xmlns="" xmlns:a16="http://schemas.microsoft.com/office/drawing/2014/main" val="20002"/>
                    </a:ext>
                  </a:extLst>
                </a:gridCol>
                <a:gridCol w="1554418">
                  <a:extLst>
                    <a:ext uri="{9D8B030D-6E8A-4147-A177-3AD203B41FA5}">
                      <a16:colId xmlns="" xmlns:a16="http://schemas.microsoft.com/office/drawing/2014/main" val="20003"/>
                    </a:ext>
                  </a:extLst>
                </a:gridCol>
                <a:gridCol w="1554418">
                  <a:extLst>
                    <a:ext uri="{9D8B030D-6E8A-4147-A177-3AD203B41FA5}">
                      <a16:colId xmlns="" xmlns:a16="http://schemas.microsoft.com/office/drawing/2014/main" val="20004"/>
                    </a:ext>
                  </a:extLst>
                </a:gridCol>
              </a:tblGrid>
              <a:tr h="517891">
                <a:tc>
                  <a:txBody>
                    <a:bodyPr/>
                    <a:lstStyle/>
                    <a:p>
                      <a:pPr algn="ctr"/>
                      <a:r>
                        <a:rPr lang="en-US" sz="1400" b="1" dirty="0">
                          <a:latin typeface="Cambria" panose="02040503050406030204" pitchFamily="18" charset="0"/>
                        </a:rPr>
                        <a:t>Project Type</a:t>
                      </a:r>
                    </a:p>
                  </a:txBody>
                  <a:tcPr marL="91436" marR="91436" marT="45745" marB="45745" anchor="b"/>
                </a:tc>
                <a:tc>
                  <a:txBody>
                    <a:bodyPr/>
                    <a:lstStyle/>
                    <a:p>
                      <a:pPr algn="ctr"/>
                      <a:r>
                        <a:rPr lang="en-US" sz="1400" b="1" dirty="0">
                          <a:latin typeface="Cambria" panose="02040503050406030204" pitchFamily="18" charset="0"/>
                        </a:rPr>
                        <a:t>High Priority</a:t>
                      </a:r>
                    </a:p>
                  </a:txBody>
                  <a:tcPr marL="91436" marR="91436" marT="45745" marB="45745" anchor="b"/>
                </a:tc>
                <a:tc>
                  <a:txBody>
                    <a:bodyPr/>
                    <a:lstStyle/>
                    <a:p>
                      <a:pPr algn="ctr"/>
                      <a:r>
                        <a:rPr lang="en-US" sz="1400" b="1" dirty="0">
                          <a:latin typeface="Cambria" panose="02040503050406030204" pitchFamily="18" charset="0"/>
                        </a:rPr>
                        <a:t>Medium</a:t>
                      </a:r>
                      <a:r>
                        <a:rPr lang="en-US" sz="1400" b="1" baseline="0" dirty="0">
                          <a:latin typeface="Cambria" panose="02040503050406030204" pitchFamily="18" charset="0"/>
                        </a:rPr>
                        <a:t> Priority</a:t>
                      </a:r>
                      <a:endParaRPr lang="en-US" sz="1400" b="1" dirty="0">
                        <a:latin typeface="Cambria" panose="02040503050406030204" pitchFamily="18" charset="0"/>
                      </a:endParaRPr>
                    </a:p>
                  </a:txBody>
                  <a:tcPr marL="91436" marR="91436" marT="45745" marB="45745" anchor="b"/>
                </a:tc>
                <a:tc>
                  <a:txBody>
                    <a:bodyPr/>
                    <a:lstStyle/>
                    <a:p>
                      <a:pPr algn="ctr"/>
                      <a:r>
                        <a:rPr lang="en-US" sz="1400" b="1" dirty="0">
                          <a:latin typeface="Cambria" panose="02040503050406030204" pitchFamily="18" charset="0"/>
                        </a:rPr>
                        <a:t>Low Priority </a:t>
                      </a:r>
                    </a:p>
                  </a:txBody>
                  <a:tcPr marL="91436" marR="91436" marT="45745" marB="45745" anchor="b"/>
                </a:tc>
                <a:tc>
                  <a:txBody>
                    <a:bodyPr/>
                    <a:lstStyle/>
                    <a:p>
                      <a:pPr algn="ctr"/>
                      <a:r>
                        <a:rPr lang="en-US" sz="1400" b="1" dirty="0">
                          <a:latin typeface="Cambria" panose="02040503050406030204" pitchFamily="18" charset="0"/>
                        </a:rPr>
                        <a:t>Total</a:t>
                      </a:r>
                    </a:p>
                  </a:txBody>
                  <a:tcPr marL="91436" marR="91436" marT="45745" marB="45745" anchor="b"/>
                </a:tc>
                <a:extLst>
                  <a:ext uri="{0D108BD9-81ED-4DB2-BD59-A6C34878D82A}">
                    <a16:rowId xmlns="" xmlns:a16="http://schemas.microsoft.com/office/drawing/2014/main" val="10000"/>
                  </a:ext>
                </a:extLst>
              </a:tr>
              <a:tr h="304853">
                <a:tc gridSpan="5">
                  <a:txBody>
                    <a:bodyPr/>
                    <a:lstStyle/>
                    <a:p>
                      <a:pPr algn="ctr"/>
                      <a:r>
                        <a:rPr lang="en-US" sz="1400" b="1" dirty="0">
                          <a:latin typeface="Cambria" panose="02040503050406030204" pitchFamily="18" charset="0"/>
                        </a:rPr>
                        <a:t>Proposed Transportation System Plan</a:t>
                      </a:r>
                    </a:p>
                  </a:txBody>
                  <a:tcPr marL="91436" marR="91436" marT="45745" marB="45745"/>
                </a:tc>
                <a:tc hMerge="1">
                  <a:txBody>
                    <a:bodyPr/>
                    <a:lstStyle/>
                    <a:p>
                      <a:pPr algn="ctr"/>
                      <a:endParaRPr lang="en-US" sz="1800" dirty="0"/>
                    </a:p>
                  </a:txBody>
                  <a:tcPr marT="45776" marB="45776"/>
                </a:tc>
                <a:tc hMerge="1">
                  <a:txBody>
                    <a:bodyPr/>
                    <a:lstStyle/>
                    <a:p>
                      <a:pPr algn="ctr"/>
                      <a:endParaRPr lang="en-US" sz="1800" dirty="0"/>
                    </a:p>
                  </a:txBody>
                  <a:tcPr marT="45776" marB="45776"/>
                </a:tc>
                <a:tc hMerge="1">
                  <a:txBody>
                    <a:bodyPr/>
                    <a:lstStyle/>
                    <a:p>
                      <a:pPr algn="ctr"/>
                      <a:endParaRPr lang="en-US" sz="1800" dirty="0"/>
                    </a:p>
                  </a:txBody>
                  <a:tcPr marT="45776" marB="45776"/>
                </a:tc>
                <a:tc hMerge="1">
                  <a:txBody>
                    <a:bodyPr/>
                    <a:lstStyle/>
                    <a:p>
                      <a:pPr algn="ctr"/>
                      <a:endParaRPr lang="en-US" sz="1800" dirty="0"/>
                    </a:p>
                  </a:txBody>
                  <a:tcPr marT="45776" marB="45776"/>
                </a:tc>
                <a:extLst>
                  <a:ext uri="{0D108BD9-81ED-4DB2-BD59-A6C34878D82A}">
                    <a16:rowId xmlns="" xmlns:a16="http://schemas.microsoft.com/office/drawing/2014/main" val="10001"/>
                  </a:ext>
                </a:extLst>
              </a:tr>
              <a:tr h="304853">
                <a:tc>
                  <a:txBody>
                    <a:bodyPr/>
                    <a:lstStyle/>
                    <a:p>
                      <a:pPr algn="ctr"/>
                      <a:r>
                        <a:rPr lang="en-US" sz="1400" dirty="0">
                          <a:latin typeface="Cambria" panose="02040503050406030204" pitchFamily="18" charset="0"/>
                        </a:rPr>
                        <a:t>TSM</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$250,000</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$250,000</a:t>
                      </a:r>
                    </a:p>
                  </a:txBody>
                  <a:tcPr marL="91436" marR="91436" marT="45745" marB="45745"/>
                </a:tc>
                <a:extLst>
                  <a:ext uri="{0D108BD9-81ED-4DB2-BD59-A6C34878D82A}">
                    <a16:rowId xmlns="" xmlns:a16="http://schemas.microsoft.com/office/drawing/2014/main" val="10002"/>
                  </a:ext>
                </a:extLst>
              </a:tr>
              <a:tr h="304853">
                <a:tc>
                  <a:txBody>
                    <a:bodyPr/>
                    <a:lstStyle/>
                    <a:p>
                      <a:pPr algn="ctr"/>
                      <a:r>
                        <a:rPr lang="en-US" sz="1400" dirty="0">
                          <a:latin typeface="Cambria" panose="02040503050406030204" pitchFamily="18" charset="0"/>
                        </a:rPr>
                        <a:t>TDM</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$620,000</a:t>
                      </a:r>
                    </a:p>
                  </a:txBody>
                  <a:tcPr marL="91436" marR="91436" marT="45745" marB="45745"/>
                </a:tc>
                <a:tc>
                  <a:txBody>
                    <a:bodyPr/>
                    <a:lstStyle/>
                    <a:p>
                      <a:pPr algn="ctr"/>
                      <a:r>
                        <a:rPr lang="en-US" sz="1400" dirty="0">
                          <a:latin typeface="Cambria" panose="02040503050406030204" pitchFamily="18" charset="0"/>
                        </a:rPr>
                        <a:t>$620,000</a:t>
                      </a:r>
                    </a:p>
                  </a:txBody>
                  <a:tcPr marL="91436" marR="91436" marT="45745" marB="45745"/>
                </a:tc>
                <a:extLst>
                  <a:ext uri="{0D108BD9-81ED-4DB2-BD59-A6C34878D82A}">
                    <a16:rowId xmlns="" xmlns:a16="http://schemas.microsoft.com/office/drawing/2014/main" val="10003"/>
                  </a:ext>
                </a:extLst>
              </a:tr>
              <a:tr h="304853">
                <a:tc>
                  <a:txBody>
                    <a:bodyPr/>
                    <a:lstStyle/>
                    <a:p>
                      <a:pPr algn="ctr"/>
                      <a:r>
                        <a:rPr lang="en-US" sz="1400" dirty="0">
                          <a:latin typeface="Cambria" panose="02040503050406030204" pitchFamily="18" charset="0"/>
                        </a:rPr>
                        <a:t>Land Use</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$185,000</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$185,000</a:t>
                      </a:r>
                    </a:p>
                  </a:txBody>
                  <a:tcPr marL="91436" marR="91436" marT="45745" marB="45745"/>
                </a:tc>
                <a:extLst>
                  <a:ext uri="{0D108BD9-81ED-4DB2-BD59-A6C34878D82A}">
                    <a16:rowId xmlns="" xmlns:a16="http://schemas.microsoft.com/office/drawing/2014/main" val="10004"/>
                  </a:ext>
                </a:extLst>
              </a:tr>
              <a:tr h="304853">
                <a:tc>
                  <a:txBody>
                    <a:bodyPr/>
                    <a:lstStyle/>
                    <a:p>
                      <a:pPr algn="ctr"/>
                      <a:r>
                        <a:rPr lang="en-US" sz="1400" dirty="0">
                          <a:latin typeface="Cambria" panose="02040503050406030204" pitchFamily="18" charset="0"/>
                        </a:rPr>
                        <a:t>Access Management</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$55,000</a:t>
                      </a:r>
                    </a:p>
                  </a:txBody>
                  <a:tcPr marL="91436" marR="91436" marT="45745" marB="45745"/>
                </a:tc>
                <a:tc>
                  <a:txBody>
                    <a:bodyPr/>
                    <a:lstStyle/>
                    <a:p>
                      <a:pPr algn="ctr"/>
                      <a:r>
                        <a:rPr lang="en-US" sz="1400" dirty="0">
                          <a:latin typeface="Cambria" panose="02040503050406030204" pitchFamily="18" charset="0"/>
                        </a:rPr>
                        <a:t>$55,000</a:t>
                      </a:r>
                    </a:p>
                  </a:txBody>
                  <a:tcPr marL="91436" marR="91436" marT="45745" marB="45745"/>
                </a:tc>
                <a:extLst>
                  <a:ext uri="{0D108BD9-81ED-4DB2-BD59-A6C34878D82A}">
                    <a16:rowId xmlns="" xmlns:a16="http://schemas.microsoft.com/office/drawing/2014/main" val="10005"/>
                  </a:ext>
                </a:extLst>
              </a:tr>
              <a:tr h="304853">
                <a:tc>
                  <a:txBody>
                    <a:bodyPr/>
                    <a:lstStyle/>
                    <a:p>
                      <a:pPr algn="ctr"/>
                      <a:r>
                        <a:rPr lang="en-US" sz="1400" dirty="0">
                          <a:latin typeface="Cambria" panose="02040503050406030204" pitchFamily="18" charset="0"/>
                        </a:rPr>
                        <a:t>Bike/Ped</a:t>
                      </a:r>
                    </a:p>
                  </a:txBody>
                  <a:tcPr marL="91436" marR="91436" marT="45745" marB="45745"/>
                </a:tc>
                <a:tc>
                  <a:txBody>
                    <a:bodyPr/>
                    <a:lstStyle/>
                    <a:p>
                      <a:pPr algn="ctr"/>
                      <a:r>
                        <a:rPr lang="en-US" sz="1400" dirty="0">
                          <a:latin typeface="Cambria" panose="02040503050406030204" pitchFamily="18" charset="0"/>
                        </a:rPr>
                        <a:t>$17,605,000</a:t>
                      </a:r>
                    </a:p>
                  </a:txBody>
                  <a:tcPr marL="91436" marR="91436" marT="45745" marB="45745"/>
                </a:tc>
                <a:tc>
                  <a:txBody>
                    <a:bodyPr/>
                    <a:lstStyle/>
                    <a:p>
                      <a:pPr algn="ctr"/>
                      <a:r>
                        <a:rPr lang="en-US" sz="1400" dirty="0">
                          <a:latin typeface="Cambria" panose="02040503050406030204" pitchFamily="18" charset="0"/>
                        </a:rPr>
                        <a:t>$11,215,000</a:t>
                      </a:r>
                    </a:p>
                  </a:txBody>
                  <a:tcPr marL="91436" marR="91436" marT="45745" marB="45745"/>
                </a:tc>
                <a:tc>
                  <a:txBody>
                    <a:bodyPr/>
                    <a:lstStyle/>
                    <a:p>
                      <a:pPr algn="ctr"/>
                      <a:r>
                        <a:rPr lang="en-US" sz="1400" dirty="0">
                          <a:latin typeface="Cambria" panose="02040503050406030204" pitchFamily="18" charset="0"/>
                        </a:rPr>
                        <a:t>$1,695,000</a:t>
                      </a:r>
                    </a:p>
                  </a:txBody>
                  <a:tcPr marL="91436" marR="91436" marT="45745" marB="45745"/>
                </a:tc>
                <a:tc>
                  <a:txBody>
                    <a:bodyPr/>
                    <a:lstStyle/>
                    <a:p>
                      <a:pPr algn="ctr"/>
                      <a:r>
                        <a:rPr lang="en-US" sz="1400" dirty="0">
                          <a:latin typeface="Cambria" panose="02040503050406030204" pitchFamily="18" charset="0"/>
                        </a:rPr>
                        <a:t>$30,515,000</a:t>
                      </a:r>
                    </a:p>
                  </a:txBody>
                  <a:tcPr marL="91436" marR="91436" marT="45745" marB="45745"/>
                </a:tc>
                <a:extLst>
                  <a:ext uri="{0D108BD9-81ED-4DB2-BD59-A6C34878D82A}">
                    <a16:rowId xmlns="" xmlns:a16="http://schemas.microsoft.com/office/drawing/2014/main" val="10006"/>
                  </a:ext>
                </a:extLst>
              </a:tr>
              <a:tr h="304853">
                <a:tc>
                  <a:txBody>
                    <a:bodyPr/>
                    <a:lstStyle/>
                    <a:p>
                      <a:pPr algn="ctr"/>
                      <a:r>
                        <a:rPr lang="en-US" sz="1400" dirty="0">
                          <a:latin typeface="Cambria" panose="02040503050406030204" pitchFamily="18" charset="0"/>
                        </a:rPr>
                        <a:t>Transit</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$485,000</a:t>
                      </a:r>
                    </a:p>
                  </a:txBody>
                  <a:tcPr marL="91436" marR="91436" marT="45745" marB="45745"/>
                </a:tc>
                <a:tc>
                  <a:txBody>
                    <a:bodyPr/>
                    <a:lstStyle/>
                    <a:p>
                      <a:pPr algn="ctr"/>
                      <a:endParaRPr lang="en-US" sz="1400" dirty="0">
                        <a:latin typeface="Cambria" panose="02040503050406030204" pitchFamily="18" charset="0"/>
                      </a:endParaRPr>
                    </a:p>
                  </a:txBody>
                  <a:tcPr marL="91436" marR="91436" marT="45745" marB="45745"/>
                </a:tc>
                <a:tc>
                  <a:txBody>
                    <a:bodyPr/>
                    <a:lstStyle/>
                    <a:p>
                      <a:pPr algn="ctr"/>
                      <a:r>
                        <a:rPr lang="en-US" sz="1400" dirty="0">
                          <a:latin typeface="Cambria" panose="02040503050406030204" pitchFamily="18" charset="0"/>
                        </a:rPr>
                        <a:t>$485,000</a:t>
                      </a:r>
                    </a:p>
                  </a:txBody>
                  <a:tcPr marL="91436" marR="91436" marT="45745" marB="45745"/>
                </a:tc>
                <a:extLst>
                  <a:ext uri="{0D108BD9-81ED-4DB2-BD59-A6C34878D82A}">
                    <a16:rowId xmlns="" xmlns:a16="http://schemas.microsoft.com/office/drawing/2014/main" val="10007"/>
                  </a:ext>
                </a:extLst>
              </a:tr>
              <a:tr h="304853">
                <a:tc>
                  <a:txBody>
                    <a:bodyPr/>
                    <a:lstStyle/>
                    <a:p>
                      <a:pPr algn="ctr"/>
                      <a:r>
                        <a:rPr lang="en-US" sz="1400" dirty="0">
                          <a:latin typeface="Cambria" panose="02040503050406030204" pitchFamily="18" charset="0"/>
                        </a:rPr>
                        <a:t>Motor Vehicle</a:t>
                      </a:r>
                    </a:p>
                  </a:txBody>
                  <a:tcPr marL="91436" marR="91436" marT="45745" marB="45745"/>
                </a:tc>
                <a:tc>
                  <a:txBody>
                    <a:bodyPr/>
                    <a:lstStyle/>
                    <a:p>
                      <a:pPr algn="ctr"/>
                      <a:r>
                        <a:rPr lang="en-US" sz="1400" dirty="0">
                          <a:latin typeface="Cambria" panose="02040503050406030204" pitchFamily="18" charset="0"/>
                        </a:rPr>
                        <a:t>$5,690,000</a:t>
                      </a:r>
                    </a:p>
                  </a:txBody>
                  <a:tcPr marL="91436" marR="91436" marT="45745" marB="45745"/>
                </a:tc>
                <a:tc>
                  <a:txBody>
                    <a:bodyPr/>
                    <a:lstStyle/>
                    <a:p>
                      <a:pPr algn="ctr"/>
                      <a:r>
                        <a:rPr lang="en-US" sz="1400" dirty="0">
                          <a:latin typeface="Cambria" panose="02040503050406030204" pitchFamily="18" charset="0"/>
                        </a:rPr>
                        <a:t>$4,845,000</a:t>
                      </a:r>
                    </a:p>
                  </a:txBody>
                  <a:tcPr marL="91436" marR="91436" marT="45745" marB="45745"/>
                </a:tc>
                <a:tc>
                  <a:txBody>
                    <a:bodyPr/>
                    <a:lstStyle/>
                    <a:p>
                      <a:pPr algn="ctr"/>
                      <a:r>
                        <a:rPr lang="en-US" sz="1400" dirty="0">
                          <a:latin typeface="Cambria" panose="02040503050406030204" pitchFamily="18" charset="0"/>
                        </a:rPr>
                        <a:t>$7,735,000</a:t>
                      </a:r>
                    </a:p>
                  </a:txBody>
                  <a:tcPr marL="91436" marR="91436" marT="45745" marB="45745"/>
                </a:tc>
                <a:tc>
                  <a:txBody>
                    <a:bodyPr/>
                    <a:lstStyle/>
                    <a:p>
                      <a:pPr algn="ctr"/>
                      <a:r>
                        <a:rPr lang="en-US" sz="1400" dirty="0">
                          <a:latin typeface="Cambria" panose="02040503050406030204" pitchFamily="18" charset="0"/>
                        </a:rPr>
                        <a:t>$18,270,000</a:t>
                      </a:r>
                    </a:p>
                  </a:txBody>
                  <a:tcPr marL="91436" marR="91436" marT="45745" marB="45745"/>
                </a:tc>
                <a:extLst>
                  <a:ext uri="{0D108BD9-81ED-4DB2-BD59-A6C34878D82A}">
                    <a16:rowId xmlns="" xmlns:a16="http://schemas.microsoft.com/office/drawing/2014/main" val="10008"/>
                  </a:ext>
                </a:extLst>
              </a:tr>
              <a:tr h="304853">
                <a:tc>
                  <a:txBody>
                    <a:bodyPr/>
                    <a:lstStyle/>
                    <a:p>
                      <a:pPr algn="ctr"/>
                      <a:r>
                        <a:rPr lang="en-US" sz="1400" b="1" dirty="0">
                          <a:latin typeface="Cambria" panose="02040503050406030204" pitchFamily="18" charset="0"/>
                        </a:rPr>
                        <a:t>Total</a:t>
                      </a:r>
                    </a:p>
                  </a:txBody>
                  <a:tcPr marL="91436" marR="91436" marT="45745" marB="45745"/>
                </a:tc>
                <a:tc>
                  <a:txBody>
                    <a:bodyPr/>
                    <a:lstStyle/>
                    <a:p>
                      <a:pPr algn="ctr"/>
                      <a:r>
                        <a:rPr lang="en-US" sz="1400" b="1" dirty="0">
                          <a:latin typeface="Cambria" panose="02040503050406030204" pitchFamily="18" charset="0"/>
                        </a:rPr>
                        <a:t>$23,295,000</a:t>
                      </a:r>
                    </a:p>
                  </a:txBody>
                  <a:tcPr marL="91436" marR="91436" marT="45745" marB="45745"/>
                </a:tc>
                <a:tc>
                  <a:txBody>
                    <a:bodyPr/>
                    <a:lstStyle/>
                    <a:p>
                      <a:pPr algn="ctr"/>
                      <a:r>
                        <a:rPr lang="en-US" sz="1400" b="1" dirty="0">
                          <a:latin typeface="Cambria" panose="02040503050406030204" pitchFamily="18" charset="0"/>
                        </a:rPr>
                        <a:t>$16,980,000</a:t>
                      </a:r>
                    </a:p>
                  </a:txBody>
                  <a:tcPr marL="91436" marR="91436" marT="45745" marB="45745"/>
                </a:tc>
                <a:tc>
                  <a:txBody>
                    <a:bodyPr/>
                    <a:lstStyle/>
                    <a:p>
                      <a:pPr algn="ctr"/>
                      <a:r>
                        <a:rPr lang="en-US" sz="1400" b="1" dirty="0">
                          <a:latin typeface="Cambria" panose="02040503050406030204" pitchFamily="18" charset="0"/>
                        </a:rPr>
                        <a:t>$10,105,000</a:t>
                      </a:r>
                    </a:p>
                  </a:txBody>
                  <a:tcPr marL="91436" marR="91436" marT="45745" marB="45745"/>
                </a:tc>
                <a:tc>
                  <a:txBody>
                    <a:bodyPr/>
                    <a:lstStyle/>
                    <a:p>
                      <a:pPr algn="ctr"/>
                      <a:r>
                        <a:rPr lang="en-US" sz="1400" b="1" dirty="0">
                          <a:latin typeface="Cambria" panose="02040503050406030204" pitchFamily="18" charset="0"/>
                        </a:rPr>
                        <a:t>$50,380,000</a:t>
                      </a:r>
                    </a:p>
                  </a:txBody>
                  <a:tcPr marL="91436" marR="91436" marT="45745" marB="45745"/>
                </a:tc>
                <a:extLst>
                  <a:ext uri="{0D108BD9-81ED-4DB2-BD59-A6C34878D82A}">
                    <a16:rowId xmlns="" xmlns:a16="http://schemas.microsoft.com/office/drawing/2014/main" val="10009"/>
                  </a:ext>
                </a:extLst>
              </a:tr>
              <a:tr h="304853">
                <a:tc gridSpan="5">
                  <a:txBody>
                    <a:bodyPr/>
                    <a:lstStyle/>
                    <a:p>
                      <a:pPr algn="ctr"/>
                      <a:endParaRPr lang="en-US" sz="1400" b="1" dirty="0">
                        <a:latin typeface="Cambria" panose="02040503050406030204" pitchFamily="18" charset="0"/>
                      </a:endParaRPr>
                    </a:p>
                  </a:txBody>
                  <a:tcPr marL="91436" marR="91436" marT="45745" marB="45745"/>
                </a:tc>
                <a:tc hMerge="1">
                  <a:txBody>
                    <a:bodyPr/>
                    <a:lstStyle/>
                    <a:p>
                      <a:pPr algn="ctr"/>
                      <a:endParaRPr lang="en-US" sz="1600" dirty="0">
                        <a:latin typeface="Cambria" panose="02040503050406030204" pitchFamily="18" charset="0"/>
                      </a:endParaRPr>
                    </a:p>
                  </a:txBody>
                  <a:tcPr marT="45776" marB="45776"/>
                </a:tc>
                <a:tc hMerge="1">
                  <a:txBody>
                    <a:bodyPr/>
                    <a:lstStyle/>
                    <a:p>
                      <a:pPr algn="ctr"/>
                      <a:endParaRPr lang="en-US" sz="1600" dirty="0">
                        <a:latin typeface="Cambria" panose="02040503050406030204" pitchFamily="18" charset="0"/>
                      </a:endParaRPr>
                    </a:p>
                  </a:txBody>
                  <a:tcPr marT="45776" marB="45776"/>
                </a:tc>
                <a:tc hMerge="1">
                  <a:txBody>
                    <a:bodyPr/>
                    <a:lstStyle/>
                    <a:p>
                      <a:pPr algn="ctr"/>
                      <a:endParaRPr lang="en-US" sz="1600" dirty="0">
                        <a:latin typeface="Cambria" panose="02040503050406030204" pitchFamily="18" charset="0"/>
                      </a:endParaRPr>
                    </a:p>
                  </a:txBody>
                  <a:tcPr marT="45776" marB="45776"/>
                </a:tc>
                <a:tc hMerge="1">
                  <a:txBody>
                    <a:bodyPr/>
                    <a:lstStyle/>
                    <a:p>
                      <a:pPr algn="ctr"/>
                      <a:endParaRPr lang="en-US" sz="1600" dirty="0">
                        <a:latin typeface="Cambria" panose="02040503050406030204" pitchFamily="18" charset="0"/>
                      </a:endParaRPr>
                    </a:p>
                  </a:txBody>
                  <a:tcPr marT="45776" marB="45776"/>
                </a:tc>
                <a:extLst>
                  <a:ext uri="{0D108BD9-81ED-4DB2-BD59-A6C34878D82A}">
                    <a16:rowId xmlns="" xmlns:a16="http://schemas.microsoft.com/office/drawing/2014/main" val="10010"/>
                  </a:ext>
                </a:extLst>
              </a:tr>
              <a:tr h="5182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Cambria" panose="02040503050406030204" pitchFamily="18" charset="0"/>
                        </a:rPr>
                        <a:t>Total Available </a:t>
                      </a:r>
                      <a:r>
                        <a:rPr lang="en-US" sz="1400" b="1" dirty="0" smtClean="0">
                          <a:latin typeface="Cambria" panose="02040503050406030204" pitchFamily="18" charset="0"/>
                        </a:rPr>
                        <a:t>Local Funding</a:t>
                      </a:r>
                      <a:endParaRPr lang="en-US" sz="1400" b="1" dirty="0">
                        <a:latin typeface="Cambria" panose="02040503050406030204" pitchFamily="18" charset="0"/>
                      </a:endParaRPr>
                    </a:p>
                  </a:txBody>
                  <a:tcPr marL="91436" marR="91436" marT="45745" marB="45745"/>
                </a:tc>
                <a:tc>
                  <a:txBody>
                    <a:bodyPr/>
                    <a:lstStyle/>
                    <a:p>
                      <a:pPr algn="ctr"/>
                      <a:endParaRPr lang="en-US" sz="1400" b="0" dirty="0">
                        <a:latin typeface="Cambria" panose="02040503050406030204" pitchFamily="18" charset="0"/>
                      </a:endParaRPr>
                    </a:p>
                  </a:txBody>
                  <a:tcPr marL="91436" marR="91436" marT="45745" marB="45745"/>
                </a:tc>
                <a:tc>
                  <a:txBody>
                    <a:bodyPr/>
                    <a:lstStyle/>
                    <a:p>
                      <a:pPr algn="ctr"/>
                      <a:endParaRPr lang="en-US" sz="1400" b="0" dirty="0">
                        <a:latin typeface="Cambria" panose="02040503050406030204" pitchFamily="18" charset="0"/>
                      </a:endParaRPr>
                    </a:p>
                  </a:txBody>
                  <a:tcPr marL="91436" marR="91436" marT="45745" marB="45745"/>
                </a:tc>
                <a:tc>
                  <a:txBody>
                    <a:bodyPr/>
                    <a:lstStyle/>
                    <a:p>
                      <a:pPr algn="ctr"/>
                      <a:endParaRPr lang="en-US" sz="1400" b="0" dirty="0">
                        <a:latin typeface="Cambria" panose="02040503050406030204" pitchFamily="18" charset="0"/>
                      </a:endParaRPr>
                    </a:p>
                  </a:txBody>
                  <a:tcPr marL="91436" marR="91436" marT="45745" marB="45745"/>
                </a:tc>
                <a:tc>
                  <a:txBody>
                    <a:bodyPr/>
                    <a:lstStyle/>
                    <a:p>
                      <a:pPr algn="ctr"/>
                      <a:r>
                        <a:rPr lang="en-US" sz="1400" b="1" dirty="0">
                          <a:latin typeface="Cambria" panose="02040503050406030204" pitchFamily="18" charset="0"/>
                        </a:rPr>
                        <a:t>$20,000,000</a:t>
                      </a:r>
                    </a:p>
                  </a:txBody>
                  <a:tcPr marL="91436" marR="91436" marT="45745" marB="45745"/>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4015473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Items of Interest – Road Sections </a:t>
            </a:r>
            <a:endParaRPr lang="en-US" dirty="0"/>
          </a:p>
        </p:txBody>
      </p:sp>
      <p:graphicFrame>
        <p:nvGraphicFramePr>
          <p:cNvPr id="16" name="Diagram 15">
            <a:extLst>
              <a:ext uri="{FF2B5EF4-FFF2-40B4-BE49-F238E27FC236}">
                <a16:creationId xmlns="" xmlns:a16="http://schemas.microsoft.com/office/drawing/2014/main" id="{2142BCCE-4DD1-4CCC-B4A7-706EA5252E35}"/>
              </a:ext>
            </a:extLst>
          </p:cNvPr>
          <p:cNvGraphicFramePr/>
          <p:nvPr>
            <p:extLst>
              <p:ext uri="{D42A27DB-BD31-4B8C-83A1-F6EECF244321}">
                <p14:modId xmlns:p14="http://schemas.microsoft.com/office/powerpoint/2010/main" val="1842355853"/>
              </p:ext>
            </p:extLst>
          </p:nvPr>
        </p:nvGraphicFramePr>
        <p:xfrm>
          <a:off x="419100" y="1406622"/>
          <a:ext cx="3466757" cy="2174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361949" y="3581400"/>
            <a:ext cx="3581057" cy="3213610"/>
          </a:xfrm>
          <a:prstGeom prst="rect">
            <a:avLst/>
          </a:prstGeom>
        </p:spPr>
      </p:pic>
      <p:pic>
        <p:nvPicPr>
          <p:cNvPr id="7" name="Picture 6"/>
          <p:cNvPicPr>
            <a:picLocks noChangeAspect="1"/>
          </p:cNvPicPr>
          <p:nvPr/>
        </p:nvPicPr>
        <p:blipFill>
          <a:blip r:embed="rId9"/>
          <a:stretch>
            <a:fillRect/>
          </a:stretch>
        </p:blipFill>
        <p:spPr>
          <a:xfrm>
            <a:off x="4259998" y="1003810"/>
            <a:ext cx="4513466" cy="5854190"/>
          </a:xfrm>
          <a:prstGeom prst="rect">
            <a:avLst/>
          </a:prstGeom>
        </p:spPr>
      </p:pic>
    </p:spTree>
    <p:extLst>
      <p:ext uri="{BB962C8B-B14F-4D97-AF65-F5344CB8AC3E}">
        <p14:creationId xmlns:p14="http://schemas.microsoft.com/office/powerpoint/2010/main" val="4042905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Rosement Road – Cycle </a:t>
            </a:r>
            <a:r>
              <a:rPr lang="en-US" b="1" dirty="0" smtClean="0"/>
              <a:t>Track / Separated Bike Lane</a:t>
            </a:r>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397000"/>
            <a:ext cx="3687097" cy="491612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99" y="1390197"/>
            <a:ext cx="3692199" cy="4922932"/>
          </a:xfrm>
          <a:prstGeom prst="rect">
            <a:avLst/>
          </a:prstGeom>
        </p:spPr>
      </p:pic>
    </p:spTree>
    <p:extLst>
      <p:ext uri="{BB962C8B-B14F-4D97-AF65-F5344CB8AC3E}">
        <p14:creationId xmlns:p14="http://schemas.microsoft.com/office/powerpoint/2010/main" val="2957732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Items of Interest – Road Sections </a:t>
            </a:r>
            <a:endParaRPr lang="en-US" dirty="0"/>
          </a:p>
        </p:txBody>
      </p:sp>
      <p:pic>
        <p:nvPicPr>
          <p:cNvPr id="4" name="Picture 3"/>
          <p:cNvPicPr>
            <a:picLocks noChangeAspect="1"/>
          </p:cNvPicPr>
          <p:nvPr/>
        </p:nvPicPr>
        <p:blipFill>
          <a:blip r:embed="rId3"/>
          <a:stretch>
            <a:fillRect/>
          </a:stretch>
        </p:blipFill>
        <p:spPr>
          <a:xfrm>
            <a:off x="3904513" y="1417638"/>
            <a:ext cx="5239487" cy="4305667"/>
          </a:xfrm>
          <a:prstGeom prst="rect">
            <a:avLst/>
          </a:prstGeom>
        </p:spPr>
      </p:pic>
      <p:pic>
        <p:nvPicPr>
          <p:cNvPr id="5" name="Picture 4"/>
          <p:cNvPicPr>
            <a:picLocks noChangeAspect="1"/>
          </p:cNvPicPr>
          <p:nvPr/>
        </p:nvPicPr>
        <p:blipFill>
          <a:blip r:embed="rId4"/>
          <a:stretch>
            <a:fillRect/>
          </a:stretch>
        </p:blipFill>
        <p:spPr>
          <a:xfrm>
            <a:off x="381000" y="4495800"/>
            <a:ext cx="5079837" cy="2057656"/>
          </a:xfrm>
          <a:prstGeom prst="rect">
            <a:avLst/>
          </a:prstGeom>
        </p:spPr>
      </p:pic>
      <p:sp>
        <p:nvSpPr>
          <p:cNvPr id="6" name="TextBox 5"/>
          <p:cNvSpPr txBox="1"/>
          <p:nvPr/>
        </p:nvSpPr>
        <p:spPr>
          <a:xfrm>
            <a:off x="5676900" y="2896651"/>
            <a:ext cx="609600" cy="276999"/>
          </a:xfrm>
          <a:prstGeom prst="rect">
            <a:avLst/>
          </a:prstGeom>
          <a:noFill/>
        </p:spPr>
        <p:txBody>
          <a:bodyPr wrap="square" rtlCol="0">
            <a:spAutoFit/>
          </a:bodyPr>
          <a:lstStyle/>
          <a:p>
            <a:r>
              <a:rPr lang="en-US" sz="1200" dirty="0" smtClean="0">
                <a:solidFill>
                  <a:srgbClr val="FF0000"/>
                </a:solidFill>
              </a:rPr>
              <a:t>Credit</a:t>
            </a:r>
            <a:endParaRPr lang="en-US" sz="1200" dirty="0">
              <a:solidFill>
                <a:srgbClr val="FF0000"/>
              </a:solidFill>
            </a:endParaRPr>
          </a:p>
        </p:txBody>
      </p:sp>
      <p:cxnSp>
        <p:nvCxnSpPr>
          <p:cNvPr id="10" name="Straight Connector 9"/>
          <p:cNvCxnSpPr/>
          <p:nvPr/>
        </p:nvCxnSpPr>
        <p:spPr bwMode="auto">
          <a:xfrm>
            <a:off x="5638800" y="2895600"/>
            <a:ext cx="76200" cy="138499"/>
          </a:xfrm>
          <a:prstGeom prst="line">
            <a:avLst/>
          </a:prstGeom>
          <a:ln>
            <a:solidFill>
              <a:srgbClr val="FF0000"/>
            </a:solidFill>
          </a:ln>
          <a:extLst/>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8077543" y="2895599"/>
            <a:ext cx="609600" cy="276999"/>
          </a:xfrm>
          <a:prstGeom prst="rect">
            <a:avLst/>
          </a:prstGeom>
          <a:noFill/>
        </p:spPr>
        <p:txBody>
          <a:bodyPr wrap="square" rtlCol="0">
            <a:spAutoFit/>
          </a:bodyPr>
          <a:lstStyle/>
          <a:p>
            <a:r>
              <a:rPr lang="en-US" sz="1200" dirty="0" smtClean="0">
                <a:solidFill>
                  <a:srgbClr val="FF0000"/>
                </a:solidFill>
              </a:rPr>
              <a:t>Credit</a:t>
            </a:r>
            <a:endParaRPr lang="en-US" sz="1200" dirty="0">
              <a:solidFill>
                <a:srgbClr val="FF0000"/>
              </a:solidFill>
            </a:endParaRPr>
          </a:p>
        </p:txBody>
      </p:sp>
      <p:cxnSp>
        <p:nvCxnSpPr>
          <p:cNvPr id="12" name="Straight Connector 11"/>
          <p:cNvCxnSpPr/>
          <p:nvPr/>
        </p:nvCxnSpPr>
        <p:spPr bwMode="auto">
          <a:xfrm>
            <a:off x="8039443" y="2894548"/>
            <a:ext cx="76200" cy="138499"/>
          </a:xfrm>
          <a:prstGeom prst="line">
            <a:avLst/>
          </a:prstGeom>
          <a:ln>
            <a:solidFill>
              <a:srgbClr val="FF0000"/>
            </a:solidFill>
          </a:ln>
          <a:extLst/>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019800" y="4375664"/>
            <a:ext cx="609600" cy="276999"/>
          </a:xfrm>
          <a:prstGeom prst="rect">
            <a:avLst/>
          </a:prstGeom>
          <a:noFill/>
        </p:spPr>
        <p:txBody>
          <a:bodyPr wrap="square" rtlCol="0">
            <a:spAutoFit/>
          </a:bodyPr>
          <a:lstStyle/>
          <a:p>
            <a:r>
              <a:rPr lang="en-US" sz="1200" dirty="0" smtClean="0">
                <a:solidFill>
                  <a:srgbClr val="FF0000"/>
                </a:solidFill>
              </a:rPr>
              <a:t>Credit</a:t>
            </a:r>
            <a:endParaRPr lang="en-US" sz="1200" dirty="0">
              <a:solidFill>
                <a:srgbClr val="FF0000"/>
              </a:solidFill>
            </a:endParaRPr>
          </a:p>
        </p:txBody>
      </p:sp>
      <p:cxnSp>
        <p:nvCxnSpPr>
          <p:cNvPr id="14" name="Straight Connector 13"/>
          <p:cNvCxnSpPr/>
          <p:nvPr/>
        </p:nvCxnSpPr>
        <p:spPr bwMode="auto">
          <a:xfrm>
            <a:off x="5981700" y="4374613"/>
            <a:ext cx="76200" cy="138499"/>
          </a:xfrm>
          <a:prstGeom prst="line">
            <a:avLst/>
          </a:prstGeom>
          <a:ln>
            <a:solidFill>
              <a:srgbClr val="FF0000"/>
            </a:solidFill>
          </a:ln>
          <a:extLst/>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7301799" y="4351015"/>
            <a:ext cx="1385002" cy="276999"/>
          </a:xfrm>
          <a:prstGeom prst="rect">
            <a:avLst/>
          </a:prstGeom>
          <a:noFill/>
        </p:spPr>
        <p:txBody>
          <a:bodyPr wrap="square" rtlCol="0">
            <a:spAutoFit/>
          </a:bodyPr>
          <a:lstStyle/>
          <a:p>
            <a:r>
              <a:rPr lang="en-US" sz="1200" dirty="0" smtClean="0">
                <a:solidFill>
                  <a:srgbClr val="FF0000"/>
                </a:solidFill>
              </a:rPr>
              <a:t>(No Parking Credit)</a:t>
            </a:r>
            <a:endParaRPr lang="en-US" sz="1200" dirty="0">
              <a:solidFill>
                <a:srgbClr val="FF0000"/>
              </a:solidFill>
            </a:endParaRPr>
          </a:p>
        </p:txBody>
      </p:sp>
      <p:sp>
        <p:nvSpPr>
          <p:cNvPr id="17" name="TextBox 16"/>
          <p:cNvSpPr txBox="1"/>
          <p:nvPr/>
        </p:nvSpPr>
        <p:spPr>
          <a:xfrm>
            <a:off x="5983277" y="5630407"/>
            <a:ext cx="1385002" cy="276999"/>
          </a:xfrm>
          <a:prstGeom prst="rect">
            <a:avLst/>
          </a:prstGeom>
          <a:noFill/>
        </p:spPr>
        <p:txBody>
          <a:bodyPr wrap="square" rtlCol="0">
            <a:spAutoFit/>
          </a:bodyPr>
          <a:lstStyle/>
          <a:p>
            <a:r>
              <a:rPr lang="en-US" sz="1200" dirty="0" smtClean="0">
                <a:solidFill>
                  <a:srgbClr val="FF0000"/>
                </a:solidFill>
              </a:rPr>
              <a:t>(No Parking Credit)</a:t>
            </a:r>
            <a:endParaRPr lang="en-US" sz="1200" dirty="0">
              <a:solidFill>
                <a:srgbClr val="FF0000"/>
              </a:solidFill>
            </a:endParaRPr>
          </a:p>
        </p:txBody>
      </p:sp>
      <p:graphicFrame>
        <p:nvGraphicFramePr>
          <p:cNvPr id="16" name="Diagram 15">
            <a:extLst>
              <a:ext uri="{FF2B5EF4-FFF2-40B4-BE49-F238E27FC236}">
                <a16:creationId xmlns="" xmlns:a16="http://schemas.microsoft.com/office/drawing/2014/main" id="{2142BCCE-4DD1-4CCC-B4A7-706EA5252E35}"/>
              </a:ext>
            </a:extLst>
          </p:cNvPr>
          <p:cNvGraphicFramePr/>
          <p:nvPr>
            <p:extLst>
              <p:ext uri="{D42A27DB-BD31-4B8C-83A1-F6EECF244321}">
                <p14:modId xmlns:p14="http://schemas.microsoft.com/office/powerpoint/2010/main" val="343493441"/>
              </p:ext>
            </p:extLst>
          </p:nvPr>
        </p:nvGraphicFramePr>
        <p:xfrm>
          <a:off x="419100" y="1406622"/>
          <a:ext cx="3466757" cy="3079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59861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 Items of Interest – Parking Restrictions/Signage </a:t>
            </a:r>
            <a:endParaRPr lang="en-US" dirty="0"/>
          </a:p>
        </p:txBody>
      </p:sp>
      <p:graphicFrame>
        <p:nvGraphicFramePr>
          <p:cNvPr id="4" name="Diagram 3">
            <a:extLst>
              <a:ext uri="{FF2B5EF4-FFF2-40B4-BE49-F238E27FC236}">
                <a16:creationId xmlns="" xmlns:a16="http://schemas.microsoft.com/office/drawing/2014/main" id="{2142BCCE-4DD1-4CCC-B4A7-706EA5252E35}"/>
              </a:ext>
            </a:extLst>
          </p:cNvPr>
          <p:cNvGraphicFramePr/>
          <p:nvPr>
            <p:extLst>
              <p:ext uri="{D42A27DB-BD31-4B8C-83A1-F6EECF244321}">
                <p14:modId xmlns:p14="http://schemas.microsoft.com/office/powerpoint/2010/main" val="1283012075"/>
              </p:ext>
            </p:extLst>
          </p:nvPr>
        </p:nvGraphicFramePr>
        <p:xfrm>
          <a:off x="419100" y="1406622"/>
          <a:ext cx="3466757" cy="4841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4648200" y="1523995"/>
            <a:ext cx="3463371" cy="3429005"/>
            <a:chOff x="1692" y="117372"/>
            <a:chExt cx="3463371" cy="4607032"/>
          </a:xfrm>
        </p:grpSpPr>
        <p:sp>
          <p:nvSpPr>
            <p:cNvPr id="6" name="Rounded Rectangle 5"/>
            <p:cNvSpPr/>
            <p:nvPr/>
          </p:nvSpPr>
          <p:spPr>
            <a:xfrm>
              <a:off x="1692" y="117372"/>
              <a:ext cx="3463371" cy="460703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103131" y="218811"/>
              <a:ext cx="3260493" cy="4404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buNone/>
              </a:pPr>
              <a:r>
                <a:rPr lang="en-US" sz="1600" b="1" u="sng" kern="1200" dirty="0" smtClean="0"/>
                <a:t>Off-street</a:t>
              </a:r>
              <a:r>
                <a:rPr lang="en-US" sz="1600" b="1" kern="1200" dirty="0" smtClean="0"/>
                <a:t> parking restrictions and regulated by the Community Development Code (Ch. 46).</a:t>
              </a:r>
              <a:endParaRPr lang="en-US" sz="1600" kern="1200" dirty="0"/>
            </a:p>
            <a:p>
              <a:pPr marL="114300" lvl="1" indent="-114300" algn="l" defTabSz="533400">
                <a:lnSpc>
                  <a:spcPct val="90000"/>
                </a:lnSpc>
                <a:spcBef>
                  <a:spcPct val="0"/>
                </a:spcBef>
                <a:spcAft>
                  <a:spcPct val="15000"/>
                </a:spcAft>
                <a:buChar char="••"/>
              </a:pPr>
              <a:r>
                <a:rPr lang="en-US" sz="1200" kern="1200" dirty="0" smtClean="0"/>
                <a:t>Off-street parking </a:t>
              </a:r>
              <a:r>
                <a:rPr lang="en-US" sz="1200" dirty="0" smtClean="0"/>
                <a:t>requirements vary by land use.</a:t>
              </a:r>
            </a:p>
            <a:p>
              <a:pPr marL="114300" lvl="1" indent="-114300" algn="l" defTabSz="533400">
                <a:lnSpc>
                  <a:spcPct val="90000"/>
                </a:lnSpc>
                <a:spcBef>
                  <a:spcPct val="0"/>
                </a:spcBef>
                <a:spcAft>
                  <a:spcPct val="15000"/>
                </a:spcAft>
                <a:buChar char="••"/>
              </a:pPr>
              <a:r>
                <a:rPr lang="en-US" sz="1200" dirty="0" smtClean="0"/>
                <a:t>Credit can be provided to off-street requirements for available on-street parking and by shared use.</a:t>
              </a:r>
            </a:p>
            <a:p>
              <a:pPr marL="114300" lvl="1" indent="-114300" algn="l" defTabSz="533400">
                <a:lnSpc>
                  <a:spcPct val="90000"/>
                </a:lnSpc>
                <a:spcBef>
                  <a:spcPct val="0"/>
                </a:spcBef>
                <a:spcAft>
                  <a:spcPct val="15000"/>
                </a:spcAft>
                <a:buChar char="••"/>
              </a:pPr>
              <a:r>
                <a:rPr lang="en-US" sz="1200" dirty="0" smtClean="0"/>
                <a:t>Typically only calculated in multi-family and commercial development but applies to single family residential as well.</a:t>
              </a:r>
            </a:p>
            <a:p>
              <a:pPr marL="114300" lvl="1" indent="-114300" algn="l" defTabSz="533400">
                <a:lnSpc>
                  <a:spcPct val="90000"/>
                </a:lnSpc>
                <a:spcBef>
                  <a:spcPct val="0"/>
                </a:spcBef>
                <a:spcAft>
                  <a:spcPct val="15000"/>
                </a:spcAft>
                <a:buChar char="••"/>
              </a:pPr>
              <a:r>
                <a:rPr lang="en-US" sz="1200" dirty="0" smtClean="0"/>
                <a:t>Single family residential only requires 1 off-street parking space per unit.  Note the code requires more off-street parking for a 600 sf one bedroom condo/apartment (1.58 spaces required) than a 4000 sf single family home (1 space required).</a:t>
              </a:r>
            </a:p>
            <a:p>
              <a:pPr marL="0" lvl="1" algn="l" defTabSz="533400">
                <a:lnSpc>
                  <a:spcPct val="90000"/>
                </a:lnSpc>
                <a:spcBef>
                  <a:spcPct val="0"/>
                </a:spcBef>
                <a:spcAft>
                  <a:spcPct val="15000"/>
                </a:spcAft>
              </a:pPr>
              <a:endParaRPr lang="en-US" sz="1200" kern="1200" dirty="0"/>
            </a:p>
          </p:txBody>
        </p:sp>
      </p:grpSp>
      <p:pic>
        <p:nvPicPr>
          <p:cNvPr id="8" name="Picture 7"/>
          <p:cNvPicPr>
            <a:picLocks noChangeAspect="1"/>
          </p:cNvPicPr>
          <p:nvPr/>
        </p:nvPicPr>
        <p:blipFill>
          <a:blip r:embed="rId8"/>
          <a:stretch>
            <a:fillRect/>
          </a:stretch>
        </p:blipFill>
        <p:spPr>
          <a:xfrm>
            <a:off x="4267200" y="5046894"/>
            <a:ext cx="2472559" cy="1664857"/>
          </a:xfrm>
          <a:prstGeom prst="rect">
            <a:avLst/>
          </a:prstGeom>
        </p:spPr>
      </p:pic>
    </p:spTree>
    <p:extLst>
      <p:ext uri="{BB962C8B-B14F-4D97-AF65-F5344CB8AC3E}">
        <p14:creationId xmlns:p14="http://schemas.microsoft.com/office/powerpoint/2010/main" val="254866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 Items of Interest – Speed Limit / Work Hours</a:t>
            </a:r>
            <a:endParaRPr lang="en-US" dirty="0"/>
          </a:p>
        </p:txBody>
      </p:sp>
      <p:grpSp>
        <p:nvGrpSpPr>
          <p:cNvPr id="7" name="Group 6"/>
          <p:cNvGrpSpPr/>
          <p:nvPr/>
        </p:nvGrpSpPr>
        <p:grpSpPr>
          <a:xfrm>
            <a:off x="478221" y="1447800"/>
            <a:ext cx="3463371" cy="4876800"/>
            <a:chOff x="1692" y="117372"/>
            <a:chExt cx="3463371" cy="4607032"/>
          </a:xfrm>
        </p:grpSpPr>
        <p:sp>
          <p:nvSpPr>
            <p:cNvPr id="8" name="Rounded Rectangle 7"/>
            <p:cNvSpPr/>
            <p:nvPr/>
          </p:nvSpPr>
          <p:spPr>
            <a:xfrm>
              <a:off x="1692" y="117372"/>
              <a:ext cx="3463371" cy="460703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103131" y="218811"/>
              <a:ext cx="3260493" cy="4404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buNone/>
              </a:pPr>
              <a:r>
                <a:rPr lang="en-US" sz="1600" b="1" dirty="0" smtClean="0"/>
                <a:t>Speed Limit and Work Hours are r</a:t>
              </a:r>
              <a:r>
                <a:rPr lang="en-US" sz="1600" b="1" kern="1200" dirty="0" smtClean="0"/>
                <a:t>egulated by the Municipal Code.</a:t>
              </a:r>
              <a:endParaRPr lang="en-US" sz="1600" kern="1200" dirty="0"/>
            </a:p>
            <a:p>
              <a:pPr marL="114300" lvl="1" indent="-114300" algn="l" defTabSz="533400">
                <a:lnSpc>
                  <a:spcPct val="90000"/>
                </a:lnSpc>
                <a:spcBef>
                  <a:spcPct val="0"/>
                </a:spcBef>
                <a:spcAft>
                  <a:spcPct val="15000"/>
                </a:spcAft>
                <a:buChar char="••"/>
              </a:pPr>
              <a:r>
                <a:rPr lang="en-US" sz="1200" kern="1200" dirty="0" smtClean="0"/>
                <a:t>Speed Limits are governed by ODOT and state statute.  The City has very little oversight of speed limits.</a:t>
              </a:r>
            </a:p>
            <a:p>
              <a:pPr marL="114300" lvl="1" indent="-114300" algn="l" defTabSz="533400">
                <a:lnSpc>
                  <a:spcPct val="90000"/>
                </a:lnSpc>
                <a:spcBef>
                  <a:spcPct val="0"/>
                </a:spcBef>
                <a:spcAft>
                  <a:spcPct val="15000"/>
                </a:spcAft>
                <a:buChar char="••"/>
              </a:pPr>
              <a:r>
                <a:rPr lang="en-US" sz="1200" dirty="0" smtClean="0"/>
                <a:t>Temporary construction speed limits are governed by state standards and overseen by the City Engineer with enforcement by the Police.</a:t>
              </a:r>
            </a:p>
            <a:p>
              <a:pPr marL="114300" lvl="1" indent="-114300" algn="l" defTabSz="533400">
                <a:lnSpc>
                  <a:spcPct val="90000"/>
                </a:lnSpc>
                <a:spcBef>
                  <a:spcPct val="0"/>
                </a:spcBef>
                <a:spcAft>
                  <a:spcPct val="15000"/>
                </a:spcAft>
                <a:buChar char="••"/>
              </a:pPr>
              <a:r>
                <a:rPr lang="en-US" sz="1200" kern="1200" dirty="0" smtClean="0"/>
                <a:t>Temporary (or permanent) speed limits are enforceable to all motorized vehicle traffic and cannot be limited to individual groups of traffic.</a:t>
              </a:r>
            </a:p>
            <a:p>
              <a:pPr marL="114300" lvl="1" indent="-114300" algn="l" defTabSz="533400">
                <a:lnSpc>
                  <a:spcPct val="90000"/>
                </a:lnSpc>
                <a:spcBef>
                  <a:spcPct val="0"/>
                </a:spcBef>
                <a:spcAft>
                  <a:spcPct val="15000"/>
                </a:spcAft>
                <a:buChar char="••"/>
              </a:pPr>
              <a:endParaRPr lang="en-US" sz="1200" dirty="0"/>
            </a:p>
            <a:p>
              <a:pPr marL="114300" lvl="1" indent="-114300" algn="l" defTabSz="533400">
                <a:lnSpc>
                  <a:spcPct val="90000"/>
                </a:lnSpc>
                <a:spcBef>
                  <a:spcPct val="0"/>
                </a:spcBef>
                <a:spcAft>
                  <a:spcPct val="15000"/>
                </a:spcAft>
                <a:buChar char="••"/>
              </a:pPr>
              <a:r>
                <a:rPr lang="en-US" sz="1200" kern="1200" dirty="0" smtClean="0"/>
                <a:t>Work Hours (noise) is governed directly by the City Council through the Municipal Code to city staff and is not delegated to the Planning Commission or other board.</a:t>
              </a:r>
            </a:p>
            <a:p>
              <a:pPr marL="114300" lvl="1" indent="-114300" defTabSz="533400">
                <a:lnSpc>
                  <a:spcPct val="90000"/>
                </a:lnSpc>
                <a:spcAft>
                  <a:spcPct val="15000"/>
                </a:spcAft>
                <a:buChar char="••"/>
              </a:pPr>
              <a:r>
                <a:rPr lang="en-US" sz="1200" dirty="0"/>
                <a:t>7:00 </a:t>
              </a:r>
              <a:r>
                <a:rPr lang="en-US" sz="1200" dirty="0" smtClean="0"/>
                <a:t>a.m</a:t>
              </a:r>
              <a:r>
                <a:rPr lang="en-US" sz="1200" dirty="0"/>
                <a:t>. </a:t>
              </a:r>
              <a:r>
                <a:rPr lang="en-US" sz="1200" dirty="0" smtClean="0"/>
                <a:t>to </a:t>
              </a:r>
              <a:r>
                <a:rPr lang="en-US" sz="1200" dirty="0"/>
                <a:t>7:00 </a:t>
              </a:r>
              <a:r>
                <a:rPr lang="en-US" sz="1200" dirty="0" smtClean="0"/>
                <a:t>p.m</a:t>
              </a:r>
              <a:r>
                <a:rPr lang="en-US" sz="1200" dirty="0"/>
                <a:t>. Monday through </a:t>
              </a:r>
              <a:r>
                <a:rPr lang="en-US" sz="1200" dirty="0" smtClean="0"/>
                <a:t>Friday. 9:00 a.m</a:t>
              </a:r>
              <a:r>
                <a:rPr lang="en-US" sz="1200" dirty="0"/>
                <a:t>. </a:t>
              </a:r>
              <a:r>
                <a:rPr lang="en-US" sz="1200" dirty="0" smtClean="0"/>
                <a:t>to 5:00 p.m</a:t>
              </a:r>
              <a:r>
                <a:rPr lang="en-US" sz="1200" dirty="0"/>
                <a:t>. on Saturday, Sunday and Federal </a:t>
              </a:r>
              <a:r>
                <a:rPr lang="en-US" sz="1200" dirty="0" smtClean="0"/>
                <a:t>holidays for all construction regardless of land use approval or type.</a:t>
              </a:r>
              <a:endParaRPr lang="en-US" sz="1200" dirty="0"/>
            </a:p>
            <a:p>
              <a:pPr marL="114300" lvl="1" indent="-114300" algn="l" defTabSz="533400">
                <a:lnSpc>
                  <a:spcPct val="90000"/>
                </a:lnSpc>
                <a:spcBef>
                  <a:spcPct val="0"/>
                </a:spcBef>
                <a:spcAft>
                  <a:spcPct val="15000"/>
                </a:spcAft>
                <a:buChar char="••"/>
              </a:pPr>
              <a:r>
                <a:rPr lang="en-US" sz="1200" kern="1200" dirty="0" smtClean="0"/>
                <a:t>Police enforce work hours as set by Municipal Code Chapter 5.  The City Manager is delegated oversight of this code section and can approve exceptions based on criteria outlined in the code.</a:t>
              </a:r>
              <a:endParaRPr lang="en-US" sz="1200" kern="1200" dirty="0"/>
            </a:p>
          </p:txBody>
        </p:sp>
      </p:grpSp>
      <p:pic>
        <p:nvPicPr>
          <p:cNvPr id="10" name="Picture 9"/>
          <p:cNvPicPr>
            <a:picLocks noChangeAspect="1"/>
          </p:cNvPicPr>
          <p:nvPr/>
        </p:nvPicPr>
        <p:blipFill>
          <a:blip r:embed="rId3"/>
          <a:stretch>
            <a:fillRect/>
          </a:stretch>
        </p:blipFill>
        <p:spPr>
          <a:xfrm>
            <a:off x="4724400" y="4191000"/>
            <a:ext cx="3663419" cy="2067193"/>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3340" t="24389" r="25703" b="53941"/>
          <a:stretch/>
        </p:blipFill>
        <p:spPr>
          <a:xfrm>
            <a:off x="4249681" y="1752600"/>
            <a:ext cx="1916185" cy="1788439"/>
          </a:xfrm>
          <a:prstGeom prst="rect">
            <a:avLst/>
          </a:prstGeom>
        </p:spPr>
      </p:pic>
      <p:pic>
        <p:nvPicPr>
          <p:cNvPr id="12" name="Picture 11"/>
          <p:cNvPicPr>
            <a:picLocks noChangeAspect="1"/>
          </p:cNvPicPr>
          <p:nvPr/>
        </p:nvPicPr>
        <p:blipFill>
          <a:blip r:embed="rId5"/>
          <a:stretch>
            <a:fillRect/>
          </a:stretch>
        </p:blipFill>
        <p:spPr>
          <a:xfrm>
            <a:off x="6092021" y="2202130"/>
            <a:ext cx="3028856" cy="2110050"/>
          </a:xfrm>
          <a:prstGeom prst="rect">
            <a:avLst/>
          </a:prstGeom>
        </p:spPr>
      </p:pic>
    </p:spTree>
    <p:extLst>
      <p:ext uri="{BB962C8B-B14F-4D97-AF65-F5344CB8AC3E}">
        <p14:creationId xmlns:p14="http://schemas.microsoft.com/office/powerpoint/2010/main" val="4094071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Role of the City Council</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2000" i="1" dirty="0"/>
              <a:t>The City Council is an elected body with five members that serve for four year terms.  </a:t>
            </a:r>
          </a:p>
          <a:p>
            <a:pPr marL="0" indent="0">
              <a:buNone/>
            </a:pPr>
            <a:r>
              <a:rPr lang="en-US" sz="2000" i="1" dirty="0"/>
              <a:t>The City Council oversees all city transportation related activity within the city while following federal, state, and regional laws for transportation.  Through the Municipal </a:t>
            </a:r>
            <a:r>
              <a:rPr lang="en-US" sz="2000" i="1" dirty="0" smtClean="0"/>
              <a:t>Code and Community Development Code, </a:t>
            </a:r>
            <a:r>
              <a:rPr lang="en-US" sz="2000" i="1" dirty="0"/>
              <a:t>the City Council has delegated specific authority for various items to appointed bodies of the city as well as to city staff.</a:t>
            </a:r>
          </a:p>
        </p:txBody>
      </p:sp>
    </p:spTree>
    <p:extLst>
      <p:ext uri="{BB962C8B-B14F-4D97-AF65-F5344CB8AC3E}">
        <p14:creationId xmlns:p14="http://schemas.microsoft.com/office/powerpoint/2010/main" val="661690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Items of Interest – Other</a:t>
            </a:r>
            <a:endParaRPr lang="en-US" dirty="0"/>
          </a:p>
        </p:txBody>
      </p:sp>
      <p:sp>
        <p:nvSpPr>
          <p:cNvPr id="13" name="Content Placeholder 2"/>
          <p:cNvSpPr>
            <a:spLocks noGrp="1"/>
          </p:cNvSpPr>
          <p:nvPr>
            <p:ph idx="1"/>
          </p:nvPr>
        </p:nvSpPr>
        <p:spPr>
          <a:xfrm>
            <a:off x="457200" y="2667000"/>
            <a:ext cx="8229600" cy="990600"/>
          </a:xfrm>
        </p:spPr>
        <p:txBody>
          <a:bodyPr/>
          <a:lstStyle/>
          <a:p>
            <a:pPr algn="ctr"/>
            <a:r>
              <a:rPr lang="en-US" altLang="en-US" sz="1600" b="1" dirty="0" smtClean="0">
                <a:latin typeface="Cambria" panose="02040503050406030204" pitchFamily="18" charset="0"/>
              </a:rPr>
              <a:t>Other items of interest</a:t>
            </a:r>
            <a:r>
              <a:rPr lang="en-US" altLang="en-US" sz="1600" dirty="0" smtClean="0">
                <a:latin typeface="Cambria" panose="02040503050406030204" pitchFamily="18" charset="0"/>
              </a:rPr>
              <a:t>?</a:t>
            </a:r>
            <a:endParaRPr lang="en-US" altLang="en-US" sz="1600" b="1" dirty="0">
              <a:latin typeface="Cambria" panose="02040503050406030204" pitchFamily="18" charset="0"/>
            </a:endParaRPr>
          </a:p>
        </p:txBody>
      </p:sp>
    </p:spTree>
    <p:extLst>
      <p:ext uri="{BB962C8B-B14F-4D97-AF65-F5344CB8AC3E}">
        <p14:creationId xmlns:p14="http://schemas.microsoft.com/office/powerpoint/2010/main" val="2538360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Adjourn</a:t>
            </a:r>
          </a:p>
        </p:txBody>
      </p:sp>
      <p:sp>
        <p:nvSpPr>
          <p:cNvPr id="3" name="Content Placeholder 2"/>
          <p:cNvSpPr>
            <a:spLocks noGrp="1"/>
          </p:cNvSpPr>
          <p:nvPr>
            <p:ph idx="1"/>
          </p:nvPr>
        </p:nvSpPr>
        <p:spPr/>
        <p:txBody>
          <a:bodyPr/>
          <a:lstStyle/>
          <a:p>
            <a:r>
              <a:rPr lang="en-US" sz="2400" dirty="0"/>
              <a:t>Adjourn – the PC and TAB will move to separate work meetings as indicated in the posted meeting agendas.</a:t>
            </a:r>
          </a:p>
        </p:txBody>
      </p:sp>
    </p:spTree>
    <p:extLst>
      <p:ext uri="{BB962C8B-B14F-4D97-AF65-F5344CB8AC3E}">
        <p14:creationId xmlns:p14="http://schemas.microsoft.com/office/powerpoint/2010/main" val="230978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Role of the Planning Commission</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2000" i="1" dirty="0"/>
              <a:t>The Planning Commission has seven members that serve for four year terms.  </a:t>
            </a:r>
          </a:p>
          <a:p>
            <a:pPr marL="0" indent="0">
              <a:buNone/>
            </a:pPr>
            <a:r>
              <a:rPr lang="en-US" sz="2000" i="1" dirty="0"/>
              <a:t>The Planning Commission is responsible to review </a:t>
            </a:r>
            <a:r>
              <a:rPr lang="en-US" sz="2000" i="1" dirty="0" smtClean="0"/>
              <a:t>certain types of private development (example: subdivisions) for </a:t>
            </a:r>
            <a:r>
              <a:rPr lang="en-US" sz="2000" i="1" dirty="0"/>
              <a:t>consistency with the comprehensive plan and development code.  </a:t>
            </a:r>
            <a:endParaRPr lang="en-US" sz="2000" i="1" dirty="0" smtClean="0"/>
          </a:p>
          <a:p>
            <a:pPr marL="0" indent="0">
              <a:buNone/>
            </a:pPr>
            <a:r>
              <a:rPr lang="en-US" sz="2000" i="1" dirty="0" smtClean="0"/>
              <a:t>Other roles </a:t>
            </a:r>
            <a:r>
              <a:rPr lang="en-US" sz="2000" i="1" dirty="0"/>
              <a:t>of the </a:t>
            </a:r>
            <a:r>
              <a:rPr lang="en-US" sz="2000" i="1" dirty="0" smtClean="0"/>
              <a:t>Planning Commission include providing </a:t>
            </a:r>
            <a:r>
              <a:rPr lang="en-US" sz="2000" i="1" dirty="0"/>
              <a:t>recommendations to Council for </a:t>
            </a:r>
            <a:r>
              <a:rPr lang="en-US" sz="2000" i="1" dirty="0" smtClean="0"/>
              <a:t>adoption of plans such as the Transportation System Plan as well as proposed </a:t>
            </a:r>
            <a:r>
              <a:rPr lang="en-US" sz="2000" i="1" dirty="0"/>
              <a:t>changes to the </a:t>
            </a:r>
            <a:r>
              <a:rPr lang="en-US" sz="2000" i="1" dirty="0" smtClean="0"/>
              <a:t>zoning </a:t>
            </a:r>
            <a:r>
              <a:rPr lang="en-US" sz="2000" i="1" dirty="0"/>
              <a:t>map or </a:t>
            </a:r>
            <a:r>
              <a:rPr lang="en-US" sz="2000" i="1" dirty="0" smtClean="0"/>
              <a:t>Community Development Code.</a:t>
            </a:r>
            <a:endParaRPr lang="en-US" sz="2000" i="1" dirty="0"/>
          </a:p>
        </p:txBody>
      </p:sp>
    </p:spTree>
    <p:extLst>
      <p:ext uri="{BB962C8B-B14F-4D97-AF65-F5344CB8AC3E}">
        <p14:creationId xmlns:p14="http://schemas.microsoft.com/office/powerpoint/2010/main" val="193857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Role of the Transportation Advisory Board</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sz="2000" i="1" dirty="0"/>
              <a:t>The Transportation Advisory Board has seven members that serve for four year terms.  </a:t>
            </a:r>
          </a:p>
          <a:p>
            <a:pPr marL="0" indent="0">
              <a:buNone/>
            </a:pPr>
            <a:r>
              <a:rPr lang="en-US" sz="2000" i="1" dirty="0"/>
              <a:t>	The Transportation Advisory Board provides advice to the City Council regarding: the Transportation System Plan, Capital Improvement Plan transportation projects, Transportation Demand Management improvements, general transportation issues, and encouraging alternative transportation systems along with other duties as assigned by the City Council.</a:t>
            </a:r>
          </a:p>
        </p:txBody>
      </p:sp>
      <p:sp>
        <p:nvSpPr>
          <p:cNvPr id="4" name="Footer Placeholder 3"/>
          <p:cNvSpPr txBox="1">
            <a:spLocks/>
          </p:cNvSpPr>
          <p:nvPr/>
        </p:nvSpPr>
        <p:spPr>
          <a:xfrm>
            <a:off x="3886200" y="6477000"/>
            <a:ext cx="1905000" cy="304800"/>
          </a:xfrm>
          <a:prstGeom prst="rect">
            <a:avLst/>
          </a:prstGeom>
          <a:solidFill>
            <a:schemeClr val="tx2"/>
          </a:solidFill>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r>
              <a:rPr lang="en-US" altLang="en-US" sz="1100" dirty="0"/>
              <a:t>© Morgan PS Group</a:t>
            </a:r>
          </a:p>
        </p:txBody>
      </p:sp>
      <p:sp>
        <p:nvSpPr>
          <p:cNvPr id="5" name="Rectangle 4"/>
          <p:cNvSpPr/>
          <p:nvPr/>
        </p:nvSpPr>
        <p:spPr bwMode="auto">
          <a:xfrm>
            <a:off x="3810000" y="6477000"/>
            <a:ext cx="1524000" cy="304800"/>
          </a:xfrm>
          <a:prstGeom prst="rect">
            <a:avLst/>
          </a:prstGeom>
          <a:solidFill>
            <a:srgbClr val="68321F"/>
          </a:solidFill>
          <a:ln>
            <a:solidFill>
              <a:srgbClr val="68321F"/>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Tree>
    <p:extLst>
      <p:ext uri="{BB962C8B-B14F-4D97-AF65-F5344CB8AC3E}">
        <p14:creationId xmlns:p14="http://schemas.microsoft.com/office/powerpoint/2010/main" val="965563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2800" b="1" dirty="0"/>
              <a:t>Role of the Traffic Safety Committee</a:t>
            </a:r>
            <a:endParaRPr lang="en-US" dirty="0"/>
          </a:p>
        </p:txBody>
      </p:sp>
      <p:sp>
        <p:nvSpPr>
          <p:cNvPr id="3" name="Content Placeholder 2"/>
          <p:cNvSpPr>
            <a:spLocks noGrp="1"/>
          </p:cNvSpPr>
          <p:nvPr>
            <p:ph idx="1"/>
          </p:nvPr>
        </p:nvSpPr>
        <p:spPr/>
        <p:txBody>
          <a:bodyPr/>
          <a:lstStyle/>
          <a:p>
            <a:pPr marL="0" indent="0">
              <a:buNone/>
            </a:pPr>
            <a:r>
              <a:rPr lang="en-US" sz="2000" i="1" dirty="0"/>
              <a:t>The Traffic Safety Committee is a joint staff committee made up of representatives from the City of West Linn Police, Planning, and Public Works Departments along with staff representatives from the Tualatin Valley Fire and Rescue District and West Linn/Wilsonville School District.  </a:t>
            </a:r>
          </a:p>
          <a:p>
            <a:pPr marL="0" indent="0">
              <a:buNone/>
            </a:pPr>
            <a:r>
              <a:rPr lang="en-US" sz="2000" i="1" dirty="0"/>
              <a:t>The role of the Traffic Safety Committee is to provide a multi-jurisdictional opportunity to address resident and business concerns for a safe transportation network through education, law enforcement, engineering, and emergency response.   In addition, the Traffic Safety Committee oversees the city’s neighborhood traffic management program to address individual resident local traffic concerns. </a:t>
            </a:r>
          </a:p>
          <a:p>
            <a:pPr marL="0" indent="0">
              <a:buNone/>
            </a:pPr>
            <a:r>
              <a:rPr lang="en-US" i="1" dirty="0"/>
              <a:t> </a:t>
            </a:r>
          </a:p>
        </p:txBody>
      </p:sp>
    </p:spTree>
    <p:extLst>
      <p:ext uri="{BB962C8B-B14F-4D97-AF65-F5344CB8AC3E}">
        <p14:creationId xmlns:p14="http://schemas.microsoft.com/office/powerpoint/2010/main" val="923780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2800" b="1" dirty="0"/>
              <a:t>Role of the City Staff</a:t>
            </a:r>
            <a:endParaRPr lang="en-US" dirty="0"/>
          </a:p>
        </p:txBody>
      </p:sp>
      <p:sp>
        <p:nvSpPr>
          <p:cNvPr id="3" name="Content Placeholder 2"/>
          <p:cNvSpPr>
            <a:spLocks noGrp="1"/>
          </p:cNvSpPr>
          <p:nvPr>
            <p:ph idx="1"/>
          </p:nvPr>
        </p:nvSpPr>
        <p:spPr>
          <a:xfrm>
            <a:off x="457200" y="1447800"/>
            <a:ext cx="8305800" cy="4876800"/>
          </a:xfrm>
        </p:spPr>
        <p:txBody>
          <a:bodyPr/>
          <a:lstStyle/>
          <a:p>
            <a:pPr marL="0" indent="0">
              <a:lnSpc>
                <a:spcPct val="100000"/>
              </a:lnSpc>
              <a:spcAft>
                <a:spcPts val="600"/>
              </a:spcAft>
              <a:buNone/>
            </a:pPr>
            <a:r>
              <a:rPr lang="en-US" i="1" dirty="0"/>
              <a:t>City staff (under the direction of the City Manager) has a number of transportation related roles as delegated by City Council.  These roles include;</a:t>
            </a:r>
          </a:p>
          <a:p>
            <a:pPr>
              <a:lnSpc>
                <a:spcPct val="100000"/>
              </a:lnSpc>
              <a:spcAft>
                <a:spcPts val="600"/>
              </a:spcAft>
              <a:buFont typeface="Arial" panose="020B0604020202020204" pitchFamily="34" charset="0"/>
              <a:buChar char="•"/>
            </a:pPr>
            <a:r>
              <a:rPr lang="en-US" i="1" dirty="0"/>
              <a:t>Liaison to Council Appointed Boards</a:t>
            </a:r>
          </a:p>
          <a:p>
            <a:pPr lvl="1">
              <a:lnSpc>
                <a:spcPct val="100000"/>
              </a:lnSpc>
              <a:buFont typeface="Arial" panose="020B0604020202020204" pitchFamily="34" charset="0"/>
              <a:buChar char="•"/>
            </a:pPr>
            <a:r>
              <a:rPr lang="en-US" i="1" dirty="0"/>
              <a:t>Municipal Code Chapter 2 – Liaison is determined by the City Manager. </a:t>
            </a:r>
            <a:r>
              <a:rPr lang="en-US" dirty="0"/>
              <a:t>The staff liaison provides professional guidance, continuity, insight into City policy, and coordinates with the chair to set the agenda. Staff participates in all citizen advisory group discussion, but staff shall not vote on matters. Staff will ensure that minutes are produced for each meeting that staff attends. </a:t>
            </a:r>
          </a:p>
          <a:p>
            <a:pPr>
              <a:lnSpc>
                <a:spcPct val="100000"/>
              </a:lnSpc>
              <a:spcAft>
                <a:spcPts val="600"/>
              </a:spcAft>
              <a:buFont typeface="Arial" panose="020B0604020202020204" pitchFamily="34" charset="0"/>
              <a:buChar char="•"/>
            </a:pPr>
            <a:r>
              <a:rPr lang="en-US" sz="2000" i="1" dirty="0"/>
              <a:t>Traffic Enforcement</a:t>
            </a:r>
          </a:p>
          <a:p>
            <a:pPr lvl="1">
              <a:lnSpc>
                <a:spcPct val="100000"/>
              </a:lnSpc>
              <a:buFont typeface="Arial" panose="020B0604020202020204" pitchFamily="34" charset="0"/>
              <a:buChar char="•"/>
            </a:pPr>
            <a:r>
              <a:rPr lang="en-US" i="1" dirty="0"/>
              <a:t>Municipal Code Chapter 6 – Uniform Traffic Ordinance</a:t>
            </a:r>
          </a:p>
          <a:p>
            <a:pPr lvl="2">
              <a:lnSpc>
                <a:spcPct val="100000"/>
              </a:lnSpc>
              <a:buFont typeface="Arial" panose="020B0604020202020204" pitchFamily="34" charset="0"/>
              <a:buChar char="•"/>
            </a:pPr>
            <a:r>
              <a:rPr lang="en-US" dirty="0"/>
              <a:t>Includes Oregon Vehicle Code adoption, </a:t>
            </a:r>
            <a:r>
              <a:rPr lang="en-US" i="1" dirty="0"/>
              <a:t>Parking Restrictions delegated to City Manager, and Enforcement delegated to Police.</a:t>
            </a:r>
          </a:p>
          <a:p>
            <a:pPr>
              <a:lnSpc>
                <a:spcPct val="100000"/>
              </a:lnSpc>
              <a:spcAft>
                <a:spcPts val="600"/>
              </a:spcAft>
              <a:buFont typeface="Arial" panose="020B0604020202020204" pitchFamily="34" charset="0"/>
              <a:buChar char="•"/>
            </a:pPr>
            <a:r>
              <a:rPr lang="en-US" i="1" dirty="0"/>
              <a:t>Public Protection (nuisance code)</a:t>
            </a:r>
          </a:p>
          <a:p>
            <a:pPr lvl="1">
              <a:lnSpc>
                <a:spcPct val="100000"/>
              </a:lnSpc>
              <a:buFont typeface="Arial" panose="020B0604020202020204" pitchFamily="34" charset="0"/>
              <a:buChar char="•"/>
            </a:pPr>
            <a:r>
              <a:rPr lang="en-US" i="1" dirty="0"/>
              <a:t>Municipal Code Chapter 5 – Nuisance Code</a:t>
            </a:r>
          </a:p>
          <a:p>
            <a:pPr lvl="2">
              <a:lnSpc>
                <a:spcPct val="100000"/>
              </a:lnSpc>
              <a:buFont typeface="Arial" panose="020B0604020202020204" pitchFamily="34" charset="0"/>
              <a:buChar char="•"/>
            </a:pPr>
            <a:r>
              <a:rPr lang="en-US" dirty="0"/>
              <a:t>Includes traffic related items like noise/construction work hour regulation, blocking public streets/right of way, clear vision requirements (landscaping), etc. with Enforcement delegated to Police.</a:t>
            </a:r>
            <a:r>
              <a:rPr lang="en-US" sz="1600" i="1" dirty="0"/>
              <a:t> </a:t>
            </a:r>
          </a:p>
        </p:txBody>
      </p:sp>
    </p:spTree>
    <p:extLst>
      <p:ext uri="{BB962C8B-B14F-4D97-AF65-F5344CB8AC3E}">
        <p14:creationId xmlns:p14="http://schemas.microsoft.com/office/powerpoint/2010/main" val="4095876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2800" b="1" dirty="0"/>
              <a:t>Role of the City Staff </a:t>
            </a:r>
            <a:r>
              <a:rPr lang="en-US" sz="2800" b="1" dirty="0" smtClean="0"/>
              <a:t>(cont.)</a:t>
            </a:r>
            <a:endParaRPr lang="en-US" dirty="0"/>
          </a:p>
        </p:txBody>
      </p:sp>
      <p:sp>
        <p:nvSpPr>
          <p:cNvPr id="3" name="Content Placeholder 2"/>
          <p:cNvSpPr>
            <a:spLocks noGrp="1"/>
          </p:cNvSpPr>
          <p:nvPr>
            <p:ph idx="1"/>
          </p:nvPr>
        </p:nvSpPr>
        <p:spPr>
          <a:xfrm>
            <a:off x="457200" y="1371600"/>
            <a:ext cx="8305800" cy="4800599"/>
          </a:xfrm>
        </p:spPr>
        <p:txBody>
          <a:bodyPr/>
          <a:lstStyle/>
          <a:p>
            <a:pPr marL="0" indent="0">
              <a:buNone/>
            </a:pPr>
            <a:r>
              <a:rPr lang="en-US" sz="2000" i="1" dirty="0"/>
              <a:t>City staff (under the direction of the City Manager) has a number of transportation related roles as delegate by City Council.  These roles include;</a:t>
            </a:r>
          </a:p>
          <a:p>
            <a:pPr>
              <a:lnSpc>
                <a:spcPct val="100000"/>
              </a:lnSpc>
              <a:buFont typeface="Arial" panose="020B0604020202020204" pitchFamily="34" charset="0"/>
              <a:buChar char="•"/>
            </a:pPr>
            <a:r>
              <a:rPr lang="en-US" sz="2000" i="1" dirty="0"/>
              <a:t>Public Transportation Standards</a:t>
            </a:r>
          </a:p>
          <a:p>
            <a:pPr lvl="1">
              <a:lnSpc>
                <a:spcPct val="100000"/>
              </a:lnSpc>
              <a:buFont typeface="Arial" panose="020B0604020202020204" pitchFamily="34" charset="0"/>
              <a:buChar char="•"/>
            </a:pPr>
            <a:r>
              <a:rPr lang="en-US" sz="1600" i="1" dirty="0"/>
              <a:t>Municipal Code Chapter 3.3 – Public Works Standards for design and construction including city owned transportation facilities delegated to City Engineer.</a:t>
            </a:r>
          </a:p>
          <a:p>
            <a:pPr>
              <a:lnSpc>
                <a:spcPct val="100000"/>
              </a:lnSpc>
              <a:buFont typeface="Arial" panose="020B0604020202020204" pitchFamily="34" charset="0"/>
              <a:buChar char="•"/>
            </a:pPr>
            <a:r>
              <a:rPr lang="en-US" sz="2000" i="1" dirty="0"/>
              <a:t>Work in Public Right of Way</a:t>
            </a:r>
          </a:p>
          <a:p>
            <a:pPr lvl="1">
              <a:lnSpc>
                <a:spcPct val="100000"/>
              </a:lnSpc>
              <a:buFont typeface="Arial" panose="020B0604020202020204" pitchFamily="34" charset="0"/>
              <a:buChar char="•"/>
            </a:pPr>
            <a:r>
              <a:rPr lang="en-US" sz="1600" i="1" dirty="0"/>
              <a:t>Municipal Code Chapter 3 – All transportation related work in the public right of way and city streets requires conformance to approved standards as delegated to City Engineer for city work, franchisee work, and/or private work in the right of way including temporary traffic control.</a:t>
            </a:r>
          </a:p>
          <a:p>
            <a:pPr>
              <a:lnSpc>
                <a:spcPct val="100000"/>
              </a:lnSpc>
              <a:buFont typeface="Arial" panose="020B0604020202020204" pitchFamily="34" charset="0"/>
              <a:buChar char="•"/>
            </a:pPr>
            <a:r>
              <a:rPr lang="en-US" sz="2000" i="1" dirty="0"/>
              <a:t>Transportation Maintenance</a:t>
            </a:r>
          </a:p>
          <a:p>
            <a:pPr lvl="1">
              <a:buFont typeface="Arial" panose="020B0604020202020204" pitchFamily="34" charset="0"/>
              <a:buChar char="•"/>
            </a:pPr>
            <a:r>
              <a:rPr lang="en-US" sz="1600" i="1" dirty="0"/>
              <a:t>Municipal Code Chapter 2 – Maintenance of City public right of way assets including the roads are delegated to Public Works (through the City Manager).</a:t>
            </a:r>
          </a:p>
          <a:p>
            <a:pPr marL="0" indent="0">
              <a:buNone/>
            </a:pPr>
            <a:r>
              <a:rPr lang="en-US" i="1" dirty="0"/>
              <a:t> </a:t>
            </a:r>
          </a:p>
        </p:txBody>
      </p:sp>
    </p:spTree>
    <p:extLst>
      <p:ext uri="{BB962C8B-B14F-4D97-AF65-F5344CB8AC3E}">
        <p14:creationId xmlns:p14="http://schemas.microsoft.com/office/powerpoint/2010/main" val="295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2800" b="1" dirty="0"/>
              <a:t>Role of other Agencies in City Transportation</a:t>
            </a:r>
            <a:endParaRPr lang="en-US" dirty="0"/>
          </a:p>
        </p:txBody>
      </p:sp>
      <p:sp>
        <p:nvSpPr>
          <p:cNvPr id="3" name="Content Placeholder 2"/>
          <p:cNvSpPr>
            <a:spLocks noGrp="1"/>
          </p:cNvSpPr>
          <p:nvPr>
            <p:ph idx="1"/>
          </p:nvPr>
        </p:nvSpPr>
        <p:spPr>
          <a:xfrm>
            <a:off x="457200" y="1371600"/>
            <a:ext cx="8382000" cy="4800599"/>
          </a:xfrm>
        </p:spPr>
        <p:txBody>
          <a:bodyPr/>
          <a:lstStyle/>
          <a:p>
            <a:pPr marL="0" indent="0">
              <a:buNone/>
            </a:pPr>
            <a:r>
              <a:rPr lang="en-US" i="1" dirty="0"/>
              <a:t>A number of other agencies have a legal or agency interest in City Transportation.  These agencies include;</a:t>
            </a:r>
          </a:p>
          <a:p>
            <a:pPr>
              <a:lnSpc>
                <a:spcPct val="100000"/>
              </a:lnSpc>
              <a:buFont typeface="Arial" panose="020B0604020202020204" pitchFamily="34" charset="0"/>
              <a:buChar char="•"/>
            </a:pPr>
            <a:r>
              <a:rPr lang="en-US" i="1" dirty="0"/>
              <a:t>ODOT</a:t>
            </a:r>
          </a:p>
          <a:p>
            <a:pPr lvl="1">
              <a:lnSpc>
                <a:spcPct val="100000"/>
              </a:lnSpc>
              <a:buFont typeface="Arial" panose="020B0604020202020204" pitchFamily="34" charset="0"/>
              <a:buChar char="•"/>
            </a:pPr>
            <a:r>
              <a:rPr lang="en-US" i="1" dirty="0"/>
              <a:t>ODOT owns Highway 43 and I-205 in West Linn.  They control all aspects of these facilities.  In addition, ODOT has legal authority related to land use and transportation around the interchanges of I-205.  ODOT also controls speed limits on all public streets including local city roadways.</a:t>
            </a:r>
          </a:p>
          <a:p>
            <a:pPr>
              <a:lnSpc>
                <a:spcPct val="100000"/>
              </a:lnSpc>
              <a:buFont typeface="Arial" panose="020B0604020202020204" pitchFamily="34" charset="0"/>
              <a:buChar char="•"/>
            </a:pPr>
            <a:r>
              <a:rPr lang="en-US" i="1" dirty="0"/>
              <a:t>Metro</a:t>
            </a:r>
          </a:p>
          <a:p>
            <a:pPr lvl="1">
              <a:lnSpc>
                <a:spcPct val="100000"/>
              </a:lnSpc>
              <a:buFont typeface="Arial" panose="020B0604020202020204" pitchFamily="34" charset="0"/>
              <a:buChar char="•"/>
            </a:pPr>
            <a:r>
              <a:rPr lang="en-US" i="1" dirty="0"/>
              <a:t>As part of the Metro area, the City of West Linn is legally required to follow Metro Code including transportation system design and development requirements.</a:t>
            </a:r>
          </a:p>
          <a:p>
            <a:pPr>
              <a:lnSpc>
                <a:spcPct val="100000"/>
              </a:lnSpc>
              <a:buFont typeface="Arial" panose="020B0604020202020204" pitchFamily="34" charset="0"/>
              <a:buChar char="•"/>
            </a:pPr>
            <a:r>
              <a:rPr lang="en-US" i="1" dirty="0"/>
              <a:t>TriMet</a:t>
            </a:r>
          </a:p>
          <a:p>
            <a:pPr lvl="1">
              <a:buFont typeface="Arial" panose="020B0604020202020204" pitchFamily="34" charset="0"/>
              <a:buChar char="•"/>
            </a:pPr>
            <a:r>
              <a:rPr lang="en-US" i="1" dirty="0"/>
              <a:t>The City is located within the TriMet transit district.  TriMet provides all transit services </a:t>
            </a:r>
            <a:r>
              <a:rPr lang="en-US" i="1" dirty="0" smtClean="0"/>
              <a:t>within the city.</a:t>
            </a:r>
            <a:endParaRPr lang="en-US" i="1" dirty="0"/>
          </a:p>
          <a:p>
            <a:pPr>
              <a:buFont typeface="Arial" panose="020B0604020202020204" pitchFamily="34" charset="0"/>
              <a:buChar char="•"/>
            </a:pPr>
            <a:r>
              <a:rPr lang="en-US" i="1" dirty="0"/>
              <a:t>Tualatin Valley Fire and </a:t>
            </a:r>
            <a:r>
              <a:rPr lang="en-US" i="1" dirty="0" smtClean="0"/>
              <a:t>Rescue – </a:t>
            </a:r>
            <a:r>
              <a:rPr lang="en-US" sz="1400" i="1" dirty="0" smtClean="0"/>
              <a:t>Interested party with direct support to West Linn residents.</a:t>
            </a:r>
            <a:endParaRPr lang="en-US" i="1" dirty="0"/>
          </a:p>
          <a:p>
            <a:pPr>
              <a:buFont typeface="Arial" panose="020B0604020202020204" pitchFamily="34" charset="0"/>
              <a:buChar char="•"/>
            </a:pPr>
            <a:r>
              <a:rPr lang="en-US" i="1" dirty="0"/>
              <a:t>West Linn Wilsonville School </a:t>
            </a:r>
            <a:r>
              <a:rPr lang="en-US" i="1" dirty="0" smtClean="0"/>
              <a:t>District – </a:t>
            </a:r>
            <a:r>
              <a:rPr lang="en-US" sz="1400" i="1" dirty="0" smtClean="0"/>
              <a:t>Interested party with direct support to West Linn residents.</a:t>
            </a:r>
            <a:endParaRPr lang="en-US" i="1" dirty="0"/>
          </a:p>
          <a:p>
            <a:pPr marL="0" indent="0">
              <a:buNone/>
            </a:pPr>
            <a:r>
              <a:rPr lang="en-US" sz="1600" i="1" dirty="0"/>
              <a:t> </a:t>
            </a:r>
          </a:p>
        </p:txBody>
      </p:sp>
    </p:spTree>
    <p:extLst>
      <p:ext uri="{BB962C8B-B14F-4D97-AF65-F5344CB8AC3E}">
        <p14:creationId xmlns:p14="http://schemas.microsoft.com/office/powerpoint/2010/main" val="1918019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efault Design">
  <a:themeElements>
    <a:clrScheme name="Default Design 13">
      <a:dk1>
        <a:srgbClr val="000000"/>
      </a:dk1>
      <a:lt1>
        <a:srgbClr val="FFFFFF"/>
      </a:lt1>
      <a:dk2>
        <a:srgbClr val="68321F"/>
      </a:dk2>
      <a:lt2>
        <a:srgbClr val="808080"/>
      </a:lt2>
      <a:accent1>
        <a:srgbClr val="67642F"/>
      </a:accent1>
      <a:accent2>
        <a:srgbClr val="949B51"/>
      </a:accent2>
      <a:accent3>
        <a:srgbClr val="FFFFFF"/>
      </a:accent3>
      <a:accent4>
        <a:srgbClr val="000000"/>
      </a:accent4>
      <a:accent5>
        <a:srgbClr val="B8B8AD"/>
      </a:accent5>
      <a:accent6>
        <a:srgbClr val="868C49"/>
      </a:accent6>
      <a:hlink>
        <a:srgbClr val="B2AA7E"/>
      </a:hlink>
      <a:folHlink>
        <a:srgbClr val="CC00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8321F"/>
        </a:dk2>
        <a:lt2>
          <a:srgbClr val="808080"/>
        </a:lt2>
        <a:accent1>
          <a:srgbClr val="67642F"/>
        </a:accent1>
        <a:accent2>
          <a:srgbClr val="949B51"/>
        </a:accent2>
        <a:accent3>
          <a:srgbClr val="FFFFFF"/>
        </a:accent3>
        <a:accent4>
          <a:srgbClr val="000000"/>
        </a:accent4>
        <a:accent5>
          <a:srgbClr val="B8B8AD"/>
        </a:accent5>
        <a:accent6>
          <a:srgbClr val="868C49"/>
        </a:accent6>
        <a:hlink>
          <a:srgbClr val="B2AA7E"/>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2256</TotalTime>
  <Words>2689</Words>
  <Application>Microsoft Office PowerPoint</Application>
  <PresentationFormat>On-screen Show (4:3)</PresentationFormat>
  <Paragraphs>293</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Cambria</vt:lpstr>
      <vt:lpstr>Trajan Pro</vt:lpstr>
      <vt:lpstr>Default Design</vt:lpstr>
      <vt:lpstr>Planning Commission and Transportation Advisory Board</vt:lpstr>
      <vt:lpstr>Joint Work Session Agenda</vt:lpstr>
      <vt:lpstr>Role of the City Council </vt:lpstr>
      <vt:lpstr>Role of the Planning Commission </vt:lpstr>
      <vt:lpstr>Role of the Transportation Advisory Board </vt:lpstr>
      <vt:lpstr>Role of the Traffic Safety Committee</vt:lpstr>
      <vt:lpstr>Role of the City Staff</vt:lpstr>
      <vt:lpstr>Role of the City Staff (cont.)</vt:lpstr>
      <vt:lpstr>Role of other Agencies in City Transportation</vt:lpstr>
      <vt:lpstr>Transportation System Plan</vt:lpstr>
      <vt:lpstr>Transportation System Plan</vt:lpstr>
      <vt:lpstr>2016 Transportation System Plan</vt:lpstr>
      <vt:lpstr>Transportation System Plan</vt:lpstr>
      <vt:lpstr>Transportation System Plan</vt:lpstr>
      <vt:lpstr>Transportation System Plan</vt:lpstr>
      <vt:lpstr>Transportation System Plan - Goals</vt:lpstr>
      <vt:lpstr>Transportation System Plan - Safety</vt:lpstr>
      <vt:lpstr>Transportation System Plan - Safety</vt:lpstr>
      <vt:lpstr>Transportation System Plan – Mobility, Access, Environment</vt:lpstr>
      <vt:lpstr>Transportation System Plan - Access</vt:lpstr>
      <vt:lpstr>TSP - Minimize Bike Level of Stress to Maximize Access</vt:lpstr>
      <vt:lpstr>Transportation System Plan – Equity &amp; Maintenance</vt:lpstr>
      <vt:lpstr>Transportation System Plan – 2016 update</vt:lpstr>
      <vt:lpstr>Transportation System Plan – Funding</vt:lpstr>
      <vt:lpstr>Transportation Items of Interest – Road Sections </vt:lpstr>
      <vt:lpstr>Rosement Road – Cycle Track / Separated Bike Lane</vt:lpstr>
      <vt:lpstr>Transportation Items of Interest – Road Sections </vt:lpstr>
      <vt:lpstr>Transp. Items of Interest – Parking Restrictions/Signage </vt:lpstr>
      <vt:lpstr>Transp. Items of Interest – Speed Limit / Work Hours</vt:lpstr>
      <vt:lpstr>Transportation Items of Interest – Other</vt:lpstr>
      <vt:lpstr>Adjourn</vt:lpstr>
    </vt:vector>
  </TitlesOfParts>
  <Company>alcheme creative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Julie.Bonaduce</dc:creator>
  <cp:lastModifiedBy>Calvert, Lance</cp:lastModifiedBy>
  <cp:revision>124</cp:revision>
  <cp:lastPrinted>2018-11-26T20:24:19Z</cp:lastPrinted>
  <dcterms:created xsi:type="dcterms:W3CDTF">2008-09-02T16:02:58Z</dcterms:created>
  <dcterms:modified xsi:type="dcterms:W3CDTF">2018-12-06T00:04:22Z</dcterms:modified>
</cp:coreProperties>
</file>