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482" r:id="rId3"/>
    <p:sldId id="443" r:id="rId4"/>
    <p:sldId id="487" r:id="rId5"/>
    <p:sldId id="453" r:id="rId6"/>
    <p:sldId id="488" r:id="rId7"/>
    <p:sldId id="490" r:id="rId8"/>
    <p:sldId id="455" r:id="rId9"/>
    <p:sldId id="452" r:id="rId10"/>
    <p:sldId id="491" r:id="rId11"/>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0580" autoAdjust="0"/>
  </p:normalViewPr>
  <p:slideViewPr>
    <p:cSldViewPr>
      <p:cViewPr varScale="1">
        <p:scale>
          <a:sx n="67" d="100"/>
          <a:sy n="67" d="100"/>
        </p:scale>
        <p:origin x="1632"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dirty="0" smtClean="0"/>
              <a:t>Application</a:t>
            </a:r>
            <a:r>
              <a:rPr lang="en-US" baseline="0" dirty="0" smtClean="0"/>
              <a:t> deemed complete on July 26, 2018</a:t>
            </a:r>
          </a:p>
          <a:p>
            <a:pPr marL="171450" indent="-171450" eaLnBrk="1" hangingPunct="1">
              <a:buFont typeface="Arial" panose="020B0604020202020204" pitchFamily="34" charset="0"/>
              <a:buChar char="•"/>
            </a:pPr>
            <a:r>
              <a:rPr lang="en-US" baseline="0" dirty="0" smtClean="0"/>
              <a:t>120 day process period ends November 23, 2018 (ask applicant for extension of the 120 days if anyone testifies)</a:t>
            </a:r>
          </a:p>
          <a:p>
            <a:pPr marL="171450" indent="-171450" eaLnBrk="1" hangingPunct="1">
              <a:buFont typeface="Arial" panose="020B0604020202020204" pitchFamily="34" charset="0"/>
              <a:buChar char="•"/>
            </a:pPr>
            <a:r>
              <a:rPr lang="en-US" baseline="0" dirty="0" smtClean="0"/>
              <a:t>Notice was sent out September 27</a:t>
            </a:r>
            <a:r>
              <a:rPr lang="en-US" baseline="30000" dirty="0" smtClean="0"/>
              <a:t>th</a:t>
            </a:r>
            <a:r>
              <a:rPr lang="en-US" baseline="0" dirty="0" smtClean="0"/>
              <a:t> posted on the property October 5</a:t>
            </a:r>
            <a:r>
              <a:rPr lang="en-US" baseline="30000" dirty="0" smtClean="0"/>
              <a:t>th</a:t>
            </a:r>
            <a:r>
              <a:rPr lang="en-US" baseline="0" dirty="0" smtClean="0"/>
              <a:t> and in the </a:t>
            </a:r>
            <a:r>
              <a:rPr lang="en-US" baseline="0" smtClean="0"/>
              <a:t>Tidings October 4</a:t>
            </a:r>
            <a:r>
              <a:rPr lang="en-US" baseline="30000" smtClean="0"/>
              <a:t>th</a:t>
            </a:r>
            <a:r>
              <a:rPr lang="en-US" baseline="0" smtClean="0"/>
              <a:t>.</a:t>
            </a:r>
            <a:endParaRPr lang="en-US" dirty="0" smtClean="0"/>
          </a:p>
        </p:txBody>
      </p:sp>
    </p:spTree>
    <p:extLst>
      <p:ext uri="{BB962C8B-B14F-4D97-AF65-F5344CB8AC3E}">
        <p14:creationId xmlns:p14="http://schemas.microsoft.com/office/powerpoint/2010/main" val="10077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Subject property currently has</a:t>
            </a:r>
            <a:r>
              <a:rPr lang="en-US" baseline="0" dirty="0" smtClean="0"/>
              <a:t> 1 single family home which will remain on proposed lot 2</a:t>
            </a:r>
          </a:p>
          <a:p>
            <a:pPr marL="171450" indent="-171450">
              <a:buFont typeface="Arial" panose="020B0604020202020204" pitchFamily="34" charset="0"/>
              <a:buChar char="•"/>
            </a:pPr>
            <a:r>
              <a:rPr lang="en-US" baseline="0" dirty="0" smtClean="0"/>
              <a:t>The existing driveway will remain as the access to proposed lot 2</a:t>
            </a:r>
          </a:p>
          <a:p>
            <a:pPr marL="171450" indent="-171450">
              <a:buFont typeface="Arial" panose="020B0604020202020204" pitchFamily="34" charset="0"/>
              <a:buChar char="•"/>
            </a:pPr>
            <a:r>
              <a:rPr lang="en-US" baseline="0" dirty="0" smtClean="0"/>
              <a:t>All proposed access will be via </a:t>
            </a:r>
            <a:r>
              <a:rPr lang="en-US" baseline="0" dirty="0" err="1" smtClean="0"/>
              <a:t>Ridgebrook</a:t>
            </a:r>
            <a:r>
              <a:rPr lang="en-US" baseline="0" dirty="0" smtClean="0"/>
              <a:t> Drive</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2</a:t>
            </a:fld>
            <a:endParaRPr lang="en-US" dirty="0"/>
          </a:p>
        </p:txBody>
      </p:sp>
    </p:spTree>
    <p:extLst>
      <p:ext uri="{BB962C8B-B14F-4D97-AF65-F5344CB8AC3E}">
        <p14:creationId xmlns:p14="http://schemas.microsoft.com/office/powerpoint/2010/main" val="176415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Subject property is located on the corner of </a:t>
            </a:r>
            <a:r>
              <a:rPr lang="en-US" dirty="0" err="1" smtClean="0"/>
              <a:t>Suncrest</a:t>
            </a:r>
            <a:r>
              <a:rPr lang="en-US" dirty="0" smtClean="0"/>
              <a:t> Drive and </a:t>
            </a:r>
            <a:r>
              <a:rPr lang="en-US" dirty="0" err="1" smtClean="0"/>
              <a:t>Ridgebrook</a:t>
            </a:r>
            <a:r>
              <a:rPr lang="en-US" dirty="0" smtClean="0"/>
              <a:t> Drive</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3</a:t>
            </a:fld>
            <a:endParaRPr lang="en-US" dirty="0"/>
          </a:p>
        </p:txBody>
      </p:sp>
    </p:spTree>
    <p:extLst>
      <p:ext uri="{BB962C8B-B14F-4D97-AF65-F5344CB8AC3E}">
        <p14:creationId xmlns:p14="http://schemas.microsoft.com/office/powerpoint/2010/main" val="2654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property has sidewalks alone all roadway frontage and both </a:t>
            </a:r>
            <a:r>
              <a:rPr lang="en-US" dirty="0" err="1" smtClean="0"/>
              <a:t>Ridgebrook</a:t>
            </a:r>
            <a:r>
              <a:rPr lang="en-US" baseline="0" dirty="0" smtClean="0"/>
              <a:t> Drive and </a:t>
            </a:r>
            <a:r>
              <a:rPr lang="en-US" baseline="0" dirty="0" err="1" smtClean="0"/>
              <a:t>Suncrest</a:t>
            </a:r>
            <a:r>
              <a:rPr lang="en-US" baseline="0" dirty="0" smtClean="0"/>
              <a:t> Drive are built out to Engineering Standards.</a:t>
            </a:r>
          </a:p>
          <a:p>
            <a:pPr marL="171450" indent="-171450">
              <a:buFont typeface="Arial" panose="020B0604020202020204" pitchFamily="34" charset="0"/>
              <a:buChar char="•"/>
            </a:pPr>
            <a:r>
              <a:rPr lang="en-US" baseline="0" dirty="0" smtClean="0"/>
              <a:t>No ROW Dedication required with this Subdivision </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4</a:t>
            </a:fld>
            <a:endParaRPr lang="en-US" dirty="0"/>
          </a:p>
        </p:txBody>
      </p:sp>
    </p:spTree>
    <p:extLst>
      <p:ext uri="{BB962C8B-B14F-4D97-AF65-F5344CB8AC3E}">
        <p14:creationId xmlns:p14="http://schemas.microsoft.com/office/powerpoint/2010/main" val="14315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Subject property is located in the R-10 zone requiring 10,000 sq. ft. lot sizes</a:t>
            </a:r>
          </a:p>
          <a:p>
            <a:pPr marL="171450" indent="-171450">
              <a:buFont typeface="Arial" panose="020B0604020202020204" pitchFamily="34" charset="0"/>
              <a:buChar char="•"/>
            </a:pPr>
            <a:r>
              <a:rPr lang="en-US" dirty="0" smtClean="0"/>
              <a:t>Property directly</a:t>
            </a:r>
            <a:r>
              <a:rPr lang="en-US" baseline="0" dirty="0" smtClean="0"/>
              <a:t> across the street is an island property and not yet annexed</a:t>
            </a:r>
          </a:p>
          <a:p>
            <a:pPr marL="171450" indent="-171450">
              <a:buFont typeface="Arial" panose="020B0604020202020204" pitchFamily="34" charset="0"/>
              <a:buChar char="•"/>
            </a:pPr>
            <a:r>
              <a:rPr lang="en-US" baseline="0" dirty="0" smtClean="0"/>
              <a:t>Property to the west is zoned R-7</a:t>
            </a:r>
          </a:p>
          <a:p>
            <a:pPr marL="171450" indent="-171450">
              <a:buFont typeface="Arial" panose="020B0604020202020204" pitchFamily="34" charset="0"/>
              <a:buChar char="•"/>
            </a:pPr>
            <a:r>
              <a:rPr lang="en-US" baseline="0" dirty="0" smtClean="0"/>
              <a:t>Property to the North is zoned R-15 requiring 15,000 </a:t>
            </a:r>
            <a:r>
              <a:rPr lang="en-US" baseline="0" dirty="0" err="1" smtClean="0"/>
              <a:t>sq</a:t>
            </a:r>
            <a:r>
              <a:rPr lang="en-US" baseline="0" dirty="0" smtClean="0"/>
              <a:t> </a:t>
            </a:r>
            <a:r>
              <a:rPr lang="en-US" baseline="0" dirty="0" err="1" smtClean="0"/>
              <a:t>ft</a:t>
            </a:r>
            <a:r>
              <a:rPr lang="en-US" baseline="0" dirty="0" smtClean="0"/>
              <a:t> lot sizes</a:t>
            </a:r>
          </a:p>
          <a:p>
            <a:pPr marL="171450" indent="-171450">
              <a:buFont typeface="Arial" panose="020B0604020202020204" pitchFamily="34" charset="0"/>
              <a:buChar char="•"/>
            </a:pPr>
            <a:r>
              <a:rPr lang="en-US" baseline="0" dirty="0" smtClean="0"/>
              <a:t>Neighborhood is largely built out in an R-10 pattern with the average lot size being 10,000 sq. ft. even in the R-15 zoned section of the neighborhood</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5</a:t>
            </a:fld>
            <a:endParaRPr lang="en-US" dirty="0"/>
          </a:p>
        </p:txBody>
      </p:sp>
    </p:spTree>
    <p:extLst>
      <p:ext uri="{BB962C8B-B14F-4D97-AF65-F5344CB8AC3E}">
        <p14:creationId xmlns:p14="http://schemas.microsoft.com/office/powerpoint/2010/main" val="316652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 proposed lot 3 there is an existing Sewer Easement proposed to be vacated when the applicant abandons the existing sewer line per condition</a:t>
            </a:r>
            <a:r>
              <a:rPr lang="en-US" baseline="0" dirty="0" smtClean="0"/>
              <a:t> of approval 3</a:t>
            </a:r>
          </a:p>
          <a:p>
            <a:pPr marL="171450" indent="-171450">
              <a:buFont typeface="Arial" panose="020B0604020202020204" pitchFamily="34" charset="0"/>
              <a:buChar char="•"/>
            </a:pPr>
            <a:r>
              <a:rPr lang="en-US" baseline="0" dirty="0" smtClean="0"/>
              <a:t>No changes to proposed lot 2 for </a:t>
            </a:r>
            <a:r>
              <a:rPr lang="en-US" baseline="0" dirty="0" err="1" smtClean="0"/>
              <a:t>stormwater</a:t>
            </a:r>
            <a:r>
              <a:rPr lang="en-US" baseline="0" dirty="0" smtClean="0"/>
              <a:t> management</a:t>
            </a:r>
          </a:p>
          <a:p>
            <a:pPr marL="171450" indent="-171450">
              <a:buFont typeface="Arial" panose="020B0604020202020204" pitchFamily="34" charset="0"/>
              <a:buChar char="•"/>
            </a:pPr>
            <a:r>
              <a:rPr lang="en-US" baseline="0" dirty="0" smtClean="0"/>
              <a:t>Proposed lots 1, 3, and 4 will use rain gardens for </a:t>
            </a:r>
            <a:r>
              <a:rPr lang="en-US" baseline="0" dirty="0" err="1" smtClean="0"/>
              <a:t>stormwater</a:t>
            </a:r>
            <a:r>
              <a:rPr lang="en-US" baseline="0" dirty="0" smtClean="0"/>
              <a:t> treatment with the overflow going into the City’s </a:t>
            </a:r>
            <a:r>
              <a:rPr lang="en-US" baseline="0" dirty="0" err="1" smtClean="0"/>
              <a:t>stormwater</a:t>
            </a:r>
            <a:r>
              <a:rPr lang="en-US" baseline="0" dirty="0" smtClean="0"/>
              <a:t> utility line in </a:t>
            </a:r>
            <a:r>
              <a:rPr lang="en-US" baseline="0" dirty="0" err="1" smtClean="0"/>
              <a:t>Ridgebrook</a:t>
            </a:r>
            <a:r>
              <a:rPr lang="en-US" baseline="0" dirty="0" smtClean="0"/>
              <a:t> Drive</a:t>
            </a:r>
          </a:p>
          <a:p>
            <a:pPr marL="171450" indent="-171450">
              <a:buFont typeface="Arial" panose="020B0604020202020204" pitchFamily="34" charset="0"/>
              <a:buChar char="•"/>
            </a:pPr>
            <a:r>
              <a:rPr lang="en-US" baseline="0" dirty="0" smtClean="0"/>
              <a:t>Sewer, </a:t>
            </a:r>
            <a:r>
              <a:rPr lang="en-US" baseline="0" dirty="0" err="1" smtClean="0"/>
              <a:t>stormwater</a:t>
            </a:r>
            <a:r>
              <a:rPr lang="en-US" baseline="0" dirty="0" smtClean="0"/>
              <a:t> and Water lines are all existing within the </a:t>
            </a:r>
            <a:r>
              <a:rPr lang="en-US" baseline="0" dirty="0" err="1" smtClean="0"/>
              <a:t>Ridgebrook</a:t>
            </a:r>
            <a:r>
              <a:rPr lang="en-US" baseline="0" dirty="0" smtClean="0"/>
              <a:t> Drive ROW </a:t>
            </a:r>
          </a:p>
          <a:p>
            <a:pPr marL="171450" indent="-171450">
              <a:buFont typeface="Arial" panose="020B0604020202020204" pitchFamily="34" charset="0"/>
              <a:buChar char="•"/>
            </a:pPr>
            <a:r>
              <a:rPr lang="en-US" baseline="0" dirty="0" smtClean="0"/>
              <a:t>Sewer and </a:t>
            </a:r>
            <a:r>
              <a:rPr lang="en-US" baseline="0" dirty="0" err="1" smtClean="0"/>
              <a:t>Stormwater</a:t>
            </a:r>
            <a:r>
              <a:rPr lang="en-US" baseline="0" dirty="0" smtClean="0"/>
              <a:t> lines will be extended along the frontage within the </a:t>
            </a:r>
            <a:r>
              <a:rPr lang="en-US" baseline="0" dirty="0" err="1" smtClean="0"/>
              <a:t>Ridgebrook</a:t>
            </a:r>
            <a:r>
              <a:rPr lang="en-US" baseline="0" dirty="0" smtClean="0"/>
              <a:t> Drive ROW to serve each lot</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6</a:t>
            </a:fld>
            <a:endParaRPr lang="en-US" dirty="0"/>
          </a:p>
        </p:txBody>
      </p:sp>
    </p:spTree>
    <p:extLst>
      <p:ext uri="{BB962C8B-B14F-4D97-AF65-F5344CB8AC3E}">
        <p14:creationId xmlns:p14="http://schemas.microsoft.com/office/powerpoint/2010/main" val="286787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subject property has 44 trees and the applicant proposes to retain and protect 10 on-site trees</a:t>
            </a:r>
          </a:p>
          <a:p>
            <a:pPr marL="171450" indent="-171450">
              <a:buFont typeface="Arial" panose="020B0604020202020204" pitchFamily="34" charset="0"/>
              <a:buChar char="•"/>
            </a:pPr>
            <a:r>
              <a:rPr lang="en-US" dirty="0" smtClean="0"/>
              <a:t>There are 11 off-site</a:t>
            </a:r>
            <a:r>
              <a:rPr lang="en-US" baseline="0" dirty="0" smtClean="0"/>
              <a:t> trees to be protected</a:t>
            </a:r>
          </a:p>
          <a:p>
            <a:pPr marL="171450" indent="-171450">
              <a:buFont typeface="Arial" panose="020B0604020202020204" pitchFamily="34" charset="0"/>
              <a:buChar char="•"/>
            </a:pPr>
            <a:r>
              <a:rPr lang="en-US" baseline="0" dirty="0" smtClean="0"/>
              <a:t>One tree on the subject property is identified as a significant tree and will be retained as part of the 10 protected trees on-site</a:t>
            </a:r>
          </a:p>
          <a:p>
            <a:pPr marL="171450" indent="-171450">
              <a:buFont typeface="Arial" panose="020B0604020202020204" pitchFamily="34" charset="0"/>
              <a:buChar char="•"/>
            </a:pPr>
            <a:r>
              <a:rPr lang="en-US" baseline="0" dirty="0" smtClean="0"/>
              <a:t>510 caliper inches of trees total on the property; 223 inches retained totaling 43% retention</a:t>
            </a:r>
          </a:p>
          <a:p>
            <a:pPr marL="171450" indent="-171450">
              <a:buFont typeface="Arial" panose="020B0604020202020204" pitchFamily="34" charset="0"/>
              <a:buChar char="•"/>
            </a:pPr>
            <a:r>
              <a:rPr lang="en-US" baseline="0" dirty="0" smtClean="0"/>
              <a:t>100% of significant trees will be retained exceeding CDC criteria</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7</a:t>
            </a:fld>
            <a:endParaRPr lang="en-US" dirty="0"/>
          </a:p>
        </p:txBody>
      </p:sp>
    </p:spTree>
    <p:extLst>
      <p:ext uri="{BB962C8B-B14F-4D97-AF65-F5344CB8AC3E}">
        <p14:creationId xmlns:p14="http://schemas.microsoft.com/office/powerpoint/2010/main" val="284117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9</a:t>
            </a:fld>
            <a:endParaRPr lang="en-US" dirty="0"/>
          </a:p>
        </p:txBody>
      </p:sp>
    </p:spTree>
    <p:extLst>
      <p:ext uri="{BB962C8B-B14F-4D97-AF65-F5344CB8AC3E}">
        <p14:creationId xmlns:p14="http://schemas.microsoft.com/office/powerpoint/2010/main" val="271522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Ridgebrook</a:t>
            </a:r>
            <a:r>
              <a:rPr lang="en-US" dirty="0" smtClean="0"/>
              <a:t> Drive has a 52</a:t>
            </a:r>
            <a:r>
              <a:rPr lang="en-US" baseline="0" dirty="0" smtClean="0"/>
              <a:t> foot right-of-way which includes a sidewalk on the south side and a sidewalk/planter strip on the north side. </a:t>
            </a:r>
          </a:p>
          <a:p>
            <a:endParaRPr lang="en-US" baseline="0" dirty="0" smtClean="0"/>
          </a:p>
          <a:p>
            <a:r>
              <a:rPr lang="en-US" baseline="0" dirty="0" smtClean="0"/>
              <a:t>Using the GIS is appears that there is approximately 28 feet of paved driving surface. </a:t>
            </a:r>
          </a:p>
          <a:p>
            <a:endParaRPr lang="en-US" baseline="0" dirty="0" smtClean="0"/>
          </a:p>
          <a:p>
            <a:r>
              <a:rPr lang="en-US" baseline="0" dirty="0" smtClean="0"/>
              <a:t>Graphic in lower left is from the TSP which shows this ROW </a:t>
            </a:r>
            <a:r>
              <a:rPr lang="en-US" baseline="0" smtClean="0"/>
              <a:t>can accommodate </a:t>
            </a:r>
            <a:r>
              <a:rPr lang="en-US" baseline="0" dirty="0" smtClean="0"/>
              <a:t>parking on one side</a:t>
            </a:r>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10</a:t>
            </a:fld>
            <a:endParaRPr lang="en-US" dirty="0"/>
          </a:p>
        </p:txBody>
      </p:sp>
    </p:spTree>
    <p:extLst>
      <p:ext uri="{BB962C8B-B14F-4D97-AF65-F5344CB8AC3E}">
        <p14:creationId xmlns:p14="http://schemas.microsoft.com/office/powerpoint/2010/main" val="3585840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CDC - 09-01</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62300" y="6503988"/>
            <a:ext cx="28194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smtClean="0">
                <a:solidFill>
                  <a:schemeClr val="hlink"/>
                </a:solidFill>
              </a:rPr>
              <a:t>Planning Commission 12-02-2015				</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Planning Commission </a:t>
            </a:r>
          </a:p>
        </p:txBody>
      </p:sp>
      <p:sp>
        <p:nvSpPr>
          <p:cNvPr id="3075" name="Rectangle 3"/>
          <p:cNvSpPr>
            <a:spLocks noGrp="1" noChangeArrowheads="1"/>
          </p:cNvSpPr>
          <p:nvPr>
            <p:ph type="subTitle" idx="1"/>
          </p:nvPr>
        </p:nvSpPr>
        <p:spPr>
          <a:xfrm>
            <a:off x="2895600" y="4343400"/>
            <a:ext cx="5715000" cy="1295400"/>
          </a:xfrm>
        </p:spPr>
        <p:txBody>
          <a:bodyPr/>
          <a:lstStyle/>
          <a:p>
            <a:pPr eaLnBrk="1" hangingPunct="1"/>
            <a:r>
              <a:rPr lang="en-US" sz="2000" dirty="0" smtClean="0"/>
              <a:t>Public Hearing: SUB-18-02  Proposed 4-lot Subdivision at 19310 </a:t>
            </a:r>
            <a:r>
              <a:rPr lang="en-US" sz="2000" dirty="0" err="1" smtClean="0"/>
              <a:t>Suncrest</a:t>
            </a:r>
            <a:r>
              <a:rPr lang="en-US" sz="2000" dirty="0" smtClean="0"/>
              <a:t> Drive</a:t>
            </a:r>
          </a:p>
          <a:p>
            <a:pPr eaLnBrk="1" hangingPunct="1"/>
            <a:r>
              <a:rPr lang="en-US" dirty="0" smtClean="0"/>
              <a:t>October 17, 2018</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Planning Commission  SUB-18-02</a:t>
            </a:r>
          </a:p>
        </p:txBody>
      </p:sp>
      <p:pic>
        <p:nvPicPr>
          <p:cNvPr id="3" name="Picture 2"/>
          <p:cNvPicPr>
            <a:picLocks noChangeAspect="1"/>
          </p:cNvPicPr>
          <p:nvPr/>
        </p:nvPicPr>
        <p:blipFill>
          <a:blip r:embed="rId3"/>
          <a:stretch>
            <a:fillRect/>
          </a:stretch>
        </p:blipFill>
        <p:spPr>
          <a:xfrm>
            <a:off x="3614737" y="6524625"/>
            <a:ext cx="1914525" cy="333375"/>
          </a:xfrm>
          <a:prstGeom prst="rect">
            <a:avLst/>
          </a:prstGeom>
        </p:spPr>
      </p:pic>
      <p:pic>
        <p:nvPicPr>
          <p:cNvPr id="4" name="Picture 3"/>
          <p:cNvPicPr>
            <a:picLocks noChangeAspect="1"/>
          </p:cNvPicPr>
          <p:nvPr/>
        </p:nvPicPr>
        <p:blipFill>
          <a:blip r:embed="rId4"/>
          <a:stretch>
            <a:fillRect/>
          </a:stretch>
        </p:blipFill>
        <p:spPr>
          <a:xfrm>
            <a:off x="1938337" y="1417637"/>
            <a:ext cx="7162800" cy="3587005"/>
          </a:xfrm>
          <a:prstGeom prst="rect">
            <a:avLst/>
          </a:prstGeom>
        </p:spPr>
      </p:pic>
      <p:pic>
        <p:nvPicPr>
          <p:cNvPr id="6" name="Picture 5"/>
          <p:cNvPicPr>
            <a:picLocks noChangeAspect="1"/>
          </p:cNvPicPr>
          <p:nvPr/>
        </p:nvPicPr>
        <p:blipFill>
          <a:blip r:embed="rId5"/>
          <a:stretch>
            <a:fillRect/>
          </a:stretch>
        </p:blipFill>
        <p:spPr>
          <a:xfrm>
            <a:off x="-1" y="3980701"/>
            <a:ext cx="3876675" cy="2371725"/>
          </a:xfrm>
          <a:prstGeom prst="rect">
            <a:avLst/>
          </a:prstGeom>
        </p:spPr>
      </p:pic>
      <p:pic>
        <p:nvPicPr>
          <p:cNvPr id="5" name="Picture 4"/>
          <p:cNvPicPr>
            <a:picLocks noChangeAspect="1"/>
          </p:cNvPicPr>
          <p:nvPr/>
        </p:nvPicPr>
        <p:blipFill>
          <a:blip r:embed="rId6"/>
          <a:stretch>
            <a:fillRect/>
          </a:stretch>
        </p:blipFill>
        <p:spPr>
          <a:xfrm>
            <a:off x="557211" y="4033834"/>
            <a:ext cx="2971800" cy="447675"/>
          </a:xfrm>
          <a:prstGeom prst="rect">
            <a:avLst/>
          </a:prstGeom>
        </p:spPr>
      </p:pic>
    </p:spTree>
    <p:extLst>
      <p:ext uri="{BB962C8B-B14F-4D97-AF65-F5344CB8AC3E}">
        <p14:creationId xmlns:p14="http://schemas.microsoft.com/office/powerpoint/2010/main" val="13445298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Before the Planning Commission</a:t>
            </a:r>
            <a:endParaRPr lang="en-US" dirty="0"/>
          </a:p>
        </p:txBody>
      </p:sp>
      <p:sp>
        <p:nvSpPr>
          <p:cNvPr id="3" name="Content Placeholder 2"/>
          <p:cNvSpPr>
            <a:spLocks noGrp="1"/>
          </p:cNvSpPr>
          <p:nvPr>
            <p:ph idx="1"/>
          </p:nvPr>
        </p:nvSpPr>
        <p:spPr>
          <a:xfrm>
            <a:off x="-34961" y="1504155"/>
            <a:ext cx="3311562" cy="4591845"/>
          </a:xfrm>
        </p:spPr>
        <p:txBody>
          <a:bodyPr/>
          <a:lstStyle/>
          <a:p>
            <a:pPr>
              <a:lnSpc>
                <a:spcPct val="100000"/>
              </a:lnSpc>
              <a:spcAft>
                <a:spcPts val="600"/>
              </a:spcAft>
            </a:pPr>
            <a:r>
              <a:rPr lang="en-US" sz="2000" dirty="0" smtClean="0"/>
              <a:t>Public Hearing for 4-Lot Subdivision</a:t>
            </a:r>
          </a:p>
          <a:p>
            <a:pPr lvl="1">
              <a:lnSpc>
                <a:spcPct val="100000"/>
              </a:lnSpc>
              <a:spcAft>
                <a:spcPts val="600"/>
              </a:spcAft>
            </a:pPr>
            <a:r>
              <a:rPr lang="en-US" sz="1800" dirty="0" smtClean="0"/>
              <a:t>0.98 acres</a:t>
            </a:r>
          </a:p>
          <a:p>
            <a:pPr lvl="1">
              <a:lnSpc>
                <a:spcPct val="100000"/>
              </a:lnSpc>
              <a:spcAft>
                <a:spcPts val="600"/>
              </a:spcAft>
            </a:pPr>
            <a:r>
              <a:rPr lang="en-US" sz="1800" dirty="0" smtClean="0"/>
              <a:t>R-10 Zoning</a:t>
            </a:r>
          </a:p>
          <a:p>
            <a:pPr lvl="1">
              <a:lnSpc>
                <a:spcPct val="100000"/>
              </a:lnSpc>
              <a:spcAft>
                <a:spcPts val="600"/>
              </a:spcAft>
            </a:pPr>
            <a:r>
              <a:rPr lang="en-US" sz="1800" dirty="0" smtClean="0"/>
              <a:t>Existing Home- Proposed to Remain</a:t>
            </a:r>
          </a:p>
          <a:p>
            <a:pPr lvl="1">
              <a:lnSpc>
                <a:spcPct val="100000"/>
              </a:lnSpc>
              <a:spcAft>
                <a:spcPts val="600"/>
              </a:spcAft>
            </a:pPr>
            <a:r>
              <a:rPr lang="en-US" sz="1800" dirty="0" smtClean="0"/>
              <a:t>All Access from </a:t>
            </a:r>
            <a:r>
              <a:rPr lang="en-US" sz="1800" dirty="0" err="1" smtClean="0"/>
              <a:t>Ridgebrook</a:t>
            </a:r>
            <a:r>
              <a:rPr lang="en-US" sz="1800" dirty="0" smtClean="0"/>
              <a:t> Drive </a:t>
            </a:r>
            <a:endParaRPr lang="en-US" sz="2000" dirty="0" smtClean="0"/>
          </a:p>
          <a:p>
            <a:pPr>
              <a:lnSpc>
                <a:spcPct val="100000"/>
              </a:lnSpc>
              <a:spcAft>
                <a:spcPts val="600"/>
              </a:spcAft>
            </a:pPr>
            <a:r>
              <a:rPr lang="en-US" sz="2000" dirty="0" smtClean="0"/>
              <a:t>Approve Staff Recommendation</a:t>
            </a:r>
          </a:p>
          <a:p>
            <a:pPr>
              <a:lnSpc>
                <a:spcPct val="100000"/>
              </a:lnSpc>
              <a:spcAft>
                <a:spcPts val="600"/>
              </a:spcAft>
            </a:pPr>
            <a:r>
              <a:rPr lang="en-US" sz="2000" dirty="0" smtClean="0"/>
              <a:t>Approve with Modified Conditions</a:t>
            </a:r>
          </a:p>
          <a:p>
            <a:pPr>
              <a:lnSpc>
                <a:spcPct val="100000"/>
              </a:lnSpc>
              <a:spcAft>
                <a:spcPts val="600"/>
              </a:spcAft>
            </a:pPr>
            <a:r>
              <a:rPr lang="en-US" sz="2000" dirty="0" smtClean="0"/>
              <a:t>Deny</a:t>
            </a:r>
          </a:p>
        </p:txBody>
      </p:sp>
      <p:pic>
        <p:nvPicPr>
          <p:cNvPr id="4" name="Picture 3"/>
          <p:cNvPicPr>
            <a:picLocks noChangeAspect="1"/>
          </p:cNvPicPr>
          <p:nvPr/>
        </p:nvPicPr>
        <p:blipFill>
          <a:blip r:embed="rId3"/>
          <a:stretch>
            <a:fillRect/>
          </a:stretch>
        </p:blipFill>
        <p:spPr>
          <a:xfrm>
            <a:off x="3614737" y="6407449"/>
            <a:ext cx="1914525" cy="333375"/>
          </a:xfrm>
          <a:prstGeom prst="rect">
            <a:avLst/>
          </a:prstGeom>
        </p:spPr>
      </p:pic>
      <p:pic>
        <p:nvPicPr>
          <p:cNvPr id="6" name="Picture 5"/>
          <p:cNvPicPr>
            <a:picLocks noChangeAspect="1"/>
          </p:cNvPicPr>
          <p:nvPr/>
        </p:nvPicPr>
        <p:blipFill>
          <a:blip r:embed="rId4"/>
          <a:stretch>
            <a:fillRect/>
          </a:stretch>
        </p:blipFill>
        <p:spPr>
          <a:xfrm>
            <a:off x="3118474" y="1692671"/>
            <a:ext cx="6025526" cy="3946129"/>
          </a:xfrm>
          <a:prstGeom prst="rect">
            <a:avLst/>
          </a:prstGeom>
        </p:spPr>
      </p:pic>
    </p:spTree>
    <p:extLst>
      <p:ext uri="{BB962C8B-B14F-4D97-AF65-F5344CB8AC3E}">
        <p14:creationId xmlns:p14="http://schemas.microsoft.com/office/powerpoint/2010/main" val="3565217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Vicinity Map</a:t>
            </a:r>
            <a:endParaRPr lang="en-US" dirty="0"/>
          </a:p>
        </p:txBody>
      </p:sp>
      <p:cxnSp>
        <p:nvCxnSpPr>
          <p:cNvPr id="8" name="Straight Connector 7"/>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cxnSp>
        <p:nvCxnSpPr>
          <p:cNvPr id="10" name="Straight Connector 9"/>
          <p:cNvCxnSpPr/>
          <p:nvPr/>
        </p:nvCxnSpPr>
        <p:spPr bwMode="auto">
          <a:xfrm>
            <a:off x="3886200" y="3733800"/>
            <a:ext cx="914400" cy="914400"/>
          </a:xfrm>
          <a:prstGeom prst="line">
            <a:avLst/>
          </a:prstGeom>
          <a:noFill/>
          <a:ln w="9525" cap="flat" cmpd="sng" algn="ctr">
            <a:no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3614737" y="6524625"/>
            <a:ext cx="1914525" cy="333375"/>
          </a:xfrm>
          <a:prstGeom prst="rect">
            <a:avLst/>
          </a:prstGeom>
        </p:spPr>
      </p:pic>
      <p:pic>
        <p:nvPicPr>
          <p:cNvPr id="3" name="Picture 2"/>
          <p:cNvPicPr>
            <a:picLocks noChangeAspect="1"/>
          </p:cNvPicPr>
          <p:nvPr/>
        </p:nvPicPr>
        <p:blipFill>
          <a:blip r:embed="rId4"/>
          <a:stretch>
            <a:fillRect/>
          </a:stretch>
        </p:blipFill>
        <p:spPr>
          <a:xfrm>
            <a:off x="1458116" y="1600200"/>
            <a:ext cx="6227765" cy="46482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dirty="0"/>
          </a:p>
        </p:txBody>
      </p:sp>
      <p:sp>
        <p:nvSpPr>
          <p:cNvPr id="3081" name="Rectangle 6"/>
          <p:cNvSpPr>
            <a:spLocks noChangeArrowheads="1"/>
          </p:cNvSpPr>
          <p:nvPr/>
        </p:nvSpPr>
        <p:spPr bwMode="auto">
          <a:xfrm>
            <a:off x="0" y="2971800"/>
            <a:ext cx="9144000" cy="0"/>
          </a:xfrm>
          <a:prstGeom prst="rect">
            <a:avLst/>
          </a:prstGeom>
          <a:noFill/>
          <a:ln w="9525">
            <a:noFill/>
            <a:miter lim="800000"/>
            <a:headEnd/>
            <a:tailEnd/>
          </a:ln>
        </p:spPr>
        <p:txBody>
          <a:bodyPr wrap="none" anchor="ctr">
            <a:spAutoFit/>
          </a:bodyPr>
          <a:lstStyle/>
          <a:p>
            <a:endParaRPr lang="en-US" dirty="0"/>
          </a:p>
        </p:txBody>
      </p:sp>
      <p:sp>
        <p:nvSpPr>
          <p:cNvPr id="11" name="Title 10"/>
          <p:cNvSpPr>
            <a:spLocks noGrp="1"/>
          </p:cNvSpPr>
          <p:nvPr>
            <p:ph type="title"/>
          </p:nvPr>
        </p:nvSpPr>
        <p:spPr/>
        <p:txBody>
          <a:bodyPr/>
          <a:lstStyle/>
          <a:p>
            <a:r>
              <a:rPr lang="en-US" dirty="0" smtClean="0"/>
              <a:t>Aerial Photograph</a:t>
            </a:r>
            <a:endParaRPr lang="en-US" dirty="0"/>
          </a:p>
        </p:txBody>
      </p:sp>
      <p:pic>
        <p:nvPicPr>
          <p:cNvPr id="2" name="Picture 1"/>
          <p:cNvPicPr>
            <a:picLocks noChangeAspect="1"/>
          </p:cNvPicPr>
          <p:nvPr/>
        </p:nvPicPr>
        <p:blipFill>
          <a:blip r:embed="rId3"/>
          <a:stretch>
            <a:fillRect/>
          </a:stretch>
        </p:blipFill>
        <p:spPr>
          <a:xfrm>
            <a:off x="3597457" y="6524625"/>
            <a:ext cx="1914525" cy="333375"/>
          </a:xfrm>
          <a:prstGeom prst="rect">
            <a:avLst/>
          </a:prstGeom>
        </p:spPr>
      </p:pic>
      <p:pic>
        <p:nvPicPr>
          <p:cNvPr id="4" name="Picture 3"/>
          <p:cNvPicPr>
            <a:picLocks noChangeAspect="1"/>
          </p:cNvPicPr>
          <p:nvPr/>
        </p:nvPicPr>
        <p:blipFill>
          <a:blip r:embed="rId4"/>
          <a:stretch>
            <a:fillRect/>
          </a:stretch>
        </p:blipFill>
        <p:spPr>
          <a:xfrm>
            <a:off x="1416941" y="1417638"/>
            <a:ext cx="6310117" cy="4872038"/>
          </a:xfrm>
          <a:prstGeom prst="rect">
            <a:avLst/>
          </a:prstGeom>
        </p:spPr>
      </p:pic>
    </p:spTree>
    <p:extLst>
      <p:ext uri="{BB962C8B-B14F-4D97-AF65-F5344CB8AC3E}">
        <p14:creationId xmlns:p14="http://schemas.microsoft.com/office/powerpoint/2010/main" val="18335580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Zoning</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3"/>
          <a:stretch>
            <a:fillRect/>
          </a:stretch>
        </p:blipFill>
        <p:spPr>
          <a:xfrm>
            <a:off x="3614737" y="6524625"/>
            <a:ext cx="1914525" cy="333375"/>
          </a:xfrm>
          <a:prstGeom prst="rect">
            <a:avLst/>
          </a:prstGeom>
        </p:spPr>
      </p:pic>
      <p:pic>
        <p:nvPicPr>
          <p:cNvPr id="5" name="Picture 4"/>
          <p:cNvPicPr>
            <a:picLocks noChangeAspect="1"/>
          </p:cNvPicPr>
          <p:nvPr/>
        </p:nvPicPr>
        <p:blipFill>
          <a:blip r:embed="rId4"/>
          <a:stretch>
            <a:fillRect/>
          </a:stretch>
        </p:blipFill>
        <p:spPr>
          <a:xfrm>
            <a:off x="1174597" y="1440946"/>
            <a:ext cx="6794804" cy="478313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p:cNvPicPr>
          <p:nvPr/>
        </p:nvPicPr>
        <p:blipFill>
          <a:blip r:embed="rId3"/>
          <a:stretch>
            <a:fillRect/>
          </a:stretch>
        </p:blipFill>
        <p:spPr>
          <a:xfrm>
            <a:off x="3614737" y="6492128"/>
            <a:ext cx="1914525" cy="333375"/>
          </a:xfrm>
          <a:prstGeom prst="rect">
            <a:avLst/>
          </a:prstGeom>
        </p:spPr>
      </p:pic>
      <p:pic>
        <p:nvPicPr>
          <p:cNvPr id="4" name="Picture 3"/>
          <p:cNvPicPr>
            <a:picLocks noChangeAspect="1"/>
          </p:cNvPicPr>
          <p:nvPr/>
        </p:nvPicPr>
        <p:blipFill>
          <a:blip r:embed="rId4"/>
          <a:stretch>
            <a:fillRect/>
          </a:stretch>
        </p:blipFill>
        <p:spPr>
          <a:xfrm>
            <a:off x="714374" y="1472752"/>
            <a:ext cx="7715250" cy="4772025"/>
          </a:xfrm>
          <a:prstGeom prst="rect">
            <a:avLst/>
          </a:prstGeom>
        </p:spPr>
      </p:pic>
    </p:spTree>
    <p:extLst>
      <p:ext uri="{BB962C8B-B14F-4D97-AF65-F5344CB8AC3E}">
        <p14:creationId xmlns:p14="http://schemas.microsoft.com/office/powerpoint/2010/main" val="27659760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Protection and Removal Plan</a:t>
            </a:r>
            <a:endParaRPr lang="en-US"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0" y="2647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701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3"/>
          <a:stretch>
            <a:fillRect/>
          </a:stretch>
        </p:blipFill>
        <p:spPr>
          <a:xfrm>
            <a:off x="3614737" y="6520282"/>
            <a:ext cx="1914525" cy="333375"/>
          </a:xfrm>
          <a:prstGeom prst="rect">
            <a:avLst/>
          </a:prstGeom>
        </p:spPr>
      </p:pic>
      <p:pic>
        <p:nvPicPr>
          <p:cNvPr id="5" name="Picture 4"/>
          <p:cNvPicPr>
            <a:picLocks noChangeAspect="1"/>
          </p:cNvPicPr>
          <p:nvPr/>
        </p:nvPicPr>
        <p:blipFill>
          <a:blip r:embed="rId4"/>
          <a:stretch>
            <a:fillRect/>
          </a:stretch>
        </p:blipFill>
        <p:spPr>
          <a:xfrm>
            <a:off x="738186" y="1604525"/>
            <a:ext cx="7667625" cy="4572000"/>
          </a:xfrm>
          <a:prstGeom prst="rect">
            <a:avLst/>
          </a:prstGeom>
        </p:spPr>
      </p:pic>
    </p:spTree>
    <p:extLst>
      <p:ext uri="{BB962C8B-B14F-4D97-AF65-F5344CB8AC3E}">
        <p14:creationId xmlns:p14="http://schemas.microsoft.com/office/powerpoint/2010/main" val="38254263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Recommended Conditions of Approval</a:t>
            </a:r>
            <a:endParaRPr lang="en-US" dirty="0"/>
          </a:p>
        </p:txBody>
      </p:sp>
      <p:sp>
        <p:nvSpPr>
          <p:cNvPr id="6" name="Content Placeholder 2"/>
          <p:cNvSpPr>
            <a:spLocks noGrp="1"/>
          </p:cNvSpPr>
          <p:nvPr>
            <p:ph idx="1"/>
          </p:nvPr>
        </p:nvSpPr>
        <p:spPr>
          <a:xfrm>
            <a:off x="228600" y="1447800"/>
            <a:ext cx="8763000" cy="4724400"/>
          </a:xfrm>
        </p:spPr>
        <p:txBody>
          <a:bodyPr/>
          <a:lstStyle/>
          <a:p>
            <a:pPr lvl="0"/>
            <a:r>
              <a:rPr lang="en-US" sz="1600" b="1" u="sng" dirty="0"/>
              <a:t>Site Plan</a:t>
            </a:r>
            <a:r>
              <a:rPr lang="en-US" sz="1600" b="1" dirty="0"/>
              <a:t>.  With the exception of modifications required by these conditions, the final plat shall conform to the submitted Tentative Plan, (Sheet C200</a:t>
            </a:r>
            <a:r>
              <a:rPr lang="en-US" sz="1600" b="1" dirty="0" smtClean="0"/>
              <a:t>).</a:t>
            </a:r>
            <a:endParaRPr lang="en-US" sz="1600" dirty="0"/>
          </a:p>
          <a:p>
            <a:pPr lvl="0"/>
            <a:r>
              <a:rPr lang="en-US" sz="1600" b="1" u="sng" dirty="0"/>
              <a:t>Engineering Standards</a:t>
            </a:r>
            <a:r>
              <a:rPr lang="en-US" sz="1600" b="1" dirty="0"/>
              <a:t>. All public improvements and facilities including street improvements, ADA upgrades to sidewalks, utilities, grading, onsite storm water design, driveway placement and construction, pavement mitigation, street lighting, street trees, easements, and easement locations are subject to the City Engineer’s review, modification, and approval per the City adopted Public Works standards. All improvements must be designed, constructed, and completed prior to final plat approval. The Director of Public Works may allow a waiver of improvements as allowed by Code. </a:t>
            </a:r>
            <a:endParaRPr lang="en-US" sz="1600" b="1" dirty="0" smtClean="0"/>
          </a:p>
          <a:p>
            <a:pPr lvl="0"/>
            <a:r>
              <a:rPr lang="en-US" sz="1600" b="1" u="sng" dirty="0" smtClean="0"/>
              <a:t>Future </a:t>
            </a:r>
            <a:r>
              <a:rPr lang="en-US" sz="1600" b="1" u="sng" dirty="0"/>
              <a:t>Easement Vacation</a:t>
            </a:r>
            <a:r>
              <a:rPr lang="en-US" sz="1600" b="1" dirty="0"/>
              <a:t>. The applicant shall vacate the existing sewer easement on proposed lot 3 and abandon the existing sewer connection in an upstream location. </a:t>
            </a:r>
            <a:endParaRPr lang="en-US" sz="1600" dirty="0"/>
          </a:p>
          <a:p>
            <a:pPr>
              <a:buFont typeface="Calibri" panose="020F0502020204030204" pitchFamily="34" charset="0"/>
              <a:buAutoNum type="arabicPeriod"/>
            </a:pPr>
            <a:endParaRPr lang="en-US" altLang="en-US" sz="1500" dirty="0" smtClean="0"/>
          </a:p>
        </p:txBody>
      </p:sp>
      <p:pic>
        <p:nvPicPr>
          <p:cNvPr id="3" name="Picture 2"/>
          <p:cNvPicPr>
            <a:picLocks noChangeAspect="1"/>
          </p:cNvPicPr>
          <p:nvPr/>
        </p:nvPicPr>
        <p:blipFill>
          <a:blip r:embed="rId2"/>
          <a:stretch>
            <a:fillRect/>
          </a:stretch>
        </p:blipFill>
        <p:spPr>
          <a:xfrm>
            <a:off x="3614737" y="6400800"/>
            <a:ext cx="1914525" cy="33337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Planning Commission  SUB-18-02</a:t>
            </a:r>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pic>
        <p:nvPicPr>
          <p:cNvPr id="3" name="Picture 2"/>
          <p:cNvPicPr>
            <a:picLocks noChangeAspect="1"/>
          </p:cNvPicPr>
          <p:nvPr/>
        </p:nvPicPr>
        <p:blipFill>
          <a:blip r:embed="rId3"/>
          <a:stretch>
            <a:fillRect/>
          </a:stretch>
        </p:blipFill>
        <p:spPr>
          <a:xfrm>
            <a:off x="3614737" y="6524625"/>
            <a:ext cx="1914525" cy="333375"/>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11993</TotalTime>
  <Words>680</Words>
  <Application>Microsoft Office PowerPoint</Application>
  <PresentationFormat>On-screen Show (4:3)</PresentationFormat>
  <Paragraphs>68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Times New Roman</vt:lpstr>
      <vt:lpstr>Default Design</vt:lpstr>
      <vt:lpstr>Planning Commission </vt:lpstr>
      <vt:lpstr>Decision Before the Planning Commission</vt:lpstr>
      <vt:lpstr>Vicinity Map</vt:lpstr>
      <vt:lpstr>Aerial Photograph</vt:lpstr>
      <vt:lpstr>Neighborhood Zoning</vt:lpstr>
      <vt:lpstr>Site Plan</vt:lpstr>
      <vt:lpstr>Tree Protection and Removal Plan</vt:lpstr>
      <vt:lpstr>Staff Recommended Conditions of Approval</vt:lpstr>
      <vt:lpstr>Planning Commission  SUB-18-02</vt:lpstr>
      <vt:lpstr>Planning Commission  SUB-18-02</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Arnold, Jennifer</cp:lastModifiedBy>
  <cp:revision>242</cp:revision>
  <cp:lastPrinted>2014-10-21T21:19:27Z</cp:lastPrinted>
  <dcterms:created xsi:type="dcterms:W3CDTF">2008-09-02T16:02:58Z</dcterms:created>
  <dcterms:modified xsi:type="dcterms:W3CDTF">2018-10-17T00:11:06Z</dcterms:modified>
</cp:coreProperties>
</file>