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81" r:id="rId4"/>
    <p:sldId id="283" r:id="rId5"/>
    <p:sldId id="319" r:id="rId6"/>
    <p:sldId id="320" r:id="rId7"/>
    <p:sldId id="314" r:id="rId8"/>
    <p:sldId id="315" r:id="rId9"/>
    <p:sldId id="316" r:id="rId10"/>
    <p:sldId id="321" r:id="rId11"/>
    <p:sldId id="318" r:id="rId12"/>
    <p:sldId id="322" r:id="rId13"/>
    <p:sldId id="297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6E6553-A7E7-4D42-B5E2-DE91FDE639AC}">
          <p14:sldIdLst>
            <p14:sldId id="256"/>
            <p14:sldId id="278"/>
            <p14:sldId id="281"/>
            <p14:sldId id="283"/>
            <p14:sldId id="319"/>
            <p14:sldId id="320"/>
            <p14:sldId id="314"/>
            <p14:sldId id="315"/>
            <p14:sldId id="316"/>
            <p14:sldId id="321"/>
            <p14:sldId id="318"/>
            <p14:sldId id="322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 autoAdjust="0"/>
  </p:normalViewPr>
  <p:slideViewPr>
    <p:cSldViewPr>
      <p:cViewPr varScale="1">
        <p:scale>
          <a:sx n="91" d="100"/>
          <a:sy n="91" d="100"/>
        </p:scale>
        <p:origin x="11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DDA33A-9A89-418F-89DB-7943FBA52819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AF09FB-E02B-4D8D-9EA9-1E9FA871E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11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DCFA94-2EA4-47B6-B01A-D75BC09D37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0054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2514600"/>
            <a:ext cx="9140825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468688"/>
            <a:ext cx="5791200" cy="784225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295775"/>
            <a:ext cx="4572000" cy="838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03988"/>
            <a:ext cx="2133600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hlink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3988"/>
            <a:ext cx="2895600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hlink"/>
                </a:solidFill>
              </a:defRPr>
            </a:lvl1pPr>
          </a:lstStyle>
          <a:p>
            <a:r>
              <a:rPr lang="en-US" altLang="en-US" dirty="0" smtClean="0"/>
              <a:t>Parks Department</a:t>
            </a:r>
            <a:endParaRPr lang="en-US" alt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03988"/>
            <a:ext cx="2133600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hlink"/>
                </a:solidFill>
              </a:defRPr>
            </a:lvl1pPr>
          </a:lstStyle>
          <a:p>
            <a:endParaRPr lang="en-US" altLang="en-US" dirty="0"/>
          </a:p>
        </p:txBody>
      </p:sp>
      <p:pic>
        <p:nvPicPr>
          <p:cNvPr id="4104" name="Picture 8" descr="tan_wav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2"/>
          <a:stretch>
            <a:fillRect/>
          </a:stretch>
        </p:blipFill>
        <p:spPr bwMode="auto">
          <a:xfrm>
            <a:off x="0" y="0"/>
            <a:ext cx="9144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Line 13"/>
          <p:cNvSpPr>
            <a:spLocks noChangeShapeType="1"/>
          </p:cNvSpPr>
          <p:nvPr userDrawn="1"/>
        </p:nvSpPr>
        <p:spPr bwMode="auto">
          <a:xfrm>
            <a:off x="2971800" y="4275138"/>
            <a:ext cx="563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111" name="Picture 15" descr="CWL_logostac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14636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7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63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7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367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66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57200" y="6503988"/>
            <a:ext cx="2133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1000" dirty="0">
              <a:solidFill>
                <a:schemeClr val="hlink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124200" y="6503988"/>
            <a:ext cx="2895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000" dirty="0">
              <a:solidFill>
                <a:schemeClr val="hlink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553200" y="6503988"/>
            <a:ext cx="2133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581A4B9E-E991-4CBD-BA00-237BAC858E8C}" type="slidenum">
              <a:rPr lang="en-US" altLang="en-US" sz="1000">
                <a:solidFill>
                  <a:schemeClr val="hlink"/>
                </a:solidFill>
              </a:rPr>
              <a:pPr algn="r"/>
              <a:t>‹#›</a:t>
            </a:fld>
            <a:endParaRPr lang="en-US" altLang="en-US" sz="1000" dirty="0">
              <a:solidFill>
                <a:schemeClr val="hlink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0825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2" name="Picture 8" descr="tan_wave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1039" name="Picture 15" descr="CWL_ico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58763"/>
            <a:ext cx="655638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0"/>
        </a:spcBef>
        <a:spcAft>
          <a:spcPct val="5000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5000"/>
        </a:lnSpc>
        <a:spcBef>
          <a:spcPct val="0"/>
        </a:spcBef>
        <a:spcAft>
          <a:spcPct val="5000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•"/>
        <a:defRPr sz="1400" i="1">
          <a:solidFill>
            <a:schemeClr val="tx1"/>
          </a:solidFill>
          <a:latin typeface="Cambria" pitchFamily="18" charset="0"/>
        </a:defRPr>
      </a:lvl3pPr>
      <a:lvl4pPr marL="16002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stlinnoregon.gov/planning/miscellaneous-code-amendments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3482975"/>
            <a:ext cx="5562600" cy="936625"/>
          </a:xfrm>
        </p:spPr>
        <p:txBody>
          <a:bodyPr/>
          <a:lstStyle/>
          <a:p>
            <a:r>
              <a:rPr lang="en-US" altLang="en-US" dirty="0" smtClean="0"/>
              <a:t>Planning Commission Worksession  5/02/18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343400"/>
            <a:ext cx="4495800" cy="990600"/>
          </a:xfrm>
        </p:spPr>
        <p:txBody>
          <a:bodyPr/>
          <a:lstStyle/>
          <a:p>
            <a:r>
              <a:rPr lang="en-US" altLang="en-US" dirty="0"/>
              <a:t>CDC </a:t>
            </a:r>
            <a:r>
              <a:rPr lang="en-US" altLang="en-US" dirty="0" smtClean="0"/>
              <a:t>18-01 Miscellaneous Code Amendments to the Community Development Code: includes Lot Line Adjustment and multiple corrections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CDC – Types of Amendments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b="1" dirty="0" smtClean="0"/>
              <a:t>Corrections to:</a:t>
            </a:r>
          </a:p>
          <a:p>
            <a:pPr lvl="1"/>
            <a:r>
              <a:rPr lang="en-US" sz="1600" b="1" dirty="0" smtClean="0"/>
              <a:t>11</a:t>
            </a:r>
            <a:r>
              <a:rPr lang="en-US" sz="1600" b="1" dirty="0"/>
              <a:t>)  </a:t>
            </a:r>
            <a:r>
              <a:rPr lang="en-US" sz="1600" b="1" dirty="0" smtClean="0"/>
              <a:t>Chapter 52 section 52.210 clarify the lowest grade includes the base in the height measurement.</a:t>
            </a:r>
          </a:p>
          <a:p>
            <a:pPr lvl="1"/>
            <a:r>
              <a:rPr lang="en-US" sz="1600" b="1" dirty="0" smtClean="0"/>
              <a:t>12)  Chapter </a:t>
            </a:r>
            <a:r>
              <a:rPr lang="en-US" sz="1600" b="1" dirty="0"/>
              <a:t>54 </a:t>
            </a:r>
            <a:r>
              <a:rPr lang="en-US" sz="1600" b="1" dirty="0" smtClean="0"/>
              <a:t>amend section 54.070 by providing cross references to applicable sections</a:t>
            </a:r>
          </a:p>
          <a:p>
            <a:pPr lvl="1"/>
            <a:r>
              <a:rPr lang="en-US" sz="1600" b="1" dirty="0" smtClean="0"/>
              <a:t>13)  </a:t>
            </a:r>
            <a:r>
              <a:rPr lang="en-US" sz="1600" b="1" dirty="0"/>
              <a:t>Chapter 55 </a:t>
            </a:r>
            <a:r>
              <a:rPr lang="en-US" sz="1600" b="1" dirty="0" smtClean="0"/>
              <a:t>amend sections 55.025 Exemption and 55.090 approval standards with the clarification they may be </a:t>
            </a:r>
            <a:r>
              <a:rPr lang="en-US" sz="1600" b="1" dirty="0"/>
              <a:t>subject to additional requirements in the base </a:t>
            </a:r>
            <a:r>
              <a:rPr lang="en-US" sz="1600" b="1" dirty="0" smtClean="0"/>
              <a:t>zone</a:t>
            </a:r>
            <a:endParaRPr lang="en-US" sz="1600" b="1" dirty="0"/>
          </a:p>
          <a:p>
            <a:pPr lvl="1"/>
            <a:r>
              <a:rPr lang="en-US" sz="1600" b="1" dirty="0" smtClean="0"/>
              <a:t>14)  </a:t>
            </a:r>
            <a:r>
              <a:rPr lang="en-US" sz="1600" b="1" dirty="0"/>
              <a:t>Chapter 58 </a:t>
            </a:r>
            <a:r>
              <a:rPr lang="en-US" sz="1600" b="1" dirty="0" smtClean="0"/>
              <a:t>(58.090) remove </a:t>
            </a:r>
            <a:r>
              <a:rPr lang="en-US" sz="1600" b="1" dirty="0"/>
              <a:t>vague statement  “… rhythm of adjacent structures, . . .”</a:t>
            </a:r>
          </a:p>
          <a:p>
            <a:pPr lvl="1"/>
            <a:r>
              <a:rPr lang="en-US" sz="1600" b="1" dirty="0" smtClean="0"/>
              <a:t>15)  </a:t>
            </a:r>
            <a:r>
              <a:rPr lang="en-US" sz="1600" b="1" dirty="0"/>
              <a:t>Chapter 68 </a:t>
            </a:r>
            <a:r>
              <a:rPr lang="en-US" sz="1600" b="1" dirty="0" smtClean="0"/>
              <a:t>section 68.040 by providing correction </a:t>
            </a:r>
            <a:r>
              <a:rPr lang="en-US" sz="1600" b="1" dirty="0"/>
              <a:t>to lot widths </a:t>
            </a:r>
            <a:r>
              <a:rPr lang="en-US" sz="1600" b="1" dirty="0" smtClean="0"/>
              <a:t>consistent </a:t>
            </a:r>
            <a:r>
              <a:rPr lang="en-US" sz="1600" b="1" dirty="0"/>
              <a:t>with the standards in other zones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961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CDC – Types of Amendments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b="1" dirty="0"/>
              <a:t>Corrections to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pPr lvl="1"/>
            <a:r>
              <a:rPr lang="en-US" sz="1600" b="1" dirty="0" smtClean="0"/>
              <a:t>16)  Chapter 81 amended 81.050 by providing a reference to Municipal Code section 2.920 for annexations.</a:t>
            </a:r>
          </a:p>
          <a:p>
            <a:pPr lvl="1"/>
            <a:r>
              <a:rPr lang="en-US" sz="1600" b="1" dirty="0" smtClean="0"/>
              <a:t>17) </a:t>
            </a:r>
            <a:r>
              <a:rPr lang="en-US" sz="1600" b="1" dirty="0"/>
              <a:t>Chapter 85 remove outdated reference in 85.200.E.7.b.</a:t>
            </a:r>
          </a:p>
          <a:p>
            <a:pPr lvl="1"/>
            <a:r>
              <a:rPr lang="en-US" sz="1600" b="1" dirty="0" smtClean="0"/>
              <a:t>18) </a:t>
            </a:r>
            <a:r>
              <a:rPr lang="en-US" sz="1600" b="1" dirty="0"/>
              <a:t>Chapter 85.210 – the lot line adjustment changes requested by Council</a:t>
            </a:r>
          </a:p>
          <a:p>
            <a:pPr lvl="1"/>
            <a:r>
              <a:rPr lang="en-US" sz="1600" b="1" dirty="0" smtClean="0"/>
              <a:t>19)  </a:t>
            </a:r>
            <a:r>
              <a:rPr lang="en-US" sz="1600" b="1" dirty="0"/>
              <a:t>Chapter 99, clarify the requirement </a:t>
            </a:r>
            <a:r>
              <a:rPr lang="en-US" sz="1600" b="1" dirty="0" smtClean="0"/>
              <a:t>(99.030.B.1.t) for </a:t>
            </a:r>
            <a:r>
              <a:rPr lang="en-US" sz="1600" b="1" dirty="0"/>
              <a:t>a pre-application conference for an extension.</a:t>
            </a:r>
          </a:p>
          <a:p>
            <a:pPr lvl="1"/>
            <a:r>
              <a:rPr lang="en-US" sz="1600" b="1" dirty="0" smtClean="0"/>
              <a:t>20)  </a:t>
            </a:r>
            <a:r>
              <a:rPr lang="en-US" sz="1600" b="1" dirty="0"/>
              <a:t>Chapter 99, remove incorrect statute reference </a:t>
            </a:r>
            <a:r>
              <a:rPr lang="en-US" sz="1600" b="1" dirty="0" smtClean="0"/>
              <a:t>(99.170.F) and </a:t>
            </a:r>
            <a:r>
              <a:rPr lang="en-US" sz="1600" b="1" dirty="0"/>
              <a:t>replace with correct reference</a:t>
            </a:r>
            <a:endParaRPr lang="en-US" sz="2000" b="1" dirty="0"/>
          </a:p>
          <a:p>
            <a:pPr lvl="1"/>
            <a:r>
              <a:rPr lang="en-US" sz="1600" b="1" dirty="0" smtClean="0"/>
              <a:t>21)  </a:t>
            </a:r>
            <a:r>
              <a:rPr lang="en-US" sz="1600" b="1" dirty="0"/>
              <a:t>Chapter 99, update extension section 99.325.A and clarify the process for requesting an </a:t>
            </a:r>
            <a:r>
              <a:rPr lang="en-US" sz="1600" b="1" dirty="0" smtClean="0"/>
              <a:t>extension</a:t>
            </a:r>
            <a:endParaRPr lang="en-US" sz="2000" b="1" dirty="0" smtClean="0"/>
          </a:p>
          <a:p>
            <a:pPr lvl="1"/>
            <a:endParaRPr lang="en-US" sz="1600" b="1" dirty="0" smtClean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4181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CDC – Types of Amendments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b="1" dirty="0"/>
              <a:t>Changes for statutory or municipal code consistency</a:t>
            </a:r>
          </a:p>
          <a:p>
            <a:pPr lvl="1"/>
            <a:r>
              <a:rPr lang="en-US" sz="1600" b="1" dirty="0"/>
              <a:t>These duplicate previously stated items but are generally related to </a:t>
            </a:r>
          </a:p>
          <a:p>
            <a:pPr lvl="2"/>
            <a:r>
              <a:rPr lang="en-US" sz="1200" b="1" dirty="0"/>
              <a:t>definitions for property line adjustment, day care</a:t>
            </a:r>
          </a:p>
          <a:p>
            <a:pPr lvl="2"/>
            <a:r>
              <a:rPr lang="en-US" sz="1200" b="1" dirty="0"/>
              <a:t>Updated use names impacted by the definition changes (i.e. Certified day care center)</a:t>
            </a:r>
          </a:p>
          <a:p>
            <a:pPr lvl="2"/>
            <a:r>
              <a:rPr lang="en-US" sz="1200" b="1" dirty="0"/>
              <a:t>Update Chapter 81 with reference to municipal code process for annexation</a:t>
            </a:r>
            <a:endParaRPr lang="en-US" sz="2000" b="1" dirty="0"/>
          </a:p>
          <a:p>
            <a:r>
              <a:rPr lang="en-US" sz="2000" b="1" dirty="0" smtClean="0"/>
              <a:t>Removal </a:t>
            </a:r>
            <a:r>
              <a:rPr lang="en-US" sz="2000" b="1" dirty="0"/>
              <a:t>of duplication</a:t>
            </a:r>
          </a:p>
          <a:p>
            <a:pPr lvl="1"/>
            <a:r>
              <a:rPr lang="en-US" sz="1600" b="1" dirty="0"/>
              <a:t>1)  Chapter 25 related to “new lot configuration”</a:t>
            </a:r>
          </a:p>
          <a:p>
            <a:pPr lvl="1"/>
            <a:r>
              <a:rPr lang="en-US" sz="1600" b="1" dirty="0"/>
              <a:t>2)  Chapter 37 duplication removed and a reference to Chapter 52 added</a:t>
            </a:r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36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6206319" cy="914400"/>
          </a:xfrm>
        </p:spPr>
        <p:txBody>
          <a:bodyPr/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Any questions of staff?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westlinnoregon.gov/planning/miscellaneous-code-amendments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2306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4072719" cy="914400"/>
          </a:xfrm>
        </p:spPr>
        <p:txBody>
          <a:bodyPr/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 smtClean="0"/>
              <a:t>West Linn City Council Goal for 2018</a:t>
            </a:r>
          </a:p>
          <a:p>
            <a:pPr lvl="1"/>
            <a:r>
              <a:rPr lang="en-US" sz="2000" dirty="0" smtClean="0"/>
              <a:t>Guiding Principle #1 “Identify </a:t>
            </a:r>
            <a:r>
              <a:rPr lang="en-US" sz="2000" dirty="0"/>
              <a:t>public involvement issues related to the land use process and complete the </a:t>
            </a:r>
            <a:r>
              <a:rPr lang="en-US" sz="2000" dirty="0" smtClean="0"/>
              <a:t>recommended CDC </a:t>
            </a:r>
            <a:r>
              <a:rPr lang="en-US" sz="2000" dirty="0"/>
              <a:t>revision </a:t>
            </a:r>
            <a:r>
              <a:rPr lang="en-US" sz="2000" dirty="0" smtClean="0"/>
              <a:t>items”</a:t>
            </a:r>
          </a:p>
          <a:p>
            <a:r>
              <a:rPr lang="en-US" sz="2400" dirty="0" smtClean="0"/>
              <a:t>West </a:t>
            </a:r>
            <a:r>
              <a:rPr lang="en-US" sz="2400" dirty="0"/>
              <a:t>Linn City Council </a:t>
            </a:r>
            <a:r>
              <a:rPr lang="en-US" sz="2400" dirty="0" smtClean="0"/>
              <a:t>discussion on development of docket of amendments.  October 16, 2017</a:t>
            </a:r>
          </a:p>
          <a:p>
            <a:pPr lvl="1"/>
            <a:r>
              <a:rPr lang="en-US" sz="1600" dirty="0" smtClean="0"/>
              <a:t>Lot Line Adjustment Policy.  Resolution needed to code issues regarding “zig zag” of property lines.</a:t>
            </a:r>
          </a:p>
          <a:p>
            <a:pPr lvl="1"/>
            <a:r>
              <a:rPr lang="en-US" sz="1600" dirty="0" smtClean="0"/>
              <a:t>Minor CDC clean up.  Ideally this would occur annually.   Current list includes correcting errors and align day care language with State regulations.</a:t>
            </a:r>
          </a:p>
        </p:txBody>
      </p:sp>
    </p:spTree>
    <p:extLst>
      <p:ext uri="{BB962C8B-B14F-4D97-AF65-F5344CB8AC3E}">
        <p14:creationId xmlns:p14="http://schemas.microsoft.com/office/powerpoint/2010/main" val="361279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6206319" cy="914400"/>
          </a:xfrm>
        </p:spPr>
        <p:txBody>
          <a:bodyPr/>
          <a:lstStyle/>
          <a:p>
            <a:r>
              <a:rPr lang="en-US" sz="3200" dirty="0" smtClean="0"/>
              <a:t>Process for Code Changes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 smtClean="0"/>
              <a:t>Planning Commission/City Council meeting </a:t>
            </a:r>
            <a:r>
              <a:rPr lang="en-US" sz="2400" dirty="0" smtClean="0"/>
              <a:t>April 2</a:t>
            </a:r>
            <a:r>
              <a:rPr lang="en-US" sz="2400" dirty="0" smtClean="0"/>
              <a:t>, 2018</a:t>
            </a:r>
          </a:p>
          <a:p>
            <a:r>
              <a:rPr lang="en-US" sz="2400" dirty="0" smtClean="0"/>
              <a:t>Measure 56 Notice – Not required</a:t>
            </a:r>
          </a:p>
          <a:p>
            <a:r>
              <a:rPr lang="en-US" sz="2400" dirty="0" smtClean="0"/>
              <a:t>Information on City Website – April 26, 2018</a:t>
            </a:r>
            <a:endParaRPr lang="en-US" sz="2400" dirty="0"/>
          </a:p>
          <a:p>
            <a:r>
              <a:rPr lang="en-US" sz="2400" dirty="0"/>
              <a:t>Notice in Newspaper – </a:t>
            </a:r>
            <a:r>
              <a:rPr lang="en-US" sz="2400" dirty="0" smtClean="0"/>
              <a:t>May 17, 2018</a:t>
            </a:r>
          </a:p>
        </p:txBody>
      </p:sp>
    </p:spTree>
    <p:extLst>
      <p:ext uri="{BB962C8B-B14F-4D97-AF65-F5344CB8AC3E}">
        <p14:creationId xmlns:p14="http://schemas.microsoft.com/office/powerpoint/2010/main" val="210745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6206319" cy="914400"/>
          </a:xfrm>
        </p:spPr>
        <p:txBody>
          <a:bodyPr/>
          <a:lstStyle/>
          <a:p>
            <a:r>
              <a:rPr lang="en-US" sz="3200" dirty="0" smtClean="0"/>
              <a:t>Workshops and Hearings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 smtClean="0"/>
              <a:t>City Council work session on update to docket (October 17, 2017 considered the Lot Line Adjustment update and consistency with state regulations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Planning </a:t>
            </a:r>
            <a:r>
              <a:rPr lang="en-US" sz="2400" dirty="0"/>
              <a:t>Commission Workshop – </a:t>
            </a:r>
            <a:r>
              <a:rPr lang="en-US" sz="2400" dirty="0" smtClean="0"/>
              <a:t>May 2, 2018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Review background information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Discussion on </a:t>
            </a:r>
            <a:r>
              <a:rPr lang="en-US" sz="2000" dirty="0" smtClean="0"/>
              <a:t>proposed amendments</a:t>
            </a:r>
            <a:endParaRPr lang="en-US" sz="2400" dirty="0"/>
          </a:p>
          <a:p>
            <a:r>
              <a:rPr lang="en-US" sz="2400" dirty="0"/>
              <a:t>Planning Commission Hearing – </a:t>
            </a:r>
            <a:r>
              <a:rPr lang="en-US" sz="2400" dirty="0" smtClean="0"/>
              <a:t>June 6, 2018</a:t>
            </a:r>
          </a:p>
          <a:p>
            <a:r>
              <a:rPr lang="en-US" sz="2400" dirty="0" smtClean="0"/>
              <a:t>Council Workshop June 18, 2018</a:t>
            </a:r>
            <a:endParaRPr lang="en-US" sz="2400" dirty="0"/>
          </a:p>
          <a:p>
            <a:r>
              <a:rPr lang="en-US" sz="2400" dirty="0"/>
              <a:t>Council Hearing – </a:t>
            </a:r>
            <a:r>
              <a:rPr lang="en-US" sz="2400" dirty="0" smtClean="0"/>
              <a:t>July 9, 2018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86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196919" cy="914400"/>
          </a:xfrm>
        </p:spPr>
        <p:txBody>
          <a:bodyPr/>
          <a:lstStyle/>
          <a:p>
            <a:r>
              <a:rPr lang="en-US" sz="3200" dirty="0" smtClean="0"/>
              <a:t>Background for Lot Line Adjustment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Lot </a:t>
            </a:r>
            <a:r>
              <a:rPr lang="en-US" sz="2400" dirty="0"/>
              <a:t>Line Adjustment (CDC 85.210) criteria </a:t>
            </a:r>
            <a:r>
              <a:rPr lang="en-US" sz="2400" dirty="0" smtClean="0"/>
              <a:t>was reviewed by Council on </a:t>
            </a:r>
            <a:r>
              <a:rPr lang="en-US" sz="2400" dirty="0"/>
              <a:t>November 6, 2017 and February 5, </a:t>
            </a:r>
            <a:r>
              <a:rPr lang="en-US" sz="2400" dirty="0" smtClean="0"/>
              <a:t>2018. Council </a:t>
            </a:r>
            <a:r>
              <a:rPr lang="en-US" sz="2400" dirty="0"/>
              <a:t>considered three options: 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Should </a:t>
            </a:r>
            <a:r>
              <a:rPr lang="en-US" sz="2000" dirty="0"/>
              <a:t>the change address the traditional grid pattern sought in the historic district? </a:t>
            </a:r>
          </a:p>
          <a:p>
            <a:pPr lvl="1"/>
            <a:r>
              <a:rPr lang="en-US" sz="2000" dirty="0"/>
              <a:t>	Should the change provide adequate flexibility for non-traditional lots impacted by topography or other natural features?  </a:t>
            </a:r>
          </a:p>
          <a:p>
            <a:pPr lvl="1"/>
            <a:r>
              <a:rPr lang="en-US" sz="2000" dirty="0"/>
              <a:t>	Should the change provide an option considered to have the same standard city wide?  </a:t>
            </a:r>
          </a:p>
        </p:txBody>
      </p:sp>
    </p:spTree>
    <p:extLst>
      <p:ext uri="{BB962C8B-B14F-4D97-AF65-F5344CB8AC3E}">
        <p14:creationId xmlns:p14="http://schemas.microsoft.com/office/powerpoint/2010/main" val="7409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501719" cy="914400"/>
          </a:xfrm>
        </p:spPr>
        <p:txBody>
          <a:bodyPr/>
          <a:lstStyle/>
          <a:p>
            <a:r>
              <a:rPr lang="en-US" sz="3200" dirty="0" smtClean="0"/>
              <a:t>Background for Lot Line Adjustment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400" dirty="0"/>
              <a:t>The Council considered alternatives that would provide the consistent visual spacing sought in the historic district.  The </a:t>
            </a:r>
            <a:r>
              <a:rPr lang="en-US" sz="2400" dirty="0" smtClean="0"/>
              <a:t>Council chose to achieve the goal of equal lot spacing </a:t>
            </a:r>
            <a:r>
              <a:rPr lang="en-US" sz="2400" dirty="0"/>
              <a:t>in most neighborhoods where practical.  </a:t>
            </a:r>
            <a:endParaRPr lang="en-US" sz="2400" dirty="0" smtClean="0"/>
          </a:p>
          <a:p>
            <a:pPr lvl="1"/>
            <a:r>
              <a:rPr lang="en-US" sz="2000" dirty="0" smtClean="0"/>
              <a:t>The Council considered a variance as an option where constraints existed.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guidance was to provide a simple set of standards for consideration; as provided in draft Ordinance 1675.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424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6206319" cy="914400"/>
          </a:xfrm>
        </p:spPr>
        <p:txBody>
          <a:bodyPr/>
          <a:lstStyle/>
          <a:p>
            <a:r>
              <a:rPr lang="en-US" sz="3200" dirty="0" smtClean="0"/>
              <a:t>CDC – Types of Amendments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b="1" dirty="0" smtClean="0"/>
              <a:t>Council Directed addition/clarification. </a:t>
            </a:r>
            <a:endParaRPr lang="en-US" sz="2000" b="1" dirty="0"/>
          </a:p>
          <a:p>
            <a:pPr lvl="1"/>
            <a:r>
              <a:rPr lang="en-US" sz="1600" b="1" dirty="0"/>
              <a:t>Lot Line Adjustment – Lot Line Adjustment Policy.  Resolution needed to code issues regarding “zig zag” of property lines.</a:t>
            </a:r>
          </a:p>
          <a:p>
            <a:pPr lvl="1"/>
            <a:r>
              <a:rPr lang="en-US" sz="1600" b="1" dirty="0"/>
              <a:t>Minor CDC clean up. </a:t>
            </a:r>
            <a:r>
              <a:rPr lang="en-US" sz="1600" b="1" dirty="0" smtClean="0"/>
              <a:t>Current </a:t>
            </a:r>
            <a:r>
              <a:rPr lang="en-US" sz="1600" b="1" dirty="0"/>
              <a:t>list </a:t>
            </a:r>
            <a:r>
              <a:rPr lang="en-US" sz="1600" b="1" dirty="0" smtClean="0"/>
              <a:t>includes </a:t>
            </a:r>
          </a:p>
          <a:p>
            <a:pPr lvl="2"/>
            <a:r>
              <a:rPr lang="en-US" sz="1200" b="1" dirty="0" smtClean="0"/>
              <a:t>Correct errors and incorrect code references;</a:t>
            </a:r>
          </a:p>
          <a:p>
            <a:pPr lvl="2"/>
            <a:r>
              <a:rPr lang="en-US" sz="1200" b="1" dirty="0" smtClean="0"/>
              <a:t>Update/clarify </a:t>
            </a:r>
            <a:r>
              <a:rPr lang="en-US" sz="1200" b="1" dirty="0"/>
              <a:t>land use application submittal requirements</a:t>
            </a:r>
            <a:r>
              <a:rPr lang="en-US" sz="1200" b="1" dirty="0" smtClean="0"/>
              <a:t>;</a:t>
            </a:r>
          </a:p>
          <a:p>
            <a:pPr lvl="2"/>
            <a:r>
              <a:rPr lang="en-US" sz="1200" b="1" dirty="0" smtClean="0"/>
              <a:t> Align </a:t>
            </a:r>
            <a:r>
              <a:rPr lang="en-US" sz="1200" b="1" dirty="0"/>
              <a:t>day care language and requirements with State of Oregon </a:t>
            </a:r>
            <a:r>
              <a:rPr lang="en-US" sz="1200" b="1" dirty="0" smtClean="0"/>
              <a:t>regulations</a:t>
            </a:r>
          </a:p>
          <a:p>
            <a:r>
              <a:rPr lang="en-US" sz="2000" b="1" dirty="0" smtClean="0"/>
              <a:t>Corrections</a:t>
            </a:r>
          </a:p>
          <a:p>
            <a:pPr lvl="1"/>
            <a:r>
              <a:rPr lang="en-US" sz="1600" b="1" dirty="0" smtClean="0"/>
              <a:t>1)  Remove </a:t>
            </a:r>
            <a:r>
              <a:rPr lang="en-US" sz="1600" b="1" dirty="0"/>
              <a:t> </a:t>
            </a:r>
            <a:r>
              <a:rPr lang="en-US" sz="1600" b="1" dirty="0" smtClean="0"/>
              <a:t>definitions for Children’s Day Care and update Family Day</a:t>
            </a:r>
          </a:p>
          <a:p>
            <a:pPr lvl="2"/>
            <a:r>
              <a:rPr lang="en-US" sz="1200" dirty="0" smtClean="0"/>
              <a:t>CDC </a:t>
            </a:r>
            <a:r>
              <a:rPr lang="en-US" sz="1200" dirty="0"/>
              <a:t>2.030 (definitions)</a:t>
            </a:r>
            <a:endParaRPr lang="en-US" sz="12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9226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CDC – Types of Amendments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b="1" dirty="0" smtClean="0"/>
              <a:t>Corrections to:</a:t>
            </a:r>
          </a:p>
          <a:p>
            <a:pPr lvl="1"/>
            <a:r>
              <a:rPr lang="en-US" sz="1600" b="1" dirty="0"/>
              <a:t>1)  </a:t>
            </a:r>
            <a:r>
              <a:rPr lang="en-US" sz="1600" b="1" dirty="0" smtClean="0"/>
              <a:t>Continued -  Certified Child Care Center - </a:t>
            </a:r>
            <a:r>
              <a:rPr lang="en-US" sz="1600" b="1" dirty="0"/>
              <a:t>update </a:t>
            </a:r>
            <a:r>
              <a:rPr lang="en-US" sz="1600" b="1" dirty="0" smtClean="0"/>
              <a:t>new </a:t>
            </a:r>
            <a:r>
              <a:rPr lang="en-US" sz="1600" b="1" dirty="0"/>
              <a:t>terms in </a:t>
            </a:r>
            <a:r>
              <a:rPr lang="en-US" sz="1600" b="1" dirty="0" smtClean="0"/>
              <a:t>applicable </a:t>
            </a:r>
            <a:r>
              <a:rPr lang="en-US" sz="1600" b="1" dirty="0"/>
              <a:t>zones.</a:t>
            </a:r>
          </a:p>
          <a:p>
            <a:pPr lvl="2"/>
            <a:r>
              <a:rPr lang="en-US" sz="1200" dirty="0"/>
              <a:t>(Chapters 12 R-7, 13 R-5, 14 R-4.5, 15 R-3, 16 R-2.1, 18 NC, 19 GC, 21 OBC, and 59 WFC) under the subsection listed as “Conditional Uses” remove “Children’s Day Care Center” and replace with “Certified Child Care Center</a:t>
            </a:r>
            <a:r>
              <a:rPr lang="en-US" sz="1200" dirty="0" smtClean="0"/>
              <a:t>”</a:t>
            </a:r>
            <a:endParaRPr lang="en-US" sz="2000" b="1" dirty="0" smtClean="0"/>
          </a:p>
          <a:p>
            <a:pPr lvl="1"/>
            <a:r>
              <a:rPr lang="en-US" sz="1600" b="1" dirty="0" smtClean="0"/>
              <a:t>2) Clarify floor area ratio is a “maximum” (most coverage desired)</a:t>
            </a:r>
          </a:p>
          <a:p>
            <a:pPr lvl="2"/>
            <a:r>
              <a:rPr lang="en-US" sz="1200" dirty="0"/>
              <a:t>(CDC Chapters 8 R-40, 9 R-20, 10 R-15, 11 R-10, 12 R-7, 13 R-5, 14 R-4.5, 15 R-3, 16 R-2.1 and 59 WFC) </a:t>
            </a:r>
            <a:endParaRPr lang="en-US" sz="1200" b="1" dirty="0" smtClean="0"/>
          </a:p>
          <a:p>
            <a:pPr lvl="1"/>
            <a:r>
              <a:rPr lang="en-US" sz="1600" b="1" dirty="0" smtClean="0"/>
              <a:t>3) Remove references To Chapter 40 and replace with the correct reference Chapter 41 and title.</a:t>
            </a:r>
          </a:p>
          <a:p>
            <a:pPr lvl="2"/>
            <a:r>
              <a:rPr lang="en-US" sz="1200" dirty="0"/>
              <a:t>(CDC Chapters 8 R-40, 9 R-20, 10 R-15, 11 R-10, 12 R-7, 13 R-5, 14 R-4.5, 15 R-3, 16 R-2.1, 18 NC, 19 GC, 21 OBC, 22 CI, 23 GI,  55.100 Design Review, 56.100 Parks Design Review, and 59 </a:t>
            </a:r>
            <a:r>
              <a:rPr lang="en-US" sz="1200" dirty="0" smtClean="0"/>
              <a:t>WFC)</a:t>
            </a:r>
          </a:p>
          <a:p>
            <a:pPr lvl="1"/>
            <a:r>
              <a:rPr lang="en-US" sz="1600" b="1" dirty="0" smtClean="0"/>
              <a:t>4)  In Section 25.070 Subsection C - Remove item Number 6 related to “New Lot Configuration” as it duplicates similar language in Chapter 85.200.B  subsections 3-7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964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76200"/>
            <a:ext cx="7349319" cy="914400"/>
          </a:xfrm>
        </p:spPr>
        <p:txBody>
          <a:bodyPr/>
          <a:lstStyle/>
          <a:p>
            <a:r>
              <a:rPr lang="en-US" sz="3200" dirty="0" smtClean="0"/>
              <a:t>CDC – Types of Amendments -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5100"/>
            <a:ext cx="8077200" cy="4691063"/>
          </a:xfrm>
        </p:spPr>
        <p:txBody>
          <a:bodyPr/>
          <a:lstStyle/>
          <a:p>
            <a:r>
              <a:rPr lang="en-US" sz="2000" b="1" dirty="0" smtClean="0"/>
              <a:t>Corrections to:</a:t>
            </a:r>
            <a:endParaRPr lang="en-US" sz="1600" b="1" dirty="0"/>
          </a:p>
          <a:p>
            <a:pPr lvl="1"/>
            <a:r>
              <a:rPr lang="en-US" sz="1600" b="1" dirty="0"/>
              <a:t>5</a:t>
            </a:r>
            <a:r>
              <a:rPr lang="en-US" sz="1600" b="1" dirty="0" smtClean="0"/>
              <a:t>) </a:t>
            </a:r>
            <a:r>
              <a:rPr lang="en-US" sz="1600" b="1" dirty="0"/>
              <a:t>Clarify in Chapter 34 </a:t>
            </a:r>
            <a:r>
              <a:rPr lang="en-US" sz="1600" b="1" dirty="0" smtClean="0"/>
              <a:t>section 34.040 that </a:t>
            </a:r>
            <a:r>
              <a:rPr lang="en-US" sz="1600" b="1" dirty="0"/>
              <a:t>the use could produce a noise; not a structure</a:t>
            </a:r>
            <a:r>
              <a:rPr lang="en-US" sz="1600" b="1" dirty="0" smtClean="0"/>
              <a:t>.</a:t>
            </a:r>
          </a:p>
          <a:p>
            <a:pPr lvl="1"/>
            <a:r>
              <a:rPr lang="en-US" sz="1600" b="1" dirty="0" smtClean="0"/>
              <a:t>6) In Home Occupation chapter - section 37.020 </a:t>
            </a:r>
            <a:r>
              <a:rPr lang="en-US" sz="1600" b="1" dirty="0"/>
              <a:t>Subsection 9 remove duplicative criteria </a:t>
            </a:r>
            <a:r>
              <a:rPr lang="en-US" sz="1600" b="1" dirty="0" smtClean="0"/>
              <a:t>for signs and </a:t>
            </a:r>
            <a:r>
              <a:rPr lang="en-US" sz="1600" b="1" dirty="0"/>
              <a:t>replace with a reference to Chapter </a:t>
            </a:r>
            <a:r>
              <a:rPr lang="en-US" sz="1600" b="1" dirty="0" smtClean="0"/>
              <a:t>52 Signs</a:t>
            </a:r>
          </a:p>
          <a:p>
            <a:pPr lvl="1"/>
            <a:r>
              <a:rPr lang="en-US" sz="1600" b="1" dirty="0" smtClean="0"/>
              <a:t>7)  </a:t>
            </a:r>
            <a:r>
              <a:rPr lang="en-US" sz="1600" b="1" dirty="0"/>
              <a:t>Chapter 38 reference link to Chapter 58.090 to clarify a separate standard exists</a:t>
            </a:r>
          </a:p>
          <a:p>
            <a:pPr lvl="1"/>
            <a:r>
              <a:rPr lang="en-US" sz="1600" b="1" dirty="0"/>
              <a:t>8</a:t>
            </a:r>
            <a:r>
              <a:rPr lang="en-US" sz="1600" b="1" dirty="0" smtClean="0"/>
              <a:t>)  </a:t>
            </a:r>
            <a:r>
              <a:rPr lang="en-US" sz="1600" b="1" dirty="0"/>
              <a:t>Chapter 43.040 minor reorganization to clarify sidewall off sets in exception </a:t>
            </a:r>
            <a:r>
              <a:rPr lang="en-US" sz="1600" b="1" dirty="0" smtClean="0"/>
              <a:t>subsection</a:t>
            </a:r>
            <a:r>
              <a:rPr lang="en-US" sz="1600" b="1" dirty="0"/>
              <a:t>.  (No new standards or criteria)</a:t>
            </a:r>
          </a:p>
          <a:p>
            <a:pPr lvl="1"/>
            <a:r>
              <a:rPr lang="en-US" sz="1600" b="1" dirty="0"/>
              <a:t>9</a:t>
            </a:r>
            <a:r>
              <a:rPr lang="en-US" sz="1600" b="1" dirty="0" smtClean="0"/>
              <a:t>)  </a:t>
            </a:r>
            <a:r>
              <a:rPr lang="en-US" sz="1600" b="1" dirty="0"/>
              <a:t>Chapter 46 </a:t>
            </a:r>
            <a:r>
              <a:rPr lang="en-US" sz="1600" b="1" dirty="0" smtClean="0"/>
              <a:t>Off Street Parking Section 46.090 </a:t>
            </a:r>
            <a:r>
              <a:rPr lang="en-US" sz="1600" b="1" dirty="0"/>
              <a:t>clarification that standards are off street only</a:t>
            </a:r>
            <a:r>
              <a:rPr lang="en-US" sz="1600" b="1" dirty="0" smtClean="0"/>
              <a:t>.  Section 46.140 remove exception for bicycle parking.</a:t>
            </a:r>
            <a:endParaRPr lang="en-US" sz="1600" b="1" dirty="0"/>
          </a:p>
          <a:p>
            <a:pPr lvl="1"/>
            <a:r>
              <a:rPr lang="en-US" sz="1600" b="1" dirty="0" smtClean="0"/>
              <a:t>10)  </a:t>
            </a:r>
            <a:r>
              <a:rPr lang="en-US" sz="1600" b="1" dirty="0"/>
              <a:t>Chapter 48 Access control standards – </a:t>
            </a:r>
            <a:r>
              <a:rPr lang="en-US" sz="1600" b="1" dirty="0" smtClean="0"/>
              <a:t>section 48.025.B.3 clarify </a:t>
            </a:r>
            <a:r>
              <a:rPr lang="en-US" sz="1600" b="1" dirty="0"/>
              <a:t>the standards is the decision of the Public Works </a:t>
            </a:r>
            <a:r>
              <a:rPr lang="en-US" sz="1600" b="1" dirty="0" smtClean="0"/>
              <a:t>Director.</a:t>
            </a:r>
          </a:p>
        </p:txBody>
      </p:sp>
    </p:spTree>
    <p:extLst>
      <p:ext uri="{BB962C8B-B14F-4D97-AF65-F5344CB8AC3E}">
        <p14:creationId xmlns:p14="http://schemas.microsoft.com/office/powerpoint/2010/main" val="41032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68321F"/>
      </a:dk2>
      <a:lt2>
        <a:srgbClr val="808080"/>
      </a:lt2>
      <a:accent1>
        <a:srgbClr val="67642F"/>
      </a:accent1>
      <a:accent2>
        <a:srgbClr val="949B51"/>
      </a:accent2>
      <a:accent3>
        <a:srgbClr val="FFFFFF"/>
      </a:accent3>
      <a:accent4>
        <a:srgbClr val="000000"/>
      </a:accent4>
      <a:accent5>
        <a:srgbClr val="B8B8AD"/>
      </a:accent5>
      <a:accent6>
        <a:srgbClr val="868C49"/>
      </a:accent6>
      <a:hlink>
        <a:srgbClr val="B2AA7E"/>
      </a:hlink>
      <a:folHlink>
        <a:srgbClr val="CC00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68321F"/>
        </a:dk2>
        <a:lt2>
          <a:srgbClr val="808080"/>
        </a:lt2>
        <a:accent1>
          <a:srgbClr val="67642F"/>
        </a:accent1>
        <a:accent2>
          <a:srgbClr val="949B51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868C49"/>
        </a:accent6>
        <a:hlink>
          <a:srgbClr val="B2AA7E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3198</TotalTime>
  <Words>1082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Cambria</vt:lpstr>
      <vt:lpstr>Default Design</vt:lpstr>
      <vt:lpstr>Planning Commission Worksession  5/02/18</vt:lpstr>
      <vt:lpstr>Background</vt:lpstr>
      <vt:lpstr>Process for Code Changes</vt:lpstr>
      <vt:lpstr>Workshops and Hearings</vt:lpstr>
      <vt:lpstr>Background for Lot Line Adjustment</vt:lpstr>
      <vt:lpstr>Background for Lot Line Adjustment - Continued</vt:lpstr>
      <vt:lpstr>CDC – Types of Amendments</vt:lpstr>
      <vt:lpstr>CDC – Types of Amendments - continued</vt:lpstr>
      <vt:lpstr>CDC – Types of Amendments - continued</vt:lpstr>
      <vt:lpstr>CDC – Types of Amendments - continued</vt:lpstr>
      <vt:lpstr>CDC – Types of Amendments - continued</vt:lpstr>
      <vt:lpstr>CDC – Types of Amendments - continued</vt:lpstr>
      <vt:lpstr>Conclusion</vt:lpstr>
    </vt:vector>
  </TitlesOfParts>
  <Company>alcheme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Julie.Bonaduce</dc:creator>
  <cp:lastModifiedBy>Boyd, John</cp:lastModifiedBy>
  <cp:revision>135</cp:revision>
  <cp:lastPrinted>2018-05-02T23:29:59Z</cp:lastPrinted>
  <dcterms:created xsi:type="dcterms:W3CDTF">2008-09-02T16:02:58Z</dcterms:created>
  <dcterms:modified xsi:type="dcterms:W3CDTF">2018-05-03T19:31:00Z</dcterms:modified>
</cp:coreProperties>
</file>