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32" r:id="rId3"/>
    <p:sldId id="538" r:id="rId4"/>
    <p:sldId id="534" r:id="rId5"/>
    <p:sldId id="535" r:id="rId6"/>
    <p:sldId id="536" r:id="rId7"/>
    <p:sldId id="537" r:id="rId8"/>
    <p:sldId id="539" r:id="rId9"/>
    <p:sldId id="540" r:id="rId10"/>
    <p:sldId id="541" r:id="rId11"/>
    <p:sldId id="542" r:id="rId12"/>
    <p:sldId id="543" r:id="rId13"/>
    <p:sldId id="544" r:id="rId14"/>
    <p:sldId id="495" r:id="rId15"/>
    <p:sldId id="527" r:id="rId16"/>
    <p:sldId id="452" r:id="rId17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125000"/>
      </a:lnSpc>
      <a:spcBef>
        <a:spcPct val="0"/>
      </a:spcBef>
      <a:spcAft>
        <a:spcPct val="50000"/>
      </a:spcAft>
      <a:buChar char="•"/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421" autoAdjust="0"/>
  </p:normalViewPr>
  <p:slideViewPr>
    <p:cSldViewPr>
      <p:cViewPr varScale="1">
        <p:scale>
          <a:sx n="106" d="100"/>
          <a:sy n="106" d="100"/>
        </p:scale>
        <p:origin x="9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D568E94F-7C41-424F-9F28-CAAF9B4A9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792">
              <a:lnSpc>
                <a:spcPct val="100000"/>
              </a:lnSpc>
              <a:spcAft>
                <a:spcPct val="0"/>
              </a:spcAft>
              <a:buFontTx/>
              <a:buNone/>
              <a:defRPr sz="1200" baseline="0"/>
            </a:lvl1pPr>
          </a:lstStyle>
          <a:p>
            <a:pPr>
              <a:defRPr/>
            </a:pPr>
            <a:fld id="{3AD13845-FD60-4AC7-A6AE-866653368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8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0EA88-A246-471D-8118-F3B0DEA361A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77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0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9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5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1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0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9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0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0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6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13845-FD60-4AC7-A6AE-86665336821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514600"/>
            <a:ext cx="9140825" cy="611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tan_wav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971800" y="4275138"/>
            <a:ext cx="5638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15" descr="CWL_logost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1463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68688"/>
            <a:ext cx="5791200" cy="78422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95775"/>
            <a:ext cx="4572000" cy="838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03988"/>
            <a:ext cx="2895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CDC - 09-01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03988"/>
            <a:ext cx="2133600" cy="2016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000" baseline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C867B-ECD9-4705-82D4-9CF1EB65B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162300" y="6503988"/>
            <a:ext cx="28194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sz="1000" baseline="0" dirty="0" smtClean="0">
                <a:solidFill>
                  <a:schemeClr val="hlink"/>
                </a:solidFill>
              </a:rPr>
              <a:t>Planning Commission 5-2-2018				</a:t>
            </a:r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553200" y="6503988"/>
            <a:ext cx="2133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fld id="{A3101E57-4465-4D36-959E-2C02F9FDBE67}" type="slidenum">
              <a:rPr lang="en-US" sz="1000" baseline="0">
                <a:solidFill>
                  <a:schemeClr val="hlink"/>
                </a:solidFill>
              </a:rPr>
              <a:pPr algn="r">
                <a:lnSpc>
                  <a:spcPct val="100000"/>
                </a:lnSpc>
                <a:spcAft>
                  <a:spcPct val="0"/>
                </a:spcAft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0825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8" descr="tan_wav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15" descr="CWL_ic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258763"/>
            <a:ext cx="6556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•"/>
        <a:defRPr sz="1400" i="1">
          <a:solidFill>
            <a:schemeClr val="tx1"/>
          </a:solidFill>
          <a:latin typeface="Cambria" pitchFamily="18" charset="0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482975"/>
            <a:ext cx="5791200" cy="784225"/>
          </a:xfrm>
        </p:spPr>
        <p:txBody>
          <a:bodyPr/>
          <a:lstStyle/>
          <a:p>
            <a:pPr eaLnBrk="1" hangingPunct="1"/>
            <a:r>
              <a:rPr lang="en-US" dirty="0" smtClean="0"/>
              <a:t>Planning Commission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724400"/>
            <a:ext cx="5867400" cy="137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sz="2000" dirty="0" smtClean="0"/>
              <a:t>Mixed-Use Working Group Recommendations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sz="2000" dirty="0" err="1" smtClean="0"/>
              <a:t>Worksession</a:t>
            </a:r>
            <a:r>
              <a:rPr lang="en-US" sz="2000" dirty="0" smtClean="0"/>
              <a:t>: CDC-18-02</a:t>
            </a:r>
          </a:p>
          <a:p>
            <a:pPr eaLnBrk="1" hangingPunct="1"/>
            <a:r>
              <a:rPr lang="en-US" dirty="0" smtClean="0"/>
              <a:t>May 2, 2018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76400"/>
            <a:ext cx="6920620" cy="4419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CDC Chapter 59 updated use lists</a:t>
            </a:r>
            <a:r>
              <a:rPr lang="en-US" sz="2000" dirty="0" smtClean="0"/>
              <a:t> </a:t>
            </a:r>
            <a:r>
              <a:rPr lang="en-US" sz="1600" dirty="0" smtClean="0"/>
              <a:t>(Purpose 1)</a:t>
            </a:r>
            <a:endParaRPr lang="en-US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Permitted Uses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Added 9 more</a:t>
            </a:r>
            <a:endParaRPr lang="en-US" sz="1600" i="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Accessory Uses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Added 1 more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Manufacture or repackaging of goods for on-site sale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Uses and Development Permitted Under Prescribed Conditions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Added 5 more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Conditional Uses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Added 4 more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Removed 5 for no definition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Moved 3 to P and 2 to PC</a:t>
            </a:r>
            <a:endParaRPr lang="en-US" sz="1600" i="0" dirty="0" smtClean="0">
              <a:latin typeface="+mn-lt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41148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794000"/>
            <a:ext cx="1409700" cy="23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4435475"/>
            <a:ext cx="4076700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4741862"/>
            <a:ext cx="15335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4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76400"/>
            <a:ext cx="8097684" cy="990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CDC Chapter 19 – add an accessory use to be consistent with Chapter 59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5611266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43425"/>
            <a:ext cx="7654064" cy="8667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162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76400"/>
            <a:ext cx="6920620" cy="4419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CDC Chapter 2 – Definition amendments</a:t>
            </a:r>
            <a:endParaRPr lang="en-US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Business support services</a:t>
            </a:r>
            <a:endParaRPr lang="en-US" sz="1800" dirty="0" smtClean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Added “including instructional”</a:t>
            </a:r>
            <a:endParaRPr lang="en-US" sz="1600" i="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Convenience sales and personal services</a:t>
            </a:r>
            <a:endParaRPr lang="en-US" sz="1800" dirty="0" smtClean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Moved “barber shops and beauty salons” for better fit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Personal service facilities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Added “barber shops, salons, and fitness studios”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Removed some out-of-date language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Hotel/motel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Bed and breakfast defined separately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Manufacturing or repackaging of goods for on-site sale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Mixed-use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81200"/>
            <a:ext cx="2506761" cy="15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6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</a:t>
            </a:r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828800"/>
            <a:ext cx="5194300" cy="38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Consider rezoning properties along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Avenue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to 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Street from MU to GC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7 of 8 property owners in favor</a:t>
            </a:r>
            <a:endParaRPr lang="en-US" sz="1600" i="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to 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Street from R-10 to MU/GC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4 of 6 property owners on south side in favor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1 in favor, 1 not out of 5 on north side</a:t>
            </a:r>
            <a:endParaRPr lang="en-US" sz="1600" i="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Evaluate more appropriate zoning for separated properties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Properties 1-2, 3-4, and 27-30 on map in packet</a:t>
            </a:r>
            <a:endParaRPr lang="en-US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CDC Chapter 59 dimensional/design standard changes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Reuse vs. Redevelopment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Zero lot lines, remove max building size, remove residential style standards</a:t>
            </a:r>
            <a:endParaRPr lang="en-US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Evaluate parking management in Willamette Main Street area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342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CDC-18-02 Legislative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June 6: Planning Commission Public Hearing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Recommendation to City Council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June 18: City Council </a:t>
            </a:r>
            <a:r>
              <a:rPr lang="en-US" sz="2000" dirty="0" err="1" smtClean="0"/>
              <a:t>Worksession</a:t>
            </a:r>
            <a:endParaRPr lang="en-US" sz="20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Staff briefing and question/answer session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July 9: City Council Public Hearing</a:t>
            </a:r>
            <a:endParaRPr lang="en-US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Final Decision on proposal</a:t>
            </a:r>
            <a:endParaRPr lang="en-US" sz="1800" dirty="0" smtClean="0"/>
          </a:p>
        </p:txBody>
      </p:sp>
      <p:sp>
        <p:nvSpPr>
          <p:cNvPr id="4" name="Down Arrow 3"/>
          <p:cNvSpPr/>
          <p:nvPr/>
        </p:nvSpPr>
        <p:spPr bwMode="auto">
          <a:xfrm>
            <a:off x="2286000" y="2590800"/>
            <a:ext cx="3810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286000" y="4419600"/>
            <a:ext cx="3810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5967"/>
            <a:ext cx="3140393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6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CDC-18-02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43200" y="3124200"/>
            <a:ext cx="34712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aseline="0" dirty="0" smtClean="0"/>
              <a:t>QUESTIONS OF STAFF?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Commission Agenda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828800"/>
            <a:ext cx="5320420" cy="4114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Staff Memo</a:t>
            </a:r>
            <a:endParaRPr lang="en-US" sz="18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Link to MU Working Group materials</a:t>
            </a:r>
            <a:endParaRPr lang="en-US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MU Working Group Memo/Recommendation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Immediate legislative changes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CDC Chap</a:t>
            </a:r>
            <a:r>
              <a:rPr lang="en-US" sz="1600" i="0" dirty="0">
                <a:latin typeface="+mn-lt"/>
              </a:rPr>
              <a:t>. 59 use list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CDC Chap</a:t>
            </a:r>
            <a:r>
              <a:rPr lang="en-US" sz="1600" i="0" dirty="0">
                <a:latin typeface="+mn-lt"/>
              </a:rPr>
              <a:t>. 19 use addition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>
                <a:latin typeface="+mn-lt"/>
              </a:rPr>
              <a:t>CDC definition amendments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>
                <a:latin typeface="+mn-lt"/>
              </a:rPr>
              <a:t>Comp Plan mixed-use </a:t>
            </a:r>
            <a:r>
              <a:rPr lang="en-US" sz="1600" i="0" dirty="0" smtClean="0">
                <a:latin typeface="+mn-lt"/>
              </a:rPr>
              <a:t>definition</a:t>
            </a:r>
            <a:endParaRPr lang="en-US" sz="160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Planning docket additions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Map, Purpose &amp; Goal, Membership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CDC Chapter 59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14" y="1447800"/>
            <a:ext cx="2585053" cy="27765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276600"/>
            <a:ext cx="2610297" cy="276701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8473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981200"/>
            <a:ext cx="5853820" cy="4114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CC/PC/EDC Meeting – Summer 2017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Priority of CC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Directed CCI to propose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Purpose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Goal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Membership</a:t>
            </a:r>
            <a:endParaRPr lang="en-US" sz="1600" i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City Council appointed group on 11/13/2017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8 Members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2 Purposes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1 Goal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92286"/>
            <a:ext cx="3608701" cy="22648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13" y="3810000"/>
            <a:ext cx="2848473" cy="21410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7839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Purpose &amp;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981200"/>
            <a:ext cx="7987420" cy="4114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City Council prescribed purposes for group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u="sng" dirty="0" smtClean="0"/>
              <a:t>First Purpose</a:t>
            </a:r>
            <a:r>
              <a:rPr lang="en-US" sz="1800" dirty="0" smtClean="0"/>
              <a:t>: To review and update as necessary the list of permitted and conditional uses in the Willamette Neighborhood Mixed-Use Transitional Zone (MU Zone – Chapter 59)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u="sng" dirty="0" smtClean="0"/>
              <a:t>Second Purpose</a:t>
            </a:r>
            <a:r>
              <a:rPr lang="en-US" sz="1800" dirty="0" smtClean="0"/>
              <a:t>: Consider a definition of mixed-use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 i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City Council prescribed goal for the group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Updated lists are needed to reflect current business culture and categories (terminology or categories of uses) and to facilitate compatible mixed-use, commercial, and residential uses. Updated lists will support community and economic goals and will assure appropriate transition between the Historic Willamette commercial core and surrounding Willamette neighborhood.</a:t>
            </a:r>
          </a:p>
        </p:txBody>
      </p:sp>
    </p:spTree>
    <p:extLst>
      <p:ext uri="{BB962C8B-B14F-4D97-AF65-F5344CB8AC3E}">
        <p14:creationId xmlns:p14="http://schemas.microsoft.com/office/powerpoint/2010/main" val="2772718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Meeting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0200"/>
            <a:ext cx="4939420" cy="1981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Meeting 1 – January 4, 2018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Acclimate to process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Review materials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Hear from property owners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Request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member/elect chair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02" y="3886200"/>
            <a:ext cx="4425124" cy="22957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563216"/>
            <a:ext cx="2869778" cy="251936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736" y="3962400"/>
            <a:ext cx="1331507" cy="211998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55" y="3733800"/>
            <a:ext cx="1334162" cy="217796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109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Meeting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0200"/>
            <a:ext cx="5091820" cy="1981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Meeting 2 – January 25, 2018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Working definition of mixed-use </a:t>
            </a:r>
            <a:r>
              <a:rPr lang="en-US" sz="1600" dirty="0" smtClean="0"/>
              <a:t>(Purpose 2)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Zoning/location discussion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Permitted/conditional use comparison with other cities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191902"/>
            <a:ext cx="5876925" cy="305649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4663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Meeting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600200"/>
            <a:ext cx="5853820" cy="2667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Meeting 3 – February 22, 2018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Staff research/options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/>
              <a:t>Day care, small hotels, repair business, yoga studios</a:t>
            </a:r>
            <a:endParaRPr lang="en-US" sz="1600" i="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Proposed updated use list </a:t>
            </a:r>
            <a:r>
              <a:rPr lang="en-US" sz="1600" dirty="0" smtClean="0"/>
              <a:t>(Purpose 1)</a:t>
            </a:r>
            <a:endParaRPr lang="en-US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Definition changes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Small-scale manufacturing discussion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25344"/>
            <a:ext cx="3133218" cy="344883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97" y="4710301"/>
            <a:ext cx="49434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0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Meeting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828800"/>
            <a:ext cx="5853820" cy="3733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Meeting </a:t>
            </a:r>
            <a:r>
              <a:rPr lang="en-US" sz="2000" dirty="0" smtClean="0"/>
              <a:t>4 </a:t>
            </a:r>
            <a:r>
              <a:rPr lang="en-US" sz="2000" dirty="0" smtClean="0"/>
              <a:t>– </a:t>
            </a:r>
            <a:r>
              <a:rPr lang="en-US" sz="2000" dirty="0" smtClean="0"/>
              <a:t>March</a:t>
            </a:r>
            <a:r>
              <a:rPr lang="en-US" sz="2000" dirty="0" smtClean="0"/>
              <a:t> </a:t>
            </a:r>
            <a:r>
              <a:rPr lang="en-US" sz="2000" dirty="0" smtClean="0"/>
              <a:t>22, 2018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Staff research/options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Personal service facilities/grocery </a:t>
            </a:r>
            <a:r>
              <a:rPr lang="en-US" sz="1600" i="0" dirty="0">
                <a:latin typeface="+mn-lt"/>
              </a:rPr>
              <a:t>s</a:t>
            </a:r>
            <a:r>
              <a:rPr lang="en-US" sz="1600" i="0" dirty="0" smtClean="0">
                <a:latin typeface="+mn-lt"/>
              </a:rPr>
              <a:t>tore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Small-scale manufacturing</a:t>
            </a:r>
            <a:endParaRPr lang="en-US" sz="1600" i="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Final Recommendations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Mixed-use definition (Purpose 2)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CDC Chap. 59 updated use list (Purpose 1)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CDC Chap. 19 additional use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i="0" dirty="0" smtClean="0">
                <a:latin typeface="+mn-lt"/>
              </a:rPr>
              <a:t>CDC Chap. 2 definition changes</a:t>
            </a:r>
            <a:endParaRPr lang="en-US" sz="1600" i="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Final Recommendations for future consideration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17552"/>
            <a:ext cx="2944225" cy="419098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0781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Mixed-Use Working Group: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80" y="1828800"/>
            <a:ext cx="6692020" cy="1524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Mixed-use definition </a:t>
            </a:r>
            <a:r>
              <a:rPr lang="en-US" sz="1600" dirty="0" smtClean="0"/>
              <a:t>(Purpose 2)</a:t>
            </a:r>
            <a:endParaRPr lang="en-US" sz="16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Small amendment to existing Comp Plan Glossary definition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Add amended definition to CDC Chapter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5" y="3763962"/>
            <a:ext cx="8002415" cy="17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4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68321F"/>
      </a:dk2>
      <a:lt2>
        <a:srgbClr val="808080"/>
      </a:lt2>
      <a:accent1>
        <a:srgbClr val="67642F"/>
      </a:accent1>
      <a:accent2>
        <a:srgbClr val="949B51"/>
      </a:accent2>
      <a:accent3>
        <a:srgbClr val="FFFFFF"/>
      </a:accent3>
      <a:accent4>
        <a:srgbClr val="000000"/>
      </a:accent4>
      <a:accent5>
        <a:srgbClr val="B8B8AD"/>
      </a:accent5>
      <a:accent6>
        <a:srgbClr val="868C49"/>
      </a:accent6>
      <a:hlink>
        <a:srgbClr val="B2AA7E"/>
      </a:hlink>
      <a:folHlink>
        <a:srgbClr val="CC00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5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8321F"/>
        </a:dk2>
        <a:lt2>
          <a:srgbClr val="808080"/>
        </a:lt2>
        <a:accent1>
          <a:srgbClr val="67642F"/>
        </a:accent1>
        <a:accent2>
          <a:srgbClr val="949B51"/>
        </a:accent2>
        <a:accent3>
          <a:srgbClr val="FFFFFF"/>
        </a:accent3>
        <a:accent4>
          <a:srgbClr val="000000"/>
        </a:accent4>
        <a:accent5>
          <a:srgbClr val="B8B8AD"/>
        </a:accent5>
        <a:accent6>
          <a:srgbClr val="868C49"/>
        </a:accent6>
        <a:hlink>
          <a:srgbClr val="B2AA7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16032</TotalTime>
  <Words>702</Words>
  <Application>Microsoft Office PowerPoint</Application>
  <PresentationFormat>On-screen Show (4:3)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Default Design</vt:lpstr>
      <vt:lpstr>Planning Commission </vt:lpstr>
      <vt:lpstr>Planning Commission Agenda Packet</vt:lpstr>
      <vt:lpstr>Mixed-Use Working Group: Background</vt:lpstr>
      <vt:lpstr>Mixed-Use Working Group: Purpose &amp; Goal</vt:lpstr>
      <vt:lpstr>Mixed-Use Working Group: Meeting 1</vt:lpstr>
      <vt:lpstr>Mixed-Use Working Group: Meeting 2</vt:lpstr>
      <vt:lpstr>Mixed-Use Working Group: Meeting 3</vt:lpstr>
      <vt:lpstr>Mixed-Use Working Group: Meeting 4</vt:lpstr>
      <vt:lpstr>Mixed-Use Working Group: Recommendations</vt:lpstr>
      <vt:lpstr>Mixed-Use Working Group: Recommendations</vt:lpstr>
      <vt:lpstr>Mixed-Use Working Group: Recommendations</vt:lpstr>
      <vt:lpstr>Mixed-Use Working Group: Recommendations</vt:lpstr>
      <vt:lpstr>Mixed-Use Working Group: Recommendations</vt:lpstr>
      <vt:lpstr>Mixed-Use Working Group: Future Considerations</vt:lpstr>
      <vt:lpstr>CDC-18-02 Legislative Process</vt:lpstr>
      <vt:lpstr>CDC-18-02</vt:lpstr>
    </vt:vector>
  </TitlesOfParts>
  <Company>alcheme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Julie.Bonaduce</dc:creator>
  <cp:lastModifiedBy>Wyss, Darren</cp:lastModifiedBy>
  <cp:revision>413</cp:revision>
  <cp:lastPrinted>2018-05-02T22:55:14Z</cp:lastPrinted>
  <dcterms:created xsi:type="dcterms:W3CDTF">2008-09-02T16:02:58Z</dcterms:created>
  <dcterms:modified xsi:type="dcterms:W3CDTF">2018-05-03T00:07:50Z</dcterms:modified>
</cp:coreProperties>
</file>