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8" r:id="rId3"/>
    <p:sldId id="259" r:id="rId4"/>
    <p:sldId id="260" r:id="rId5"/>
    <p:sldId id="262" r:id="rId6"/>
    <p:sldId id="263" r:id="rId7"/>
    <p:sldId id="265" r:id="rId8"/>
    <p:sldId id="264" r:id="rId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521415D9-36F7-43E2-AB2F-B90AF26B5E84}">
      <p14:sectionLst xmlns:p14="http://schemas.microsoft.com/office/powerpoint/2010/main">
        <p14:section name="Default Section" id="{E3EEDD84-E0E4-4056-A9FE-976544A2A9FF}">
          <p14:sldIdLst>
            <p14:sldId id="256"/>
            <p14:sldId id="258"/>
            <p14:sldId id="259"/>
            <p14:sldId id="260"/>
            <p14:sldId id="262"/>
            <p14:sldId id="263"/>
            <p14:sldId id="265"/>
            <p14:sldId id="264"/>
          </p14:sldIdLst>
        </p14:section>
        <p14:section name="Untitled Section" id="{A0467B1C-2DA2-4DB4-BF51-67EDE016143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rnton, Megan" initials="TM" lastIdx="2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8723" autoAdjust="0"/>
    <p:restoredTop sz="94613" autoAdjust="0"/>
  </p:normalViewPr>
  <p:slideViewPr>
    <p:cSldViewPr>
      <p:cViewPr varScale="1">
        <p:scale>
          <a:sx n="106" d="100"/>
          <a:sy n="106" d="100"/>
        </p:scale>
        <p:origin x="130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2"/>
            <a:ext cx="3037840" cy="466434"/>
          </a:xfrm>
          <a:prstGeom prst="rect">
            <a:avLst/>
          </a:prstGeom>
        </p:spPr>
        <p:txBody>
          <a:bodyPr vert="horz" lIns="93177" tIns="46589" rIns="93177" bIns="46589" rtlCol="0"/>
          <a:lstStyle>
            <a:lvl1pPr algn="r">
              <a:defRPr sz="1200"/>
            </a:lvl1pPr>
          </a:lstStyle>
          <a:p>
            <a:fld id="{7E2301A7-1BF7-493C-950A-0C2D0FBF894A}" type="datetimeFigureOut">
              <a:rPr lang="en-US" smtClean="0"/>
              <a:t>11/1/2017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1904651B-F505-494D-B43A-46E34099D48A}" type="slidenum">
              <a:rPr lang="en-US" smtClean="0"/>
              <a:t>‹#›</a:t>
            </a:fld>
            <a:endParaRPr lang="en-US"/>
          </a:p>
        </p:txBody>
      </p:sp>
    </p:spTree>
    <p:extLst>
      <p:ext uri="{BB962C8B-B14F-4D97-AF65-F5344CB8AC3E}">
        <p14:creationId xmlns:p14="http://schemas.microsoft.com/office/powerpoint/2010/main" val="280836599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a:p>
        </p:txBody>
      </p:sp>
      <p:sp>
        <p:nvSpPr>
          <p:cNvPr id="5123"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6"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5127"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CBDCFA94-2EA4-47B6-B01A-D75BC09D3704}" type="slidenum">
              <a:rPr lang="en-US" altLang="en-US"/>
              <a:pPr/>
              <a:t>‹#›</a:t>
            </a:fld>
            <a:endParaRPr lang="en-US" altLang="en-US"/>
          </a:p>
        </p:txBody>
      </p:sp>
    </p:spTree>
    <p:extLst>
      <p:ext uri="{BB962C8B-B14F-4D97-AF65-F5344CB8AC3E}">
        <p14:creationId xmlns:p14="http://schemas.microsoft.com/office/powerpoint/2010/main" val="3210054466"/>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CFA94-2EA4-47B6-B01A-D75BC09D3704}" type="slidenum">
              <a:rPr lang="en-US" altLang="en-US" smtClean="0"/>
              <a:pPr/>
              <a:t>1</a:t>
            </a:fld>
            <a:endParaRPr lang="en-US" altLang="en-US"/>
          </a:p>
        </p:txBody>
      </p:sp>
      <p:sp>
        <p:nvSpPr>
          <p:cNvPr id="6" name="Footer Placeholder 5"/>
          <p:cNvSpPr>
            <a:spLocks noGrp="1"/>
          </p:cNvSpPr>
          <p:nvPr>
            <p:ph type="ftr" sz="quarter" idx="11"/>
          </p:nvPr>
        </p:nvSpPr>
        <p:spPr/>
        <p:txBody>
          <a:bodyPr/>
          <a:lstStyle/>
          <a:p>
            <a:endParaRPr lang="en-US" altLang="en-US" dirty="0"/>
          </a:p>
        </p:txBody>
      </p:sp>
    </p:spTree>
    <p:extLst>
      <p:ext uri="{BB962C8B-B14F-4D97-AF65-F5344CB8AC3E}">
        <p14:creationId xmlns:p14="http://schemas.microsoft.com/office/powerpoint/2010/main" val="2517159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CFA94-2EA4-47B6-B01A-D75BC09D3704}" type="slidenum">
              <a:rPr lang="en-US" altLang="en-US" smtClean="0"/>
              <a:pPr/>
              <a:t>2</a:t>
            </a:fld>
            <a:endParaRPr lang="en-US" altLang="en-US"/>
          </a:p>
        </p:txBody>
      </p:sp>
      <p:sp>
        <p:nvSpPr>
          <p:cNvPr id="6" name="Footer Placeholder 5"/>
          <p:cNvSpPr>
            <a:spLocks noGrp="1"/>
          </p:cNvSpPr>
          <p:nvPr>
            <p:ph type="ftr" sz="quarter" idx="11"/>
          </p:nvPr>
        </p:nvSpPr>
        <p:spPr/>
        <p:txBody>
          <a:bodyPr/>
          <a:lstStyle/>
          <a:p>
            <a:endParaRPr lang="en-US" altLang="en-US" dirty="0"/>
          </a:p>
        </p:txBody>
      </p:sp>
    </p:spTree>
    <p:extLst>
      <p:ext uri="{BB962C8B-B14F-4D97-AF65-F5344CB8AC3E}">
        <p14:creationId xmlns:p14="http://schemas.microsoft.com/office/powerpoint/2010/main" val="1299080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CFA94-2EA4-47B6-B01A-D75BC09D3704}" type="slidenum">
              <a:rPr lang="en-US" altLang="en-US" smtClean="0"/>
              <a:pPr/>
              <a:t>3</a:t>
            </a:fld>
            <a:endParaRPr lang="en-US" altLang="en-US"/>
          </a:p>
        </p:txBody>
      </p:sp>
      <p:sp>
        <p:nvSpPr>
          <p:cNvPr id="6" name="Footer Placeholder 5"/>
          <p:cNvSpPr>
            <a:spLocks noGrp="1"/>
          </p:cNvSpPr>
          <p:nvPr>
            <p:ph type="ftr" sz="quarter" idx="11"/>
          </p:nvPr>
        </p:nvSpPr>
        <p:spPr/>
        <p:txBody>
          <a:bodyPr/>
          <a:lstStyle/>
          <a:p>
            <a:endParaRPr lang="en-US" altLang="en-US" dirty="0"/>
          </a:p>
        </p:txBody>
      </p:sp>
    </p:spTree>
    <p:extLst>
      <p:ext uri="{BB962C8B-B14F-4D97-AF65-F5344CB8AC3E}">
        <p14:creationId xmlns:p14="http://schemas.microsoft.com/office/powerpoint/2010/main" val="2632425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CFA94-2EA4-47B6-B01A-D75BC09D3704}" type="slidenum">
              <a:rPr lang="en-US" altLang="en-US" smtClean="0"/>
              <a:pPr/>
              <a:t>4</a:t>
            </a:fld>
            <a:endParaRPr lang="en-US" altLang="en-US"/>
          </a:p>
        </p:txBody>
      </p:sp>
      <p:sp>
        <p:nvSpPr>
          <p:cNvPr id="6" name="Footer Placeholder 5"/>
          <p:cNvSpPr>
            <a:spLocks noGrp="1"/>
          </p:cNvSpPr>
          <p:nvPr>
            <p:ph type="ftr" sz="quarter" idx="11"/>
          </p:nvPr>
        </p:nvSpPr>
        <p:spPr/>
        <p:txBody>
          <a:bodyPr/>
          <a:lstStyle/>
          <a:p>
            <a:endParaRPr lang="en-US" altLang="en-US" dirty="0"/>
          </a:p>
        </p:txBody>
      </p:sp>
    </p:spTree>
    <p:extLst>
      <p:ext uri="{BB962C8B-B14F-4D97-AF65-F5344CB8AC3E}">
        <p14:creationId xmlns:p14="http://schemas.microsoft.com/office/powerpoint/2010/main" val="1342341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CFA94-2EA4-47B6-B01A-D75BC09D3704}" type="slidenum">
              <a:rPr lang="en-US" altLang="en-US" smtClean="0"/>
              <a:pPr/>
              <a:t>5</a:t>
            </a:fld>
            <a:endParaRPr lang="en-US" altLang="en-US"/>
          </a:p>
        </p:txBody>
      </p:sp>
      <p:sp>
        <p:nvSpPr>
          <p:cNvPr id="6" name="Footer Placeholder 5"/>
          <p:cNvSpPr>
            <a:spLocks noGrp="1"/>
          </p:cNvSpPr>
          <p:nvPr>
            <p:ph type="ftr" sz="quarter" idx="11"/>
          </p:nvPr>
        </p:nvSpPr>
        <p:spPr/>
        <p:txBody>
          <a:bodyPr/>
          <a:lstStyle/>
          <a:p>
            <a:endParaRPr lang="en-US" altLang="en-US" dirty="0"/>
          </a:p>
        </p:txBody>
      </p:sp>
    </p:spTree>
    <p:extLst>
      <p:ext uri="{BB962C8B-B14F-4D97-AF65-F5344CB8AC3E}">
        <p14:creationId xmlns:p14="http://schemas.microsoft.com/office/powerpoint/2010/main" val="1366508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CFA94-2EA4-47B6-B01A-D75BC09D3704}" type="slidenum">
              <a:rPr lang="en-US" altLang="en-US" smtClean="0"/>
              <a:pPr/>
              <a:t>6</a:t>
            </a:fld>
            <a:endParaRPr lang="en-US" altLang="en-US"/>
          </a:p>
        </p:txBody>
      </p:sp>
      <p:sp>
        <p:nvSpPr>
          <p:cNvPr id="6" name="Footer Placeholder 5"/>
          <p:cNvSpPr>
            <a:spLocks noGrp="1"/>
          </p:cNvSpPr>
          <p:nvPr>
            <p:ph type="ftr" sz="quarter" idx="11"/>
          </p:nvPr>
        </p:nvSpPr>
        <p:spPr/>
        <p:txBody>
          <a:bodyPr/>
          <a:lstStyle/>
          <a:p>
            <a:endParaRPr lang="en-US" altLang="en-US" dirty="0"/>
          </a:p>
        </p:txBody>
      </p:sp>
    </p:spTree>
    <p:extLst>
      <p:ext uri="{BB962C8B-B14F-4D97-AF65-F5344CB8AC3E}">
        <p14:creationId xmlns:p14="http://schemas.microsoft.com/office/powerpoint/2010/main" val="2439536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CFA94-2EA4-47B6-B01A-D75BC09D3704}" type="slidenum">
              <a:rPr lang="en-US" altLang="en-US" smtClean="0"/>
              <a:pPr/>
              <a:t>7</a:t>
            </a:fld>
            <a:endParaRPr lang="en-US" altLang="en-US"/>
          </a:p>
        </p:txBody>
      </p:sp>
      <p:sp>
        <p:nvSpPr>
          <p:cNvPr id="6" name="Footer Placeholder 5"/>
          <p:cNvSpPr>
            <a:spLocks noGrp="1"/>
          </p:cNvSpPr>
          <p:nvPr>
            <p:ph type="ftr" sz="quarter" idx="11"/>
          </p:nvPr>
        </p:nvSpPr>
        <p:spPr/>
        <p:txBody>
          <a:bodyPr/>
          <a:lstStyle/>
          <a:p>
            <a:endParaRPr lang="en-US" altLang="en-US" dirty="0"/>
          </a:p>
        </p:txBody>
      </p:sp>
    </p:spTree>
    <p:extLst>
      <p:ext uri="{BB962C8B-B14F-4D97-AF65-F5344CB8AC3E}">
        <p14:creationId xmlns:p14="http://schemas.microsoft.com/office/powerpoint/2010/main" val="13958874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CFA94-2EA4-47B6-B01A-D75BC09D3704}" type="slidenum">
              <a:rPr lang="en-US" altLang="en-US" smtClean="0"/>
              <a:pPr/>
              <a:t>8</a:t>
            </a:fld>
            <a:endParaRPr lang="en-US" altLang="en-US"/>
          </a:p>
        </p:txBody>
      </p:sp>
      <p:sp>
        <p:nvSpPr>
          <p:cNvPr id="6" name="Footer Placeholder 5"/>
          <p:cNvSpPr>
            <a:spLocks noGrp="1"/>
          </p:cNvSpPr>
          <p:nvPr>
            <p:ph type="ftr" sz="quarter" idx="11"/>
          </p:nvPr>
        </p:nvSpPr>
        <p:spPr/>
        <p:txBody>
          <a:bodyPr/>
          <a:lstStyle/>
          <a:p>
            <a:endParaRPr lang="en-US" altLang="en-US" dirty="0"/>
          </a:p>
        </p:txBody>
      </p:sp>
    </p:spTree>
    <p:extLst>
      <p:ext uri="{BB962C8B-B14F-4D97-AF65-F5344CB8AC3E}">
        <p14:creationId xmlns:p14="http://schemas.microsoft.com/office/powerpoint/2010/main" val="14132062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108" name="Rectangle 12"/>
          <p:cNvSpPr>
            <a:spLocks noChangeArrowheads="1"/>
          </p:cNvSpPr>
          <p:nvPr userDrawn="1"/>
        </p:nvSpPr>
        <p:spPr bwMode="auto">
          <a:xfrm>
            <a:off x="0" y="6324600"/>
            <a:ext cx="9144000" cy="5334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5" name="Rectangle 9"/>
          <p:cNvSpPr>
            <a:spLocks noChangeArrowheads="1"/>
          </p:cNvSpPr>
          <p:nvPr userDrawn="1"/>
        </p:nvSpPr>
        <p:spPr bwMode="auto">
          <a:xfrm>
            <a:off x="0" y="2514600"/>
            <a:ext cx="9140825" cy="61118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 name="Rectangle 2"/>
          <p:cNvSpPr>
            <a:spLocks noGrp="1" noChangeArrowheads="1"/>
          </p:cNvSpPr>
          <p:nvPr>
            <p:ph type="ctrTitle"/>
          </p:nvPr>
        </p:nvSpPr>
        <p:spPr>
          <a:xfrm>
            <a:off x="2895600" y="3468688"/>
            <a:ext cx="5791200" cy="784225"/>
          </a:xfrm>
        </p:spPr>
        <p:txBody>
          <a:bodyPr anchor="b"/>
          <a:lstStyle>
            <a:lvl1pPr>
              <a:defRPr sz="3200">
                <a:solidFill>
                  <a:schemeClr val="accent1"/>
                </a:solidFill>
              </a:defRPr>
            </a:lvl1pPr>
          </a:lstStyle>
          <a:p>
            <a:pPr lvl="0"/>
            <a:r>
              <a:rPr lang="en-US" altLang="en-US" noProof="0" smtClean="0"/>
              <a:t>Click to edit Master title style</a:t>
            </a:r>
          </a:p>
        </p:txBody>
      </p:sp>
      <p:sp>
        <p:nvSpPr>
          <p:cNvPr id="4099" name="Rectangle 3"/>
          <p:cNvSpPr>
            <a:spLocks noGrp="1" noChangeArrowheads="1"/>
          </p:cNvSpPr>
          <p:nvPr>
            <p:ph type="subTitle" idx="1"/>
          </p:nvPr>
        </p:nvSpPr>
        <p:spPr>
          <a:xfrm>
            <a:off x="2895600" y="4295775"/>
            <a:ext cx="4572000" cy="838200"/>
          </a:xfrm>
        </p:spPr>
        <p:txBody>
          <a:bodyPr/>
          <a:lstStyle>
            <a:lvl1pPr marL="0" indent="0">
              <a:buFontTx/>
              <a:buNone/>
              <a:defRPr sz="1600"/>
            </a:lvl1pPr>
          </a:lstStyle>
          <a:p>
            <a:pPr lvl="0"/>
            <a:r>
              <a:rPr lang="en-US" altLang="en-US" noProof="0" smtClean="0"/>
              <a:t>Click to edit Master subtitle style</a:t>
            </a:r>
          </a:p>
        </p:txBody>
      </p:sp>
      <p:sp>
        <p:nvSpPr>
          <p:cNvPr id="4100" name="Rectangle 4"/>
          <p:cNvSpPr>
            <a:spLocks noGrp="1" noChangeArrowheads="1"/>
          </p:cNvSpPr>
          <p:nvPr>
            <p:ph type="dt" sz="half" idx="2"/>
          </p:nvPr>
        </p:nvSpPr>
        <p:spPr bwMode="auto">
          <a:xfrm>
            <a:off x="457200" y="6503988"/>
            <a:ext cx="2133600" cy="20161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hlink"/>
                </a:solidFill>
              </a:defRPr>
            </a:lvl1pPr>
          </a:lstStyle>
          <a:p>
            <a:endParaRPr lang="en-US" altLang="en-US"/>
          </a:p>
        </p:txBody>
      </p:sp>
      <p:sp>
        <p:nvSpPr>
          <p:cNvPr id="4101" name="Rectangle 5"/>
          <p:cNvSpPr>
            <a:spLocks noGrp="1" noChangeArrowheads="1"/>
          </p:cNvSpPr>
          <p:nvPr>
            <p:ph type="ftr" sz="quarter" idx="3"/>
          </p:nvPr>
        </p:nvSpPr>
        <p:spPr bwMode="auto">
          <a:xfrm>
            <a:off x="3124200" y="6503988"/>
            <a:ext cx="2895600" cy="20161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hlink"/>
                </a:solidFill>
              </a:defRPr>
            </a:lvl1pPr>
          </a:lstStyle>
          <a:p>
            <a:r>
              <a:rPr lang="en-US" altLang="en-US" dirty="0" smtClean="0"/>
              <a:t>© MorganCPS Group</a:t>
            </a:r>
            <a:endParaRPr lang="en-US" altLang="en-US" dirty="0"/>
          </a:p>
        </p:txBody>
      </p:sp>
      <p:sp>
        <p:nvSpPr>
          <p:cNvPr id="4102" name="Rectangle 6"/>
          <p:cNvSpPr>
            <a:spLocks noGrp="1" noChangeArrowheads="1"/>
          </p:cNvSpPr>
          <p:nvPr>
            <p:ph type="sldNum" sz="quarter" idx="4"/>
          </p:nvPr>
        </p:nvSpPr>
        <p:spPr bwMode="auto">
          <a:xfrm>
            <a:off x="6553200" y="6503988"/>
            <a:ext cx="2133600" cy="20161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hlink"/>
                </a:solidFill>
              </a:defRPr>
            </a:lvl1pPr>
          </a:lstStyle>
          <a:p>
            <a:fld id="{7645EDDF-1C23-4DD8-AF78-2840E8EC6874}" type="slidenum">
              <a:rPr lang="en-US" altLang="en-US"/>
              <a:pPr/>
              <a:t>‹#›</a:t>
            </a:fld>
            <a:endParaRPr lang="en-US" altLang="en-US"/>
          </a:p>
        </p:txBody>
      </p:sp>
      <p:pic>
        <p:nvPicPr>
          <p:cNvPr id="4104" name="Picture 8" descr="tan_waves"/>
          <p:cNvPicPr>
            <a:picLocks noChangeAspect="1" noChangeArrowheads="1"/>
          </p:cNvPicPr>
          <p:nvPr userDrawn="1"/>
        </p:nvPicPr>
        <p:blipFill>
          <a:blip r:embed="rId2">
            <a:extLst>
              <a:ext uri="{28A0092B-C50C-407E-A947-70E740481C1C}">
                <a14:useLocalDpi xmlns:a14="http://schemas.microsoft.com/office/drawing/2010/main" val="0"/>
              </a:ext>
            </a:extLst>
          </a:blip>
          <a:srcRect b="35602"/>
          <a:stretch>
            <a:fillRect/>
          </a:stretch>
        </p:blipFill>
        <p:spPr bwMode="auto">
          <a:xfrm>
            <a:off x="0" y="0"/>
            <a:ext cx="9144000" cy="2590800"/>
          </a:xfrm>
          <a:prstGeom prst="rect">
            <a:avLst/>
          </a:prstGeom>
          <a:noFill/>
          <a:extLst>
            <a:ext uri="{909E8E84-426E-40DD-AFC4-6F175D3DCCD1}">
              <a14:hiddenFill xmlns:a14="http://schemas.microsoft.com/office/drawing/2010/main">
                <a:solidFill>
                  <a:srgbClr val="FFFFFF"/>
                </a:solidFill>
              </a14:hiddenFill>
            </a:ext>
          </a:extLst>
        </p:spPr>
      </p:pic>
      <p:sp>
        <p:nvSpPr>
          <p:cNvPr id="4109" name="Line 13"/>
          <p:cNvSpPr>
            <a:spLocks noChangeShapeType="1"/>
          </p:cNvSpPr>
          <p:nvPr userDrawn="1"/>
        </p:nvSpPr>
        <p:spPr bwMode="auto">
          <a:xfrm>
            <a:off x="2971800" y="4275138"/>
            <a:ext cx="5638800" cy="0"/>
          </a:xfrm>
          <a:prstGeom prst="line">
            <a:avLst/>
          </a:prstGeom>
          <a:noFill/>
          <a:ln w="127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4111" name="Picture 15" descr="CWL_logostac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09600" y="2667000"/>
            <a:ext cx="1463675" cy="2590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98335088"/>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8010211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5387049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0063481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3292909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85628617"/>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0838073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977537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23674837"/>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7666367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9"/>
          <p:cNvSpPr>
            <a:spLocks noChangeArrowheads="1"/>
          </p:cNvSpPr>
          <p:nvPr userDrawn="1"/>
        </p:nvSpPr>
        <p:spPr bwMode="auto">
          <a:xfrm>
            <a:off x="0" y="6324600"/>
            <a:ext cx="9144000" cy="5334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Rectangle 10"/>
          <p:cNvSpPr>
            <a:spLocks noChangeArrowheads="1"/>
          </p:cNvSpPr>
          <p:nvPr/>
        </p:nvSpPr>
        <p:spPr bwMode="auto">
          <a:xfrm>
            <a:off x="457200" y="6503988"/>
            <a:ext cx="2133600" cy="20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sz="1000">
              <a:solidFill>
                <a:schemeClr val="hlink"/>
              </a:solidFill>
            </a:endParaRPr>
          </a:p>
        </p:txBody>
      </p:sp>
      <p:sp>
        <p:nvSpPr>
          <p:cNvPr id="1035" name="Rectangle 11"/>
          <p:cNvSpPr>
            <a:spLocks noChangeArrowheads="1"/>
          </p:cNvSpPr>
          <p:nvPr/>
        </p:nvSpPr>
        <p:spPr bwMode="auto">
          <a:xfrm>
            <a:off x="3124200" y="6503988"/>
            <a:ext cx="2895600" cy="20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1000">
                <a:solidFill>
                  <a:schemeClr val="hlink"/>
                </a:solidFill>
              </a:rPr>
              <a:t>Enter footer information</a:t>
            </a:r>
          </a:p>
        </p:txBody>
      </p:sp>
      <p:sp>
        <p:nvSpPr>
          <p:cNvPr id="1036" name="Rectangle 12"/>
          <p:cNvSpPr>
            <a:spLocks noChangeArrowheads="1"/>
          </p:cNvSpPr>
          <p:nvPr/>
        </p:nvSpPr>
        <p:spPr bwMode="auto">
          <a:xfrm>
            <a:off x="6553200" y="6503988"/>
            <a:ext cx="2133600" cy="20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581A4B9E-E991-4CBD-BA00-237BAC858E8C}" type="slidenum">
              <a:rPr lang="en-US" altLang="en-US" sz="1000">
                <a:solidFill>
                  <a:schemeClr val="hlink"/>
                </a:solidFill>
              </a:rPr>
              <a:pPr algn="r"/>
              <a:t>‹#›</a:t>
            </a:fld>
            <a:endParaRPr lang="en-US" altLang="en-US" sz="1000">
              <a:solidFill>
                <a:schemeClr val="hlink"/>
              </a:solidFill>
            </a:endParaRPr>
          </a:p>
        </p:txBody>
      </p:sp>
      <p:sp>
        <p:nvSpPr>
          <p:cNvPr id="1031" name="Rectangle 7"/>
          <p:cNvSpPr>
            <a:spLocks noChangeArrowheads="1"/>
          </p:cNvSpPr>
          <p:nvPr userDrawn="1"/>
        </p:nvSpPr>
        <p:spPr bwMode="auto">
          <a:xfrm>
            <a:off x="0" y="1143000"/>
            <a:ext cx="9140825" cy="2286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032" name="Picture 8" descr="tan_waves"/>
          <p:cNvPicPr>
            <a:picLocks noChangeAspect="1" noChangeArrowheads="1"/>
          </p:cNvPicPr>
          <p:nvPr userDrawn="1"/>
        </p:nvPicPr>
        <p:blipFill>
          <a:blip r:embed="rId13">
            <a:extLst>
              <a:ext uri="{28A0092B-C50C-407E-A947-70E740481C1C}">
                <a14:useLocalDpi xmlns:a14="http://schemas.microsoft.com/office/drawing/2010/main" val="0"/>
              </a:ext>
            </a:extLst>
          </a:blip>
          <a:srcRect b="35602"/>
          <a:stretch>
            <a:fillRect/>
          </a:stretch>
        </p:blipFill>
        <p:spPr bwMode="auto">
          <a:xfrm>
            <a:off x="0" y="0"/>
            <a:ext cx="9144000" cy="12192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39" name="Picture 15" descr="CWL_icon"/>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229600" y="258763"/>
            <a:ext cx="655638" cy="65563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wipe(left)">
                                      <p:cBhvr>
                                        <p:cTn id="7" dur="500"/>
                                        <p:tgtEl>
                                          <p:spTgt spid="102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27">
                                            <p:txEl>
                                              <p:pRg st="1" end="1"/>
                                            </p:txEl>
                                          </p:spTgt>
                                        </p:tgtEl>
                                        <p:attrNameLst>
                                          <p:attrName>style.visibility</p:attrName>
                                        </p:attrNameLst>
                                      </p:cBhvr>
                                      <p:to>
                                        <p:strVal val="visible"/>
                                      </p:to>
                                    </p:set>
                                    <p:animEffect transition="in" filter="wipe(left)">
                                      <p:cBhvr>
                                        <p:cTn id="10" dur="500"/>
                                        <p:tgtEl>
                                          <p:spTgt spid="1027">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027">
                                            <p:txEl>
                                              <p:pRg st="2" end="2"/>
                                            </p:txEl>
                                          </p:spTgt>
                                        </p:tgtEl>
                                        <p:attrNameLst>
                                          <p:attrName>style.visibility</p:attrName>
                                        </p:attrNameLst>
                                      </p:cBhvr>
                                      <p:to>
                                        <p:strVal val="visible"/>
                                      </p:to>
                                    </p:set>
                                    <p:animEffect transition="in" filter="wipe(left)">
                                      <p:cBhvr>
                                        <p:cTn id="13" dur="500"/>
                                        <p:tgtEl>
                                          <p:spTgt spid="1027">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027">
                                            <p:txEl>
                                              <p:pRg st="3" end="3"/>
                                            </p:txEl>
                                          </p:spTgt>
                                        </p:tgtEl>
                                        <p:attrNameLst>
                                          <p:attrName>style.visibility</p:attrName>
                                        </p:attrNameLst>
                                      </p:cBhvr>
                                      <p:to>
                                        <p:strVal val="visible"/>
                                      </p:to>
                                    </p:set>
                                    <p:animEffect transition="in" filter="wipe(left)">
                                      <p:cBhvr>
                                        <p:cTn id="16" dur="500"/>
                                        <p:tgtEl>
                                          <p:spTgt spid="1027">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027">
                                            <p:txEl>
                                              <p:pRg st="4" end="4"/>
                                            </p:txEl>
                                          </p:spTgt>
                                        </p:tgtEl>
                                        <p:attrNameLst>
                                          <p:attrName>style.visibility</p:attrName>
                                        </p:attrNameLst>
                                      </p:cBhvr>
                                      <p:to>
                                        <p:strVal val="visible"/>
                                      </p:to>
                                    </p:set>
                                    <p:animEffect transition="in" filter="wipe(left)">
                                      <p:cBhvr>
                                        <p:cTn id="19"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Lst>
      </p:bldP>
    </p:bldLst>
  </p:timing>
  <p:hf sldNum="0" hdr="0" dt="0"/>
  <p:txStyles>
    <p:titleStyle>
      <a:lvl1pPr algn="l" rtl="0" fontAlgn="base">
        <a:spcBef>
          <a:spcPct val="0"/>
        </a:spcBef>
        <a:spcAft>
          <a:spcPct val="0"/>
        </a:spcAft>
        <a:defRPr sz="2400">
          <a:solidFill>
            <a:schemeClr val="bg1"/>
          </a:solidFill>
          <a:latin typeface="+mj-lt"/>
          <a:ea typeface="+mj-ea"/>
          <a:cs typeface="+mj-cs"/>
        </a:defRPr>
      </a:lvl1pPr>
      <a:lvl2pPr algn="l" rtl="0" fontAlgn="base">
        <a:spcBef>
          <a:spcPct val="0"/>
        </a:spcBef>
        <a:spcAft>
          <a:spcPct val="0"/>
        </a:spcAft>
        <a:defRPr sz="2400">
          <a:solidFill>
            <a:schemeClr val="bg1"/>
          </a:solidFill>
          <a:latin typeface="Calibri" pitchFamily="34" charset="0"/>
        </a:defRPr>
      </a:lvl2pPr>
      <a:lvl3pPr algn="l" rtl="0" fontAlgn="base">
        <a:spcBef>
          <a:spcPct val="0"/>
        </a:spcBef>
        <a:spcAft>
          <a:spcPct val="0"/>
        </a:spcAft>
        <a:defRPr sz="2400">
          <a:solidFill>
            <a:schemeClr val="bg1"/>
          </a:solidFill>
          <a:latin typeface="Calibri" pitchFamily="34" charset="0"/>
        </a:defRPr>
      </a:lvl3pPr>
      <a:lvl4pPr algn="l" rtl="0" fontAlgn="base">
        <a:spcBef>
          <a:spcPct val="0"/>
        </a:spcBef>
        <a:spcAft>
          <a:spcPct val="0"/>
        </a:spcAft>
        <a:defRPr sz="2400">
          <a:solidFill>
            <a:schemeClr val="bg1"/>
          </a:solidFill>
          <a:latin typeface="Calibri" pitchFamily="34" charset="0"/>
        </a:defRPr>
      </a:lvl4pPr>
      <a:lvl5pPr algn="l" rtl="0" fontAlgn="base">
        <a:spcBef>
          <a:spcPct val="0"/>
        </a:spcBef>
        <a:spcAft>
          <a:spcPct val="0"/>
        </a:spcAft>
        <a:defRPr sz="2400">
          <a:solidFill>
            <a:schemeClr val="bg1"/>
          </a:solidFill>
          <a:latin typeface="Calibri" pitchFamily="34" charset="0"/>
        </a:defRPr>
      </a:lvl5pPr>
      <a:lvl6pPr marL="457200" algn="l" rtl="0" fontAlgn="base">
        <a:spcBef>
          <a:spcPct val="0"/>
        </a:spcBef>
        <a:spcAft>
          <a:spcPct val="0"/>
        </a:spcAft>
        <a:defRPr sz="2400">
          <a:solidFill>
            <a:schemeClr val="bg1"/>
          </a:solidFill>
          <a:latin typeface="Calibri" pitchFamily="34" charset="0"/>
        </a:defRPr>
      </a:lvl6pPr>
      <a:lvl7pPr marL="914400" algn="l" rtl="0" fontAlgn="base">
        <a:spcBef>
          <a:spcPct val="0"/>
        </a:spcBef>
        <a:spcAft>
          <a:spcPct val="0"/>
        </a:spcAft>
        <a:defRPr sz="2400">
          <a:solidFill>
            <a:schemeClr val="bg1"/>
          </a:solidFill>
          <a:latin typeface="Calibri" pitchFamily="34" charset="0"/>
        </a:defRPr>
      </a:lvl7pPr>
      <a:lvl8pPr marL="1371600" algn="l" rtl="0" fontAlgn="base">
        <a:spcBef>
          <a:spcPct val="0"/>
        </a:spcBef>
        <a:spcAft>
          <a:spcPct val="0"/>
        </a:spcAft>
        <a:defRPr sz="2400">
          <a:solidFill>
            <a:schemeClr val="bg1"/>
          </a:solidFill>
          <a:latin typeface="Calibri" pitchFamily="34" charset="0"/>
        </a:defRPr>
      </a:lvl8pPr>
      <a:lvl9pPr marL="1828800" algn="l" rtl="0" fontAlgn="base">
        <a:spcBef>
          <a:spcPct val="0"/>
        </a:spcBef>
        <a:spcAft>
          <a:spcPct val="0"/>
        </a:spcAft>
        <a:defRPr sz="2400">
          <a:solidFill>
            <a:schemeClr val="bg1"/>
          </a:solidFill>
          <a:latin typeface="Calibri" pitchFamily="34" charset="0"/>
        </a:defRPr>
      </a:lvl9pPr>
    </p:titleStyle>
    <p:bodyStyle>
      <a:lvl1pPr marL="342900" indent="-342900" algn="l" rtl="0" fontAlgn="base">
        <a:lnSpc>
          <a:spcPct val="125000"/>
        </a:lnSpc>
        <a:spcBef>
          <a:spcPct val="0"/>
        </a:spcBef>
        <a:spcAft>
          <a:spcPct val="50000"/>
        </a:spcAft>
        <a:buBlip>
          <a:blip r:embed="rId15"/>
        </a:buBlip>
        <a:defRPr>
          <a:solidFill>
            <a:schemeClr val="tx1"/>
          </a:solidFill>
          <a:latin typeface="+mn-lt"/>
          <a:ea typeface="+mn-ea"/>
          <a:cs typeface="+mn-cs"/>
        </a:defRPr>
      </a:lvl1pPr>
      <a:lvl2pPr marL="742950" indent="-285750" algn="l" rtl="0" fontAlgn="base">
        <a:lnSpc>
          <a:spcPct val="125000"/>
        </a:lnSpc>
        <a:spcBef>
          <a:spcPct val="0"/>
        </a:spcBef>
        <a:spcAft>
          <a:spcPct val="50000"/>
        </a:spcAft>
        <a:buChar char="–"/>
        <a:defRPr sz="1400">
          <a:solidFill>
            <a:schemeClr val="tx1"/>
          </a:solidFill>
          <a:latin typeface="+mn-lt"/>
        </a:defRPr>
      </a:lvl2pPr>
      <a:lvl3pPr marL="1143000" indent="-228600" algn="l" rtl="0" fontAlgn="base">
        <a:lnSpc>
          <a:spcPct val="125000"/>
        </a:lnSpc>
        <a:spcBef>
          <a:spcPct val="10000"/>
        </a:spcBef>
        <a:spcAft>
          <a:spcPct val="25000"/>
        </a:spcAft>
        <a:buChar char="•"/>
        <a:defRPr sz="1400" i="1">
          <a:solidFill>
            <a:schemeClr val="tx1"/>
          </a:solidFill>
          <a:latin typeface="Cambria" pitchFamily="18" charset="0"/>
        </a:defRPr>
      </a:lvl3pPr>
      <a:lvl4pPr marL="1600200" indent="-228600" algn="l" rtl="0" fontAlgn="base">
        <a:lnSpc>
          <a:spcPct val="125000"/>
        </a:lnSpc>
        <a:spcBef>
          <a:spcPct val="10000"/>
        </a:spcBef>
        <a:spcAft>
          <a:spcPct val="25000"/>
        </a:spcAft>
        <a:buChar char="–"/>
        <a:defRPr sz="1400">
          <a:solidFill>
            <a:schemeClr val="tx1"/>
          </a:solidFill>
          <a:latin typeface="+mn-lt"/>
        </a:defRPr>
      </a:lvl4pPr>
      <a:lvl5pPr marL="2057400" indent="-228600" algn="l" rtl="0" fontAlgn="base">
        <a:lnSpc>
          <a:spcPct val="125000"/>
        </a:lnSpc>
        <a:spcBef>
          <a:spcPct val="10000"/>
        </a:spcBef>
        <a:spcAft>
          <a:spcPct val="25000"/>
        </a:spcAft>
        <a:buChar char="»"/>
        <a:defRPr sz="1400">
          <a:solidFill>
            <a:schemeClr val="tx1"/>
          </a:solidFill>
          <a:latin typeface="+mn-lt"/>
        </a:defRPr>
      </a:lvl5pPr>
      <a:lvl6pPr marL="2514600" indent="-228600" algn="l" rtl="0" fontAlgn="base">
        <a:lnSpc>
          <a:spcPct val="125000"/>
        </a:lnSpc>
        <a:spcBef>
          <a:spcPct val="10000"/>
        </a:spcBef>
        <a:spcAft>
          <a:spcPct val="25000"/>
        </a:spcAft>
        <a:buChar char="»"/>
        <a:defRPr sz="1400">
          <a:solidFill>
            <a:schemeClr val="tx1"/>
          </a:solidFill>
          <a:latin typeface="+mn-lt"/>
        </a:defRPr>
      </a:lvl6pPr>
      <a:lvl7pPr marL="2971800" indent="-228600" algn="l" rtl="0" fontAlgn="base">
        <a:lnSpc>
          <a:spcPct val="125000"/>
        </a:lnSpc>
        <a:spcBef>
          <a:spcPct val="10000"/>
        </a:spcBef>
        <a:spcAft>
          <a:spcPct val="25000"/>
        </a:spcAft>
        <a:buChar char="»"/>
        <a:defRPr sz="1400">
          <a:solidFill>
            <a:schemeClr val="tx1"/>
          </a:solidFill>
          <a:latin typeface="+mn-lt"/>
        </a:defRPr>
      </a:lvl7pPr>
      <a:lvl8pPr marL="3429000" indent="-228600" algn="l" rtl="0" fontAlgn="base">
        <a:lnSpc>
          <a:spcPct val="125000"/>
        </a:lnSpc>
        <a:spcBef>
          <a:spcPct val="10000"/>
        </a:spcBef>
        <a:spcAft>
          <a:spcPct val="25000"/>
        </a:spcAft>
        <a:buChar char="»"/>
        <a:defRPr sz="1400">
          <a:solidFill>
            <a:schemeClr val="tx1"/>
          </a:solidFill>
          <a:latin typeface="+mn-lt"/>
        </a:defRPr>
      </a:lvl8pPr>
      <a:lvl9pPr marL="3886200" indent="-228600" algn="l" rtl="0" fontAlgn="base">
        <a:lnSpc>
          <a:spcPct val="125000"/>
        </a:lnSpc>
        <a:spcBef>
          <a:spcPct val="10000"/>
        </a:spcBef>
        <a:spcAft>
          <a:spcPct val="2500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857500" y="3559175"/>
            <a:ext cx="5791200" cy="784225"/>
          </a:xfrm>
        </p:spPr>
        <p:txBody>
          <a:bodyPr/>
          <a:lstStyle/>
          <a:p>
            <a:r>
              <a:rPr lang="en-US" altLang="en-US" dirty="0" smtClean="0"/>
              <a:t>Planning </a:t>
            </a:r>
            <a:r>
              <a:rPr lang="en-US" altLang="en-US" dirty="0" smtClean="0"/>
              <a:t>Commission </a:t>
            </a:r>
            <a:r>
              <a:rPr lang="en-US" altLang="en-US" dirty="0" smtClean="0"/>
              <a:t/>
            </a:r>
            <a:br>
              <a:rPr lang="en-US" altLang="en-US" dirty="0" smtClean="0"/>
            </a:br>
            <a:r>
              <a:rPr lang="en-US" altLang="en-US" dirty="0" smtClean="0"/>
              <a:t>Work </a:t>
            </a:r>
            <a:r>
              <a:rPr lang="en-US" altLang="en-US" dirty="0" smtClean="0"/>
              <a:t>Session</a:t>
            </a:r>
            <a:endParaRPr lang="en-US" altLang="en-US" dirty="0"/>
          </a:p>
        </p:txBody>
      </p:sp>
      <p:sp>
        <p:nvSpPr>
          <p:cNvPr id="2051" name="Rectangle 3"/>
          <p:cNvSpPr>
            <a:spLocks noGrp="1" noChangeArrowheads="1"/>
          </p:cNvSpPr>
          <p:nvPr>
            <p:ph type="subTitle" idx="1"/>
          </p:nvPr>
        </p:nvSpPr>
        <p:spPr>
          <a:xfrm>
            <a:off x="2895600" y="4343400"/>
            <a:ext cx="5715000" cy="1447800"/>
          </a:xfrm>
        </p:spPr>
        <p:txBody>
          <a:bodyPr/>
          <a:lstStyle/>
          <a:p>
            <a:pPr>
              <a:spcAft>
                <a:spcPts val="0"/>
              </a:spcAft>
            </a:pPr>
            <a:endParaRPr lang="en-US" altLang="en-US" b="1" dirty="0"/>
          </a:p>
          <a:p>
            <a:pPr>
              <a:spcAft>
                <a:spcPts val="0"/>
              </a:spcAft>
            </a:pPr>
            <a:r>
              <a:rPr lang="en-US" altLang="en-US" b="1" dirty="0" smtClean="0"/>
              <a:t>November 1, </a:t>
            </a:r>
            <a:r>
              <a:rPr lang="en-US" altLang="en-US" b="1" dirty="0" smtClean="0"/>
              <a:t>2017</a:t>
            </a:r>
          </a:p>
          <a:p>
            <a:pPr>
              <a:spcAft>
                <a:spcPts val="0"/>
              </a:spcAft>
            </a:pPr>
            <a:endParaRPr lang="en-US" altLang="en-US" i="1" dirty="0" smtClean="0"/>
          </a:p>
          <a:p>
            <a:pPr>
              <a:spcAft>
                <a:spcPts val="0"/>
              </a:spcAft>
            </a:pPr>
            <a:endParaRPr lang="en-US" altLang="en-US" i="1" dirty="0" smtClean="0"/>
          </a:p>
          <a:p>
            <a:endParaRPr lang="en-US" altLang="en-US"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10362"/>
          <a:stretch/>
        </p:blipFill>
        <p:spPr>
          <a:xfrm>
            <a:off x="76200" y="83745"/>
            <a:ext cx="3295953" cy="2438400"/>
          </a:xfrm>
          <a:prstGeom prst="rect">
            <a:avLst/>
          </a:prstGeom>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l="10635" t="15533" r="17960" b="11156"/>
          <a:stretch/>
        </p:blipFill>
        <p:spPr>
          <a:xfrm>
            <a:off x="3429000" y="76200"/>
            <a:ext cx="3657600" cy="2438400"/>
          </a:xfrm>
          <a:prstGeom prst="rect">
            <a:avLst/>
          </a:prstGeom>
        </p:spPr>
      </p:pic>
      <p:pic>
        <p:nvPicPr>
          <p:cNvPr id="6" name="Picture 5"/>
          <p:cNvPicPr>
            <a:picLocks noChangeAspect="1"/>
          </p:cNvPicPr>
          <p:nvPr/>
        </p:nvPicPr>
        <p:blipFill rotWithShape="1">
          <a:blip r:embed="rId5" cstate="print">
            <a:extLst>
              <a:ext uri="{28A0092B-C50C-407E-A947-70E740481C1C}">
                <a14:useLocalDpi xmlns:a14="http://schemas.microsoft.com/office/drawing/2010/main" val="0"/>
              </a:ext>
            </a:extLst>
          </a:blip>
          <a:srcRect l="14211" r="4075"/>
          <a:stretch/>
        </p:blipFill>
        <p:spPr>
          <a:xfrm>
            <a:off x="7190223" y="76200"/>
            <a:ext cx="1924353" cy="24384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06363"/>
            <a:ext cx="8229600" cy="1143000"/>
          </a:xfrm>
        </p:spPr>
        <p:txBody>
          <a:bodyPr/>
          <a:lstStyle/>
          <a:p>
            <a:r>
              <a:rPr lang="en-US" altLang="en-US" sz="2800" b="1" dirty="0" smtClean="0"/>
              <a:t>Tonight’s topics</a:t>
            </a:r>
            <a:endParaRPr lang="en-US" altLang="en-US" sz="2800" b="1" i="1" dirty="0"/>
          </a:p>
        </p:txBody>
      </p:sp>
      <p:sp>
        <p:nvSpPr>
          <p:cNvPr id="6147" name="Rectangle 3"/>
          <p:cNvSpPr>
            <a:spLocks noGrp="1" noChangeArrowheads="1"/>
          </p:cNvSpPr>
          <p:nvPr>
            <p:ph type="body" sz="half" idx="1"/>
          </p:nvPr>
        </p:nvSpPr>
        <p:spPr>
          <a:xfrm>
            <a:off x="457200" y="1600200"/>
            <a:ext cx="7696200" cy="4525963"/>
          </a:xfrm>
        </p:spPr>
        <p:txBody>
          <a:bodyPr/>
          <a:lstStyle/>
          <a:p>
            <a:pPr>
              <a:lnSpc>
                <a:spcPct val="100000"/>
              </a:lnSpc>
              <a:spcAft>
                <a:spcPts val="600"/>
              </a:spcAft>
            </a:pPr>
            <a:r>
              <a:rPr lang="en-US" altLang="en-US" sz="2400" dirty="0" smtClean="0"/>
              <a:t>Affordable Housing</a:t>
            </a:r>
          </a:p>
          <a:p>
            <a:pPr lvl="1">
              <a:lnSpc>
                <a:spcPct val="100000"/>
              </a:lnSpc>
              <a:spcAft>
                <a:spcPts val="600"/>
              </a:spcAft>
            </a:pPr>
            <a:r>
              <a:rPr lang="en-US" altLang="en-US" sz="2000" dirty="0" smtClean="0"/>
              <a:t>SB 1051 Overview</a:t>
            </a:r>
          </a:p>
          <a:p>
            <a:pPr lvl="1">
              <a:lnSpc>
                <a:spcPct val="100000"/>
              </a:lnSpc>
              <a:spcAft>
                <a:spcPts val="600"/>
              </a:spcAft>
            </a:pPr>
            <a:r>
              <a:rPr lang="en-US" altLang="en-US" sz="2000" dirty="0" smtClean="0"/>
              <a:t>Clackamas County Housing Needs Assessment</a:t>
            </a:r>
          </a:p>
          <a:p>
            <a:pPr>
              <a:lnSpc>
                <a:spcPct val="100000"/>
              </a:lnSpc>
              <a:spcAft>
                <a:spcPts val="600"/>
              </a:spcAft>
            </a:pPr>
            <a:r>
              <a:rPr lang="en-US" altLang="en-US" sz="2400" dirty="0" smtClean="0"/>
              <a:t>Planning Docket Update</a:t>
            </a:r>
          </a:p>
          <a:p>
            <a:pPr marL="457200" lvl="1" indent="0">
              <a:lnSpc>
                <a:spcPct val="100000"/>
              </a:lnSpc>
              <a:spcAft>
                <a:spcPts val="600"/>
              </a:spcAft>
              <a:buNone/>
            </a:pPr>
            <a:endParaRPr lang="en-US" altLang="en-US" sz="1800" dirty="0" smtClean="0"/>
          </a:p>
        </p:txBody>
      </p:sp>
      <p:sp>
        <p:nvSpPr>
          <p:cNvPr id="5" name="Footer Placeholder 3"/>
          <p:cNvSpPr txBox="1">
            <a:spLocks/>
          </p:cNvSpPr>
          <p:nvPr/>
        </p:nvSpPr>
        <p:spPr>
          <a:xfrm>
            <a:off x="3886200" y="6477000"/>
            <a:ext cx="1905000" cy="304800"/>
          </a:xfrm>
          <a:prstGeom prst="rect">
            <a:avLst/>
          </a:prstGeom>
          <a:solidFill>
            <a:schemeClr val="tx2"/>
          </a:solidFill>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endParaRPr lang="en-US" altLang="en-US" sz="1100" dirty="0"/>
          </a:p>
        </p:txBody>
      </p:sp>
    </p:spTree>
    <p:extLst>
      <p:ext uri="{BB962C8B-B14F-4D97-AF65-F5344CB8AC3E}">
        <p14:creationId xmlns:p14="http://schemas.microsoft.com/office/powerpoint/2010/main" val="134888604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06363"/>
            <a:ext cx="8229600" cy="1143000"/>
          </a:xfrm>
        </p:spPr>
        <p:txBody>
          <a:bodyPr/>
          <a:lstStyle/>
          <a:p>
            <a:r>
              <a:rPr lang="en-US" altLang="en-US" sz="2800" b="1" dirty="0" smtClean="0"/>
              <a:t>SB 1051 Overview</a:t>
            </a:r>
            <a:endParaRPr lang="en-US" altLang="en-US" sz="2800" b="1" i="1" dirty="0"/>
          </a:p>
        </p:txBody>
      </p:sp>
      <p:sp>
        <p:nvSpPr>
          <p:cNvPr id="6147" name="Rectangle 3"/>
          <p:cNvSpPr>
            <a:spLocks noGrp="1" noChangeArrowheads="1"/>
          </p:cNvSpPr>
          <p:nvPr>
            <p:ph type="body" sz="half" idx="1"/>
          </p:nvPr>
        </p:nvSpPr>
        <p:spPr>
          <a:xfrm>
            <a:off x="457200" y="1600200"/>
            <a:ext cx="4724400" cy="4525963"/>
          </a:xfrm>
        </p:spPr>
        <p:txBody>
          <a:bodyPr/>
          <a:lstStyle/>
          <a:p>
            <a:pPr>
              <a:lnSpc>
                <a:spcPct val="100000"/>
              </a:lnSpc>
              <a:spcAft>
                <a:spcPts val="600"/>
              </a:spcAft>
            </a:pPr>
            <a:r>
              <a:rPr lang="en-US" altLang="en-US" sz="2400" dirty="0" smtClean="0"/>
              <a:t>Creates new requirements for cities and counties related to the planning and permitting of residential development</a:t>
            </a:r>
          </a:p>
          <a:p>
            <a:pPr>
              <a:lnSpc>
                <a:spcPct val="100000"/>
              </a:lnSpc>
              <a:spcAft>
                <a:spcPts val="600"/>
              </a:spcAft>
            </a:pPr>
            <a:r>
              <a:rPr lang="en-US" altLang="en-US" sz="2400" dirty="0" smtClean="0"/>
              <a:t>Effective date: January 1, 2018; varied implementation dates</a:t>
            </a:r>
          </a:p>
          <a:p>
            <a:pPr>
              <a:lnSpc>
                <a:spcPct val="100000"/>
              </a:lnSpc>
              <a:spcAft>
                <a:spcPts val="600"/>
              </a:spcAft>
            </a:pPr>
            <a:r>
              <a:rPr lang="en-US" altLang="en-US" sz="2400" dirty="0" smtClean="0"/>
              <a:t>14 sections</a:t>
            </a:r>
          </a:p>
          <a:p>
            <a:pPr>
              <a:lnSpc>
                <a:spcPct val="100000"/>
              </a:lnSpc>
              <a:spcAft>
                <a:spcPts val="600"/>
              </a:spcAft>
            </a:pPr>
            <a:endParaRPr lang="en-US" altLang="en-US" sz="2400" dirty="0" smtClean="0"/>
          </a:p>
          <a:p>
            <a:pPr>
              <a:lnSpc>
                <a:spcPct val="100000"/>
              </a:lnSpc>
              <a:spcAft>
                <a:spcPts val="600"/>
              </a:spcAft>
            </a:pPr>
            <a:endParaRPr lang="en-US" altLang="en-US" sz="1800" dirty="0" smtClean="0"/>
          </a:p>
        </p:txBody>
      </p:sp>
      <p:sp>
        <p:nvSpPr>
          <p:cNvPr id="5" name="Footer Placeholder 3"/>
          <p:cNvSpPr txBox="1">
            <a:spLocks/>
          </p:cNvSpPr>
          <p:nvPr/>
        </p:nvSpPr>
        <p:spPr>
          <a:xfrm>
            <a:off x="3886200" y="6477000"/>
            <a:ext cx="1905000" cy="304800"/>
          </a:xfrm>
          <a:prstGeom prst="rect">
            <a:avLst/>
          </a:prstGeom>
          <a:solidFill>
            <a:schemeClr val="tx2"/>
          </a:solidFill>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endParaRPr lang="en-US" altLang="en-US" sz="1100"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4657725" y="2062956"/>
            <a:ext cx="4800600" cy="3600450"/>
          </a:xfrm>
          <a:prstGeom prst="rect">
            <a:avLst/>
          </a:prstGeom>
        </p:spPr>
      </p:pic>
    </p:spTree>
    <p:extLst>
      <p:ext uri="{BB962C8B-B14F-4D97-AF65-F5344CB8AC3E}">
        <p14:creationId xmlns:p14="http://schemas.microsoft.com/office/powerpoint/2010/main" val="175462636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06363"/>
            <a:ext cx="8229600" cy="1143000"/>
          </a:xfrm>
        </p:spPr>
        <p:txBody>
          <a:bodyPr/>
          <a:lstStyle/>
          <a:p>
            <a:r>
              <a:rPr lang="en-US" altLang="en-US" sz="2800" b="1" dirty="0" smtClean="0"/>
              <a:t>SB 1051 – overview of relevant sections</a:t>
            </a:r>
            <a:endParaRPr lang="en-US" altLang="en-US" sz="2800" b="1" i="1" dirty="0"/>
          </a:p>
        </p:txBody>
      </p:sp>
      <p:sp>
        <p:nvSpPr>
          <p:cNvPr id="6147" name="Rectangle 3"/>
          <p:cNvSpPr>
            <a:spLocks noGrp="1" noChangeArrowheads="1"/>
          </p:cNvSpPr>
          <p:nvPr>
            <p:ph type="body" sz="half" idx="1"/>
          </p:nvPr>
        </p:nvSpPr>
        <p:spPr>
          <a:xfrm>
            <a:off x="457200" y="1600200"/>
            <a:ext cx="7696200" cy="4525963"/>
          </a:xfrm>
        </p:spPr>
        <p:txBody>
          <a:bodyPr/>
          <a:lstStyle/>
          <a:p>
            <a:pPr>
              <a:lnSpc>
                <a:spcPct val="100000"/>
              </a:lnSpc>
              <a:spcAft>
                <a:spcPts val="600"/>
              </a:spcAft>
            </a:pPr>
            <a:r>
              <a:rPr lang="en-US" altLang="en-US" sz="2000" dirty="0" smtClean="0"/>
              <a:t>Section 1: Requires multifamily affordable housing projects to go through entire local land use process in 100 days (currently 120).</a:t>
            </a:r>
            <a:br>
              <a:rPr lang="en-US" altLang="en-US" sz="2000" dirty="0" smtClean="0"/>
            </a:br>
            <a:r>
              <a:rPr lang="en-US" altLang="en-US" sz="2000" i="1" dirty="0" smtClean="0"/>
              <a:t>Analysis: no code changes recommended. May require scheduling of special meetings on rare occasions. Future code changes regarding procedures will need to ensure 100-day review process is possible.</a:t>
            </a:r>
            <a:endParaRPr lang="en-US" altLang="en-US" sz="2400" dirty="0" smtClean="0"/>
          </a:p>
          <a:p>
            <a:pPr>
              <a:lnSpc>
                <a:spcPct val="100000"/>
              </a:lnSpc>
              <a:spcBef>
                <a:spcPts val="1200"/>
              </a:spcBef>
              <a:spcAft>
                <a:spcPts val="0"/>
              </a:spcAft>
            </a:pPr>
            <a:r>
              <a:rPr lang="en-US" altLang="en-US" sz="2000" dirty="0" smtClean="0"/>
              <a:t>Section 3:  Requires city to approve applications for all housing types if they meet clear and objective standards. Prohibits city from lowering the density or height of an application if is at or below the zone’s authorized density or height. Exceptions: health, safety, habitability issues, or to comply with protective measures based on land use goals. </a:t>
            </a:r>
          </a:p>
          <a:p>
            <a:pPr marL="0" indent="0">
              <a:lnSpc>
                <a:spcPct val="100000"/>
              </a:lnSpc>
              <a:spcAft>
                <a:spcPts val="600"/>
              </a:spcAft>
              <a:buNone/>
            </a:pPr>
            <a:r>
              <a:rPr lang="en-US" altLang="en-US" sz="2000" i="1" dirty="0"/>
              <a:t> </a:t>
            </a:r>
            <a:r>
              <a:rPr lang="en-US" altLang="en-US" sz="2000" i="1" dirty="0" smtClean="0"/>
              <a:t>     Analysis: no code changes recommended.</a:t>
            </a:r>
            <a:endParaRPr lang="en-US" altLang="en-US" sz="2000" dirty="0" smtClean="0"/>
          </a:p>
        </p:txBody>
      </p:sp>
      <p:sp>
        <p:nvSpPr>
          <p:cNvPr id="5" name="Footer Placeholder 3"/>
          <p:cNvSpPr txBox="1">
            <a:spLocks/>
          </p:cNvSpPr>
          <p:nvPr/>
        </p:nvSpPr>
        <p:spPr>
          <a:xfrm>
            <a:off x="3886200" y="6477000"/>
            <a:ext cx="1905000" cy="304800"/>
          </a:xfrm>
          <a:prstGeom prst="rect">
            <a:avLst/>
          </a:prstGeom>
          <a:solidFill>
            <a:schemeClr val="tx2"/>
          </a:solidFill>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endParaRPr lang="en-US" altLang="en-US" sz="1100" dirty="0"/>
          </a:p>
        </p:txBody>
      </p:sp>
    </p:spTree>
    <p:extLst>
      <p:ext uri="{BB962C8B-B14F-4D97-AF65-F5344CB8AC3E}">
        <p14:creationId xmlns:p14="http://schemas.microsoft.com/office/powerpoint/2010/main" val="92151953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06363"/>
            <a:ext cx="8229600" cy="1143000"/>
          </a:xfrm>
        </p:spPr>
        <p:txBody>
          <a:bodyPr/>
          <a:lstStyle/>
          <a:p>
            <a:r>
              <a:rPr lang="en-US" altLang="en-US" sz="2800" b="1" dirty="0" smtClean="0"/>
              <a:t>SB 1051 – overview of relevant sections</a:t>
            </a:r>
            <a:endParaRPr lang="en-US" altLang="en-US" sz="2800" b="1" i="1" dirty="0"/>
          </a:p>
        </p:txBody>
      </p:sp>
      <p:sp>
        <p:nvSpPr>
          <p:cNvPr id="6147" name="Rectangle 3"/>
          <p:cNvSpPr>
            <a:spLocks noGrp="1" noChangeArrowheads="1"/>
          </p:cNvSpPr>
          <p:nvPr>
            <p:ph type="body" sz="half" idx="1"/>
          </p:nvPr>
        </p:nvSpPr>
        <p:spPr>
          <a:xfrm>
            <a:off x="457200" y="1600200"/>
            <a:ext cx="7696200" cy="4525963"/>
          </a:xfrm>
        </p:spPr>
        <p:txBody>
          <a:bodyPr/>
          <a:lstStyle/>
          <a:p>
            <a:pPr>
              <a:lnSpc>
                <a:spcPct val="100000"/>
              </a:lnSpc>
              <a:spcAft>
                <a:spcPts val="600"/>
              </a:spcAft>
            </a:pPr>
            <a:r>
              <a:rPr lang="en-US" altLang="en-US" sz="2000" dirty="0" smtClean="0"/>
              <a:t>Sections 4,5: Redefines “needed housing” to include housing at all price points, including but not limited to low income.</a:t>
            </a:r>
            <a:br>
              <a:rPr lang="en-US" altLang="en-US" sz="2000" dirty="0" smtClean="0"/>
            </a:br>
            <a:r>
              <a:rPr lang="en-US" altLang="en-US" sz="2000" i="1" dirty="0" smtClean="0"/>
              <a:t>Analysis: may impact housing needs assessments; opens up needed housing requirements to all price points.</a:t>
            </a:r>
            <a:endParaRPr lang="en-US" altLang="en-US" sz="2400" dirty="0" smtClean="0"/>
          </a:p>
          <a:p>
            <a:pPr>
              <a:lnSpc>
                <a:spcPct val="100000"/>
              </a:lnSpc>
              <a:spcBef>
                <a:spcPts val="1200"/>
              </a:spcBef>
              <a:spcAft>
                <a:spcPts val="0"/>
              </a:spcAft>
            </a:pPr>
            <a:r>
              <a:rPr lang="en-US" altLang="en-US" sz="2000" dirty="0" smtClean="0"/>
              <a:t>Section 6: Requires cities over 2,500 pop. to allow accessory dwelling units (ADUs) in all single-family zones on lots containing a detached dwelling.  </a:t>
            </a:r>
          </a:p>
          <a:p>
            <a:pPr marL="344488" indent="-344488">
              <a:lnSpc>
                <a:spcPct val="100000"/>
              </a:lnSpc>
              <a:spcAft>
                <a:spcPts val="600"/>
              </a:spcAft>
              <a:buNone/>
            </a:pPr>
            <a:r>
              <a:rPr lang="en-US" altLang="en-US" sz="2000" i="1" dirty="0"/>
              <a:t> </a:t>
            </a:r>
            <a:r>
              <a:rPr lang="en-US" altLang="en-US" sz="2000" i="1" dirty="0" smtClean="0"/>
              <a:t>     Analysis: no impact on West Linn; this standard already exists in Metro area and West Linn code complies.</a:t>
            </a:r>
            <a:endParaRPr lang="en-US" altLang="en-US" sz="2000" dirty="0" smtClean="0"/>
          </a:p>
        </p:txBody>
      </p:sp>
      <p:sp>
        <p:nvSpPr>
          <p:cNvPr id="5" name="Footer Placeholder 3"/>
          <p:cNvSpPr txBox="1">
            <a:spLocks/>
          </p:cNvSpPr>
          <p:nvPr/>
        </p:nvSpPr>
        <p:spPr>
          <a:xfrm>
            <a:off x="3886200" y="6477000"/>
            <a:ext cx="1905000" cy="304800"/>
          </a:xfrm>
          <a:prstGeom prst="rect">
            <a:avLst/>
          </a:prstGeom>
          <a:solidFill>
            <a:schemeClr val="tx2"/>
          </a:solidFill>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endParaRPr lang="en-US" altLang="en-US" sz="1100" dirty="0"/>
          </a:p>
        </p:txBody>
      </p:sp>
    </p:spTree>
    <p:extLst>
      <p:ext uri="{BB962C8B-B14F-4D97-AF65-F5344CB8AC3E}">
        <p14:creationId xmlns:p14="http://schemas.microsoft.com/office/powerpoint/2010/main" val="82524209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06363"/>
            <a:ext cx="8229600" cy="1143000"/>
          </a:xfrm>
        </p:spPr>
        <p:txBody>
          <a:bodyPr/>
          <a:lstStyle/>
          <a:p>
            <a:r>
              <a:rPr lang="en-US" altLang="en-US" sz="2800" b="1" dirty="0" smtClean="0"/>
              <a:t>SB 1051 – overview of relevant sections</a:t>
            </a:r>
            <a:endParaRPr lang="en-US" altLang="en-US" sz="2800" b="1" i="1" dirty="0"/>
          </a:p>
        </p:txBody>
      </p:sp>
      <p:sp>
        <p:nvSpPr>
          <p:cNvPr id="6147" name="Rectangle 3"/>
          <p:cNvSpPr>
            <a:spLocks noGrp="1" noChangeArrowheads="1"/>
          </p:cNvSpPr>
          <p:nvPr>
            <p:ph type="body" sz="half" idx="1"/>
          </p:nvPr>
        </p:nvSpPr>
        <p:spPr>
          <a:xfrm>
            <a:off x="457200" y="1600200"/>
            <a:ext cx="7696200" cy="4525963"/>
          </a:xfrm>
        </p:spPr>
        <p:txBody>
          <a:bodyPr/>
          <a:lstStyle/>
          <a:p>
            <a:pPr>
              <a:lnSpc>
                <a:spcPct val="100000"/>
              </a:lnSpc>
              <a:spcAft>
                <a:spcPts val="600"/>
              </a:spcAft>
            </a:pPr>
            <a:r>
              <a:rPr lang="en-US" altLang="en-US" sz="2000" dirty="0" smtClean="0"/>
              <a:t>Sections 7, 8: Requires counties and cities to allow the placement of housing on lands owned by worship institutions if: (1) at least half of units are affordable to households under 60% median family income; (2) underlying zoning allows residential uses; and (3) land is within Urban Growth Boundary.</a:t>
            </a:r>
            <a:br>
              <a:rPr lang="en-US" altLang="en-US" sz="2000" dirty="0" smtClean="0"/>
            </a:br>
            <a:r>
              <a:rPr lang="en-US" altLang="en-US" sz="2000" i="1" dirty="0" smtClean="0"/>
              <a:t>Analysis: no code changes recommended.</a:t>
            </a:r>
            <a:endParaRPr lang="en-US" altLang="en-US" sz="2400" dirty="0" smtClean="0"/>
          </a:p>
          <a:p>
            <a:pPr>
              <a:lnSpc>
                <a:spcPct val="100000"/>
              </a:lnSpc>
              <a:spcBef>
                <a:spcPts val="1200"/>
              </a:spcBef>
              <a:spcAft>
                <a:spcPts val="0"/>
              </a:spcAft>
            </a:pPr>
            <a:r>
              <a:rPr lang="en-US" altLang="en-US" sz="2000" dirty="0" smtClean="0"/>
              <a:t>Section 9: Minor changes to annual DLCD reporting requirements.  </a:t>
            </a:r>
          </a:p>
          <a:p>
            <a:pPr marL="344488" indent="-344488">
              <a:lnSpc>
                <a:spcPct val="100000"/>
              </a:lnSpc>
              <a:spcAft>
                <a:spcPts val="600"/>
              </a:spcAft>
              <a:buNone/>
            </a:pPr>
            <a:r>
              <a:rPr lang="en-US" altLang="en-US" sz="2000" i="1" dirty="0"/>
              <a:t> </a:t>
            </a:r>
            <a:r>
              <a:rPr lang="en-US" altLang="en-US" sz="2000" i="1" dirty="0" smtClean="0"/>
              <a:t>     Analysis: very minor amount of staff work required.</a:t>
            </a:r>
            <a:endParaRPr lang="en-US" altLang="en-US" sz="2000" dirty="0" smtClean="0"/>
          </a:p>
        </p:txBody>
      </p:sp>
      <p:sp>
        <p:nvSpPr>
          <p:cNvPr id="5" name="Footer Placeholder 3"/>
          <p:cNvSpPr txBox="1">
            <a:spLocks/>
          </p:cNvSpPr>
          <p:nvPr/>
        </p:nvSpPr>
        <p:spPr>
          <a:xfrm>
            <a:off x="3886200" y="6477000"/>
            <a:ext cx="1905000" cy="304800"/>
          </a:xfrm>
          <a:prstGeom prst="rect">
            <a:avLst/>
          </a:prstGeom>
          <a:solidFill>
            <a:schemeClr val="tx2"/>
          </a:solidFill>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endParaRPr lang="en-US" altLang="en-US" sz="1100" dirty="0"/>
          </a:p>
        </p:txBody>
      </p:sp>
    </p:spTree>
    <p:extLst>
      <p:ext uri="{BB962C8B-B14F-4D97-AF65-F5344CB8AC3E}">
        <p14:creationId xmlns:p14="http://schemas.microsoft.com/office/powerpoint/2010/main" val="420499043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06363"/>
            <a:ext cx="8229600" cy="1143000"/>
          </a:xfrm>
        </p:spPr>
        <p:txBody>
          <a:bodyPr/>
          <a:lstStyle/>
          <a:p>
            <a:r>
              <a:rPr lang="en-US" altLang="en-US" sz="2800" b="1" dirty="0" smtClean="0"/>
              <a:t>Clackamas County Housing Needs Assessment</a:t>
            </a:r>
            <a:endParaRPr lang="en-US" altLang="en-US" sz="2800" b="1" i="1" dirty="0"/>
          </a:p>
        </p:txBody>
      </p:sp>
      <p:sp>
        <p:nvSpPr>
          <p:cNvPr id="6147" name="Rectangle 3"/>
          <p:cNvSpPr>
            <a:spLocks noGrp="1" noChangeArrowheads="1"/>
          </p:cNvSpPr>
          <p:nvPr>
            <p:ph type="body" sz="half" idx="1"/>
          </p:nvPr>
        </p:nvSpPr>
        <p:spPr>
          <a:xfrm>
            <a:off x="457200" y="1600201"/>
            <a:ext cx="7696200" cy="3352800"/>
          </a:xfrm>
        </p:spPr>
        <p:txBody>
          <a:bodyPr/>
          <a:lstStyle/>
          <a:p>
            <a:pPr marL="0" indent="0">
              <a:lnSpc>
                <a:spcPct val="100000"/>
              </a:lnSpc>
              <a:spcAft>
                <a:spcPts val="600"/>
              </a:spcAft>
              <a:buNone/>
            </a:pPr>
            <a:r>
              <a:rPr lang="en-US" altLang="en-US" sz="2000" b="1" dirty="0" smtClean="0"/>
              <a:t>Proposal under discussion at C4:</a:t>
            </a:r>
          </a:p>
          <a:p>
            <a:pPr>
              <a:lnSpc>
                <a:spcPct val="100000"/>
              </a:lnSpc>
              <a:spcAft>
                <a:spcPts val="600"/>
              </a:spcAft>
            </a:pPr>
            <a:r>
              <a:rPr lang="en-US" altLang="en-US" sz="2000" dirty="0" smtClean="0"/>
              <a:t>Analysis of current/future needs for housing county-wide</a:t>
            </a:r>
          </a:p>
          <a:p>
            <a:pPr>
              <a:lnSpc>
                <a:spcPct val="100000"/>
              </a:lnSpc>
              <a:spcAft>
                <a:spcPts val="600"/>
              </a:spcAft>
            </a:pPr>
            <a:r>
              <a:rPr lang="en-US" altLang="en-US" sz="2000" dirty="0"/>
              <a:t>Unincorporated Clackamas County + 12/14 cities (Milwaukie and Wilsonville have recently completed</a:t>
            </a:r>
            <a:r>
              <a:rPr lang="en-US" altLang="en-US" sz="2000" dirty="0" smtClean="0"/>
              <a:t>)</a:t>
            </a:r>
          </a:p>
          <a:p>
            <a:pPr>
              <a:lnSpc>
                <a:spcPct val="100000"/>
              </a:lnSpc>
              <a:spcAft>
                <a:spcPts val="600"/>
              </a:spcAft>
            </a:pPr>
            <a:r>
              <a:rPr lang="en-US" altLang="en-US" sz="2000" dirty="0" smtClean="0"/>
              <a:t>To serve as basis of discussions to bridge identified housing gaps</a:t>
            </a:r>
          </a:p>
          <a:p>
            <a:pPr>
              <a:lnSpc>
                <a:spcPct val="100000"/>
              </a:lnSpc>
              <a:spcAft>
                <a:spcPts val="600"/>
              </a:spcAft>
            </a:pPr>
            <a:r>
              <a:rPr lang="en-US" altLang="en-US" sz="2000" dirty="0" smtClean="0"/>
              <a:t>Inventory of housing stock/condition, buildable land supply, more</a:t>
            </a:r>
          </a:p>
          <a:p>
            <a:pPr>
              <a:lnSpc>
                <a:spcPct val="100000"/>
              </a:lnSpc>
              <a:spcAft>
                <a:spcPts val="600"/>
              </a:spcAft>
            </a:pPr>
            <a:r>
              <a:rPr lang="en-US" altLang="en-US" sz="2000" dirty="0" smtClean="0"/>
              <a:t>Document and predict commute trends, demographics, economy</a:t>
            </a:r>
          </a:p>
          <a:p>
            <a:pPr>
              <a:lnSpc>
                <a:spcPct val="100000"/>
              </a:lnSpc>
              <a:spcAft>
                <a:spcPts val="600"/>
              </a:spcAft>
            </a:pPr>
            <a:r>
              <a:rPr lang="en-US" altLang="en-US" sz="2000" dirty="0" smtClean="0"/>
              <a:t>Assess best practices for developing housing at various price points</a:t>
            </a:r>
          </a:p>
          <a:p>
            <a:pPr>
              <a:lnSpc>
                <a:spcPct val="100000"/>
              </a:lnSpc>
              <a:spcAft>
                <a:spcPts val="600"/>
              </a:spcAft>
            </a:pPr>
            <a:endParaRPr lang="en-US" altLang="en-US" sz="2000" dirty="0" smtClean="0"/>
          </a:p>
        </p:txBody>
      </p:sp>
      <p:sp>
        <p:nvSpPr>
          <p:cNvPr id="5" name="Footer Placeholder 3"/>
          <p:cNvSpPr txBox="1">
            <a:spLocks/>
          </p:cNvSpPr>
          <p:nvPr/>
        </p:nvSpPr>
        <p:spPr>
          <a:xfrm>
            <a:off x="3886200" y="6477000"/>
            <a:ext cx="1905000" cy="304800"/>
          </a:xfrm>
          <a:prstGeom prst="rect">
            <a:avLst/>
          </a:prstGeom>
          <a:solidFill>
            <a:schemeClr val="tx2"/>
          </a:solidFill>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endParaRPr lang="en-US" altLang="en-US" sz="1100" dirty="0"/>
          </a:p>
        </p:txBody>
      </p:sp>
    </p:spTree>
    <p:extLst>
      <p:ext uri="{BB962C8B-B14F-4D97-AF65-F5344CB8AC3E}">
        <p14:creationId xmlns:p14="http://schemas.microsoft.com/office/powerpoint/2010/main" val="323107282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06363"/>
            <a:ext cx="8229600" cy="1143000"/>
          </a:xfrm>
        </p:spPr>
        <p:txBody>
          <a:bodyPr/>
          <a:lstStyle/>
          <a:p>
            <a:r>
              <a:rPr lang="en-US" altLang="en-US" sz="2800" b="1" dirty="0" smtClean="0"/>
              <a:t>Planning Docket Update</a:t>
            </a:r>
            <a:endParaRPr lang="en-US" altLang="en-US" sz="2800" b="1" dirty="0"/>
          </a:p>
        </p:txBody>
      </p:sp>
      <p:sp>
        <p:nvSpPr>
          <p:cNvPr id="6147" name="Rectangle 3"/>
          <p:cNvSpPr>
            <a:spLocks noGrp="1" noChangeArrowheads="1"/>
          </p:cNvSpPr>
          <p:nvPr>
            <p:ph type="body" sz="half" idx="1"/>
          </p:nvPr>
        </p:nvSpPr>
        <p:spPr>
          <a:xfrm>
            <a:off x="457200" y="1600200"/>
            <a:ext cx="7696200" cy="4525963"/>
          </a:xfrm>
        </p:spPr>
        <p:txBody>
          <a:bodyPr/>
          <a:lstStyle/>
          <a:p>
            <a:pPr>
              <a:lnSpc>
                <a:spcPct val="100000"/>
              </a:lnSpc>
              <a:spcAft>
                <a:spcPts val="600"/>
              </a:spcAft>
            </a:pPr>
            <a:r>
              <a:rPr lang="en-US" altLang="en-US" sz="2400" dirty="0" smtClean="0"/>
              <a:t>Review current docket (handout)</a:t>
            </a:r>
          </a:p>
          <a:p>
            <a:pPr>
              <a:lnSpc>
                <a:spcPct val="100000"/>
              </a:lnSpc>
              <a:spcAft>
                <a:spcPts val="600"/>
              </a:spcAft>
            </a:pPr>
            <a:r>
              <a:rPr lang="en-US" altLang="en-US" sz="2400" dirty="0" smtClean="0"/>
              <a:t>Annual update process (CDC 98.030):</a:t>
            </a:r>
          </a:p>
          <a:p>
            <a:pPr lvl="1">
              <a:lnSpc>
                <a:spcPct val="100000"/>
              </a:lnSpc>
              <a:spcAft>
                <a:spcPts val="600"/>
              </a:spcAft>
            </a:pPr>
            <a:r>
              <a:rPr lang="en-US" altLang="en-US" sz="1800" dirty="0" smtClean="0"/>
              <a:t>Anyone may request a Comprehensive Plan, CDC or zoning map amendment or a related project by submitting a form (available online or at City Hall).</a:t>
            </a:r>
          </a:p>
          <a:p>
            <a:pPr lvl="1">
              <a:lnSpc>
                <a:spcPct val="100000"/>
              </a:lnSpc>
              <a:spcAft>
                <a:spcPts val="600"/>
              </a:spcAft>
            </a:pPr>
            <a:r>
              <a:rPr lang="en-US" altLang="en-US" sz="1800" dirty="0" smtClean="0"/>
              <a:t>Each year, staff shall present the proposed project list to the Planning Commission to give them the opportunity to review the proposed projects, add projects of interest, and to prioritize the proposed projects within their purview.</a:t>
            </a:r>
          </a:p>
          <a:p>
            <a:pPr lvl="1">
              <a:lnSpc>
                <a:spcPct val="100000"/>
              </a:lnSpc>
              <a:spcAft>
                <a:spcPts val="600"/>
              </a:spcAft>
            </a:pPr>
            <a:r>
              <a:rPr lang="en-US" altLang="en-US" sz="1800" dirty="0" smtClean="0"/>
              <a:t>The City Council sets the docket each year after considering all proposals. The Council may also initiate amendments at any time, outside of the docketing process.</a:t>
            </a:r>
          </a:p>
          <a:p>
            <a:pPr lvl="1">
              <a:lnSpc>
                <a:spcPct val="100000"/>
              </a:lnSpc>
              <a:spcAft>
                <a:spcPts val="600"/>
              </a:spcAft>
            </a:pPr>
            <a:endParaRPr lang="en-US" altLang="en-US" sz="1800" dirty="0" smtClean="0"/>
          </a:p>
        </p:txBody>
      </p:sp>
      <p:sp>
        <p:nvSpPr>
          <p:cNvPr id="5" name="Footer Placeholder 3"/>
          <p:cNvSpPr txBox="1">
            <a:spLocks/>
          </p:cNvSpPr>
          <p:nvPr/>
        </p:nvSpPr>
        <p:spPr>
          <a:xfrm>
            <a:off x="3886200" y="6477000"/>
            <a:ext cx="1905000" cy="304800"/>
          </a:xfrm>
          <a:prstGeom prst="rect">
            <a:avLst/>
          </a:prstGeom>
          <a:solidFill>
            <a:schemeClr val="tx2"/>
          </a:solidFill>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endParaRPr lang="en-US" altLang="en-US" sz="1100" dirty="0"/>
          </a:p>
        </p:txBody>
      </p:sp>
    </p:spTree>
    <p:extLst>
      <p:ext uri="{BB962C8B-B14F-4D97-AF65-F5344CB8AC3E}">
        <p14:creationId xmlns:p14="http://schemas.microsoft.com/office/powerpoint/2010/main" val="263659638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68321F"/>
      </a:dk2>
      <a:lt2>
        <a:srgbClr val="808080"/>
      </a:lt2>
      <a:accent1>
        <a:srgbClr val="67642F"/>
      </a:accent1>
      <a:accent2>
        <a:srgbClr val="949B51"/>
      </a:accent2>
      <a:accent3>
        <a:srgbClr val="FFFFFF"/>
      </a:accent3>
      <a:accent4>
        <a:srgbClr val="000000"/>
      </a:accent4>
      <a:accent5>
        <a:srgbClr val="B8B8AD"/>
      </a:accent5>
      <a:accent6>
        <a:srgbClr val="868C49"/>
      </a:accent6>
      <a:hlink>
        <a:srgbClr val="B2AA7E"/>
      </a:hlink>
      <a:folHlink>
        <a:srgbClr val="CC000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68321F"/>
        </a:dk2>
        <a:lt2>
          <a:srgbClr val="808080"/>
        </a:lt2>
        <a:accent1>
          <a:srgbClr val="67642F"/>
        </a:accent1>
        <a:accent2>
          <a:srgbClr val="949B51"/>
        </a:accent2>
        <a:accent3>
          <a:srgbClr val="FFFFFF"/>
        </a:accent3>
        <a:accent4>
          <a:srgbClr val="000000"/>
        </a:accent4>
        <a:accent5>
          <a:srgbClr val="B8B8AD"/>
        </a:accent5>
        <a:accent6>
          <a:srgbClr val="868C49"/>
        </a:accent6>
        <a:hlink>
          <a:srgbClr val="B2AA7E"/>
        </a:hlink>
        <a:folHlink>
          <a:srgbClr val="CC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5892</TotalTime>
  <Words>376</Words>
  <Application>Microsoft Office PowerPoint</Application>
  <PresentationFormat>On-screen Show (4:3)</PresentationFormat>
  <Paragraphs>47</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Calibri</vt:lpstr>
      <vt:lpstr>Cambria</vt:lpstr>
      <vt:lpstr>Default Design</vt:lpstr>
      <vt:lpstr>Planning Commission  Work Session</vt:lpstr>
      <vt:lpstr>Tonight’s topics</vt:lpstr>
      <vt:lpstr>SB 1051 Overview</vt:lpstr>
      <vt:lpstr>SB 1051 – overview of relevant sections</vt:lpstr>
      <vt:lpstr>SB 1051 – overview of relevant sections</vt:lpstr>
      <vt:lpstr>SB 1051 – overview of relevant sections</vt:lpstr>
      <vt:lpstr>Clackamas County Housing Needs Assessment</vt:lpstr>
      <vt:lpstr>Planning Docket Update</vt:lpstr>
    </vt:vector>
  </TitlesOfParts>
  <Company>alcheme creative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Julie.Bonaduce</dc:creator>
  <cp:lastModifiedBy>Williams, John</cp:lastModifiedBy>
  <cp:revision>211</cp:revision>
  <cp:lastPrinted>2017-10-17T00:08:03Z</cp:lastPrinted>
  <dcterms:created xsi:type="dcterms:W3CDTF">2008-09-02T16:02:58Z</dcterms:created>
  <dcterms:modified xsi:type="dcterms:W3CDTF">2017-11-02T00:24:35Z</dcterms:modified>
</cp:coreProperties>
</file>