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314" r:id="rId2"/>
    <p:sldId id="278" r:id="rId3"/>
    <p:sldId id="315" r:id="rId4"/>
    <p:sldId id="316" r:id="rId5"/>
    <p:sldId id="300" r:id="rId6"/>
    <p:sldId id="301" r:id="rId7"/>
    <p:sldId id="299" r:id="rId8"/>
    <p:sldId id="284" r:id="rId9"/>
    <p:sldId id="285" r:id="rId10"/>
    <p:sldId id="286" r:id="rId11"/>
    <p:sldId id="289" r:id="rId12"/>
    <p:sldId id="298" r:id="rId13"/>
    <p:sldId id="302" r:id="rId14"/>
    <p:sldId id="309" r:id="rId15"/>
    <p:sldId id="305" r:id="rId16"/>
    <p:sldId id="306" r:id="rId17"/>
    <p:sldId id="307" r:id="rId18"/>
    <p:sldId id="308" r:id="rId19"/>
    <p:sldId id="311" r:id="rId20"/>
    <p:sldId id="312" r:id="rId21"/>
    <p:sldId id="313" r:id="rId22"/>
    <p:sldId id="303" r:id="rId23"/>
    <p:sldId id="310" r:id="rId24"/>
    <p:sldId id="297"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521415D9-36F7-43E2-AB2F-B90AF26B5E84}">
      <p14:sectionLst xmlns:p14="http://schemas.microsoft.com/office/powerpoint/2010/main">
        <p14:section name="Default Section" id="{5D6E6553-A7E7-4D42-B5E2-DE91FDE639AC}">
          <p14:sldIdLst>
            <p14:sldId id="314"/>
            <p14:sldId id="278"/>
            <p14:sldId id="315"/>
            <p14:sldId id="316"/>
            <p14:sldId id="300"/>
            <p14:sldId id="301"/>
            <p14:sldId id="299"/>
            <p14:sldId id="284"/>
            <p14:sldId id="285"/>
            <p14:sldId id="286"/>
            <p14:sldId id="289"/>
            <p14:sldId id="298"/>
            <p14:sldId id="302"/>
            <p14:sldId id="309"/>
            <p14:sldId id="305"/>
            <p14:sldId id="306"/>
            <p14:sldId id="307"/>
            <p14:sldId id="308"/>
            <p14:sldId id="311"/>
            <p14:sldId id="312"/>
            <p14:sldId id="313"/>
            <p14:sldId id="303"/>
            <p14:sldId id="310"/>
            <p14:sldId id="29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660" autoAdjust="0"/>
  </p:normalViewPr>
  <p:slideViewPr>
    <p:cSldViewPr>
      <p:cViewPr varScale="1">
        <p:scale>
          <a:sx n="91" d="100"/>
          <a:sy n="91" d="100"/>
        </p:scale>
        <p:origin x="98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1DDA33A-9A89-418F-89DB-7943FBA52819}" type="datetimeFigureOut">
              <a:rPr lang="en-US" smtClean="0"/>
              <a:t>10/4/2017</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BAF09FB-E02B-4D8D-9EA9-1E9FA871E910}" type="slidenum">
              <a:rPr lang="en-US" smtClean="0"/>
              <a:t>‹#›</a:t>
            </a:fld>
            <a:endParaRPr lang="en-US" dirty="0"/>
          </a:p>
        </p:txBody>
      </p:sp>
    </p:spTree>
    <p:extLst>
      <p:ext uri="{BB962C8B-B14F-4D97-AF65-F5344CB8AC3E}">
        <p14:creationId xmlns:p14="http://schemas.microsoft.com/office/powerpoint/2010/main" val="3040711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5123"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6"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5127"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CBDCFA94-2EA4-47B6-B01A-D75BC09D3704}" type="slidenum">
              <a:rPr lang="en-US" altLang="en-US"/>
              <a:pPr/>
              <a:t>‹#›</a:t>
            </a:fld>
            <a:endParaRPr lang="en-US" altLang="en-US" dirty="0"/>
          </a:p>
        </p:txBody>
      </p:sp>
    </p:spTree>
    <p:extLst>
      <p:ext uri="{BB962C8B-B14F-4D97-AF65-F5344CB8AC3E}">
        <p14:creationId xmlns:p14="http://schemas.microsoft.com/office/powerpoint/2010/main" val="32100544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CFA94-2EA4-47B6-B01A-D75BC09D3704}" type="slidenum">
              <a:rPr lang="en-US" altLang="en-US" smtClean="0"/>
              <a:pPr/>
              <a:t>9</a:t>
            </a:fld>
            <a:endParaRPr lang="en-US" altLang="en-US" dirty="0"/>
          </a:p>
        </p:txBody>
      </p:sp>
    </p:spTree>
    <p:extLst>
      <p:ext uri="{BB962C8B-B14F-4D97-AF65-F5344CB8AC3E}">
        <p14:creationId xmlns:p14="http://schemas.microsoft.com/office/powerpoint/2010/main" val="25338911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108" name="Rectangle 12"/>
          <p:cNvSpPr>
            <a:spLocks noChangeArrowheads="1"/>
          </p:cNvSpPr>
          <p:nvPr userDrawn="1"/>
        </p:nvSpPr>
        <p:spPr bwMode="auto">
          <a:xfrm>
            <a:off x="0" y="6324600"/>
            <a:ext cx="9144000" cy="5334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105" name="Rectangle 9"/>
          <p:cNvSpPr>
            <a:spLocks noChangeArrowheads="1"/>
          </p:cNvSpPr>
          <p:nvPr userDrawn="1"/>
        </p:nvSpPr>
        <p:spPr bwMode="auto">
          <a:xfrm>
            <a:off x="0" y="2514600"/>
            <a:ext cx="9140825" cy="61118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098" name="Rectangle 2"/>
          <p:cNvSpPr>
            <a:spLocks noGrp="1" noChangeArrowheads="1"/>
          </p:cNvSpPr>
          <p:nvPr>
            <p:ph type="ctrTitle"/>
          </p:nvPr>
        </p:nvSpPr>
        <p:spPr>
          <a:xfrm>
            <a:off x="2895600" y="3468688"/>
            <a:ext cx="5791200" cy="784225"/>
          </a:xfrm>
        </p:spPr>
        <p:txBody>
          <a:bodyPr anchor="b"/>
          <a:lstStyle>
            <a:lvl1pPr>
              <a:defRPr sz="3200">
                <a:solidFill>
                  <a:schemeClr val="accent1"/>
                </a:solidFill>
              </a:defRPr>
            </a:lvl1pPr>
          </a:lstStyle>
          <a:p>
            <a:pPr lvl="0"/>
            <a:r>
              <a:rPr lang="en-US" altLang="en-US" noProof="0" smtClean="0"/>
              <a:t>Click to edit Master title style</a:t>
            </a:r>
          </a:p>
        </p:txBody>
      </p:sp>
      <p:sp>
        <p:nvSpPr>
          <p:cNvPr id="4099" name="Rectangle 3"/>
          <p:cNvSpPr>
            <a:spLocks noGrp="1" noChangeArrowheads="1"/>
          </p:cNvSpPr>
          <p:nvPr>
            <p:ph type="subTitle" idx="1"/>
          </p:nvPr>
        </p:nvSpPr>
        <p:spPr>
          <a:xfrm>
            <a:off x="2895600" y="4295775"/>
            <a:ext cx="4572000" cy="838200"/>
          </a:xfrm>
        </p:spPr>
        <p:txBody>
          <a:bodyPr/>
          <a:lstStyle>
            <a:lvl1pPr marL="0" indent="0">
              <a:buFontTx/>
              <a:buNone/>
              <a:defRPr sz="1600"/>
            </a:lvl1pPr>
          </a:lstStyle>
          <a:p>
            <a:pPr lvl="0"/>
            <a:r>
              <a:rPr lang="en-US" altLang="en-US" noProof="0" dirty="0" smtClean="0"/>
              <a:t>Click to edit Master subtitle style</a:t>
            </a:r>
          </a:p>
        </p:txBody>
      </p:sp>
      <p:sp>
        <p:nvSpPr>
          <p:cNvPr id="4100" name="Rectangle 4"/>
          <p:cNvSpPr>
            <a:spLocks noGrp="1" noChangeArrowheads="1"/>
          </p:cNvSpPr>
          <p:nvPr>
            <p:ph type="dt" sz="half" idx="2"/>
          </p:nvPr>
        </p:nvSpPr>
        <p:spPr bwMode="auto">
          <a:xfrm>
            <a:off x="457200" y="6503988"/>
            <a:ext cx="2133600" cy="20161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hlink"/>
                </a:solidFill>
              </a:defRPr>
            </a:lvl1pPr>
          </a:lstStyle>
          <a:p>
            <a:endParaRPr lang="en-US" altLang="en-US" dirty="0"/>
          </a:p>
        </p:txBody>
      </p:sp>
      <p:sp>
        <p:nvSpPr>
          <p:cNvPr id="4101" name="Rectangle 5"/>
          <p:cNvSpPr>
            <a:spLocks noGrp="1" noChangeArrowheads="1"/>
          </p:cNvSpPr>
          <p:nvPr>
            <p:ph type="ftr" sz="quarter" idx="3"/>
          </p:nvPr>
        </p:nvSpPr>
        <p:spPr bwMode="auto">
          <a:xfrm>
            <a:off x="3124200" y="6503988"/>
            <a:ext cx="2895600" cy="20161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hlink"/>
                </a:solidFill>
              </a:defRPr>
            </a:lvl1pPr>
          </a:lstStyle>
          <a:p>
            <a:r>
              <a:rPr lang="en-US" altLang="en-US" dirty="0" smtClean="0"/>
              <a:t>Parks Department</a:t>
            </a:r>
            <a:endParaRPr lang="en-US" altLang="en-US" dirty="0"/>
          </a:p>
        </p:txBody>
      </p:sp>
      <p:sp>
        <p:nvSpPr>
          <p:cNvPr id="4102" name="Rectangle 6"/>
          <p:cNvSpPr>
            <a:spLocks noGrp="1" noChangeArrowheads="1"/>
          </p:cNvSpPr>
          <p:nvPr>
            <p:ph type="sldNum" sz="quarter" idx="4"/>
          </p:nvPr>
        </p:nvSpPr>
        <p:spPr bwMode="auto">
          <a:xfrm>
            <a:off x="6553200" y="6503988"/>
            <a:ext cx="2133600" cy="20161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hlink"/>
                </a:solidFill>
              </a:defRPr>
            </a:lvl1pPr>
          </a:lstStyle>
          <a:p>
            <a:endParaRPr lang="en-US" altLang="en-US" dirty="0"/>
          </a:p>
        </p:txBody>
      </p:sp>
      <p:pic>
        <p:nvPicPr>
          <p:cNvPr id="4104" name="Picture 8" descr="tan_waves"/>
          <p:cNvPicPr>
            <a:picLocks noChangeAspect="1" noChangeArrowheads="1"/>
          </p:cNvPicPr>
          <p:nvPr userDrawn="1"/>
        </p:nvPicPr>
        <p:blipFill>
          <a:blip r:embed="rId2">
            <a:extLst>
              <a:ext uri="{28A0092B-C50C-407E-A947-70E740481C1C}">
                <a14:useLocalDpi xmlns:a14="http://schemas.microsoft.com/office/drawing/2010/main" val="0"/>
              </a:ext>
            </a:extLst>
          </a:blip>
          <a:srcRect b="35602"/>
          <a:stretch>
            <a:fillRect/>
          </a:stretch>
        </p:blipFill>
        <p:spPr bwMode="auto">
          <a:xfrm>
            <a:off x="0" y="0"/>
            <a:ext cx="9144000" cy="2590800"/>
          </a:xfrm>
          <a:prstGeom prst="rect">
            <a:avLst/>
          </a:prstGeom>
          <a:noFill/>
          <a:extLst>
            <a:ext uri="{909E8E84-426E-40DD-AFC4-6F175D3DCCD1}">
              <a14:hiddenFill xmlns:a14="http://schemas.microsoft.com/office/drawing/2010/main">
                <a:solidFill>
                  <a:srgbClr val="FFFFFF"/>
                </a:solidFill>
              </a14:hiddenFill>
            </a:ext>
          </a:extLst>
        </p:spPr>
      </p:pic>
      <p:sp>
        <p:nvSpPr>
          <p:cNvPr id="4109" name="Line 13"/>
          <p:cNvSpPr>
            <a:spLocks noChangeShapeType="1"/>
          </p:cNvSpPr>
          <p:nvPr userDrawn="1"/>
        </p:nvSpPr>
        <p:spPr bwMode="auto">
          <a:xfrm>
            <a:off x="2971800" y="4275138"/>
            <a:ext cx="5638800" cy="0"/>
          </a:xfrm>
          <a:prstGeom prst="line">
            <a:avLst/>
          </a:prstGeom>
          <a:noFill/>
          <a:ln w="127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4111" name="Picture 15" descr="CWL_logostac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09600" y="2667000"/>
            <a:ext cx="1463675" cy="2590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983350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801021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538704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00634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5329290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856286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083807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97753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236748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766636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9"/>
          <p:cNvSpPr>
            <a:spLocks noChangeArrowheads="1"/>
          </p:cNvSpPr>
          <p:nvPr userDrawn="1"/>
        </p:nvSpPr>
        <p:spPr bwMode="auto">
          <a:xfrm>
            <a:off x="0" y="6324600"/>
            <a:ext cx="9144000" cy="5334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Rectangle 10"/>
          <p:cNvSpPr>
            <a:spLocks noChangeArrowheads="1"/>
          </p:cNvSpPr>
          <p:nvPr/>
        </p:nvSpPr>
        <p:spPr bwMode="auto">
          <a:xfrm>
            <a:off x="457200" y="6503988"/>
            <a:ext cx="2133600" cy="20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sz="1000" dirty="0">
              <a:solidFill>
                <a:schemeClr val="hlink"/>
              </a:solidFill>
            </a:endParaRPr>
          </a:p>
        </p:txBody>
      </p:sp>
      <p:sp>
        <p:nvSpPr>
          <p:cNvPr id="1035" name="Rectangle 11"/>
          <p:cNvSpPr>
            <a:spLocks noChangeArrowheads="1"/>
          </p:cNvSpPr>
          <p:nvPr/>
        </p:nvSpPr>
        <p:spPr bwMode="auto">
          <a:xfrm>
            <a:off x="3124200" y="6503988"/>
            <a:ext cx="2895600" cy="20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altLang="en-US" sz="1000" dirty="0">
              <a:solidFill>
                <a:schemeClr val="hlink"/>
              </a:solidFill>
            </a:endParaRPr>
          </a:p>
        </p:txBody>
      </p:sp>
      <p:sp>
        <p:nvSpPr>
          <p:cNvPr id="1036" name="Rectangle 12"/>
          <p:cNvSpPr>
            <a:spLocks noChangeArrowheads="1"/>
          </p:cNvSpPr>
          <p:nvPr/>
        </p:nvSpPr>
        <p:spPr bwMode="auto">
          <a:xfrm>
            <a:off x="6553200" y="6503988"/>
            <a:ext cx="2133600" cy="20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581A4B9E-E991-4CBD-BA00-237BAC858E8C}" type="slidenum">
              <a:rPr lang="en-US" altLang="en-US" sz="1000">
                <a:solidFill>
                  <a:schemeClr val="hlink"/>
                </a:solidFill>
              </a:rPr>
              <a:pPr algn="r"/>
              <a:t>‹#›</a:t>
            </a:fld>
            <a:endParaRPr lang="en-US" altLang="en-US" sz="1000" dirty="0">
              <a:solidFill>
                <a:schemeClr val="hlink"/>
              </a:solidFill>
            </a:endParaRPr>
          </a:p>
        </p:txBody>
      </p:sp>
      <p:sp>
        <p:nvSpPr>
          <p:cNvPr id="1031" name="Rectangle 7"/>
          <p:cNvSpPr>
            <a:spLocks noChangeArrowheads="1"/>
          </p:cNvSpPr>
          <p:nvPr userDrawn="1"/>
        </p:nvSpPr>
        <p:spPr bwMode="auto">
          <a:xfrm>
            <a:off x="0" y="1143000"/>
            <a:ext cx="9140825" cy="2286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pic>
        <p:nvPicPr>
          <p:cNvPr id="1032" name="Picture 8" descr="tan_waves"/>
          <p:cNvPicPr>
            <a:picLocks noChangeAspect="1" noChangeArrowheads="1"/>
          </p:cNvPicPr>
          <p:nvPr userDrawn="1"/>
        </p:nvPicPr>
        <p:blipFill>
          <a:blip r:embed="rId13">
            <a:extLst>
              <a:ext uri="{28A0092B-C50C-407E-A947-70E740481C1C}">
                <a14:useLocalDpi xmlns:a14="http://schemas.microsoft.com/office/drawing/2010/main" val="0"/>
              </a:ext>
            </a:extLst>
          </a:blip>
          <a:srcRect b="35602"/>
          <a:stretch>
            <a:fillRect/>
          </a:stretch>
        </p:blipFill>
        <p:spPr bwMode="auto">
          <a:xfrm>
            <a:off x="0" y="0"/>
            <a:ext cx="9144000" cy="12192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pic>
        <p:nvPicPr>
          <p:cNvPr id="1039" name="Picture 15" descr="CWL_icon"/>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229600" y="258763"/>
            <a:ext cx="655638" cy="65563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wipe(left)">
                                      <p:cBhvr>
                                        <p:cTn id="7" dur="500"/>
                                        <p:tgtEl>
                                          <p:spTgt spid="102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27">
                                            <p:txEl>
                                              <p:pRg st="1" end="1"/>
                                            </p:txEl>
                                          </p:spTgt>
                                        </p:tgtEl>
                                        <p:attrNameLst>
                                          <p:attrName>style.visibility</p:attrName>
                                        </p:attrNameLst>
                                      </p:cBhvr>
                                      <p:to>
                                        <p:strVal val="visible"/>
                                      </p:to>
                                    </p:set>
                                    <p:animEffect transition="in" filter="wipe(left)">
                                      <p:cBhvr>
                                        <p:cTn id="10" dur="500"/>
                                        <p:tgtEl>
                                          <p:spTgt spid="1027">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027">
                                            <p:txEl>
                                              <p:pRg st="2" end="2"/>
                                            </p:txEl>
                                          </p:spTgt>
                                        </p:tgtEl>
                                        <p:attrNameLst>
                                          <p:attrName>style.visibility</p:attrName>
                                        </p:attrNameLst>
                                      </p:cBhvr>
                                      <p:to>
                                        <p:strVal val="visible"/>
                                      </p:to>
                                    </p:set>
                                    <p:animEffect transition="in" filter="wipe(left)">
                                      <p:cBhvr>
                                        <p:cTn id="13" dur="500"/>
                                        <p:tgtEl>
                                          <p:spTgt spid="1027">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027">
                                            <p:txEl>
                                              <p:pRg st="3" end="3"/>
                                            </p:txEl>
                                          </p:spTgt>
                                        </p:tgtEl>
                                        <p:attrNameLst>
                                          <p:attrName>style.visibility</p:attrName>
                                        </p:attrNameLst>
                                      </p:cBhvr>
                                      <p:to>
                                        <p:strVal val="visible"/>
                                      </p:to>
                                    </p:set>
                                    <p:animEffect transition="in" filter="wipe(left)">
                                      <p:cBhvr>
                                        <p:cTn id="16" dur="500"/>
                                        <p:tgtEl>
                                          <p:spTgt spid="1027">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027">
                                            <p:txEl>
                                              <p:pRg st="4" end="4"/>
                                            </p:txEl>
                                          </p:spTgt>
                                        </p:tgtEl>
                                        <p:attrNameLst>
                                          <p:attrName>style.visibility</p:attrName>
                                        </p:attrNameLst>
                                      </p:cBhvr>
                                      <p:to>
                                        <p:strVal val="visible"/>
                                      </p:to>
                                    </p:set>
                                    <p:animEffect transition="in" filter="wipe(left)">
                                      <p:cBhvr>
                                        <p:cTn id="19"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Lst>
      </p:bldP>
    </p:bldLst>
  </p:timing>
  <p:hf sldNum="0" hdr="0" dt="0"/>
  <p:txStyles>
    <p:titleStyle>
      <a:lvl1pPr algn="l" rtl="0" fontAlgn="base">
        <a:spcBef>
          <a:spcPct val="0"/>
        </a:spcBef>
        <a:spcAft>
          <a:spcPct val="0"/>
        </a:spcAft>
        <a:defRPr sz="2400">
          <a:solidFill>
            <a:schemeClr val="bg1"/>
          </a:solidFill>
          <a:latin typeface="+mj-lt"/>
          <a:ea typeface="+mj-ea"/>
          <a:cs typeface="+mj-cs"/>
        </a:defRPr>
      </a:lvl1pPr>
      <a:lvl2pPr algn="l" rtl="0" fontAlgn="base">
        <a:spcBef>
          <a:spcPct val="0"/>
        </a:spcBef>
        <a:spcAft>
          <a:spcPct val="0"/>
        </a:spcAft>
        <a:defRPr sz="2400">
          <a:solidFill>
            <a:schemeClr val="bg1"/>
          </a:solidFill>
          <a:latin typeface="Calibri" pitchFamily="34" charset="0"/>
        </a:defRPr>
      </a:lvl2pPr>
      <a:lvl3pPr algn="l" rtl="0" fontAlgn="base">
        <a:spcBef>
          <a:spcPct val="0"/>
        </a:spcBef>
        <a:spcAft>
          <a:spcPct val="0"/>
        </a:spcAft>
        <a:defRPr sz="2400">
          <a:solidFill>
            <a:schemeClr val="bg1"/>
          </a:solidFill>
          <a:latin typeface="Calibri" pitchFamily="34" charset="0"/>
        </a:defRPr>
      </a:lvl3pPr>
      <a:lvl4pPr algn="l" rtl="0" fontAlgn="base">
        <a:spcBef>
          <a:spcPct val="0"/>
        </a:spcBef>
        <a:spcAft>
          <a:spcPct val="0"/>
        </a:spcAft>
        <a:defRPr sz="2400">
          <a:solidFill>
            <a:schemeClr val="bg1"/>
          </a:solidFill>
          <a:latin typeface="Calibri" pitchFamily="34" charset="0"/>
        </a:defRPr>
      </a:lvl4pPr>
      <a:lvl5pPr algn="l" rtl="0" fontAlgn="base">
        <a:spcBef>
          <a:spcPct val="0"/>
        </a:spcBef>
        <a:spcAft>
          <a:spcPct val="0"/>
        </a:spcAft>
        <a:defRPr sz="2400">
          <a:solidFill>
            <a:schemeClr val="bg1"/>
          </a:solidFill>
          <a:latin typeface="Calibri" pitchFamily="34" charset="0"/>
        </a:defRPr>
      </a:lvl5pPr>
      <a:lvl6pPr marL="457200" algn="l" rtl="0" fontAlgn="base">
        <a:spcBef>
          <a:spcPct val="0"/>
        </a:spcBef>
        <a:spcAft>
          <a:spcPct val="0"/>
        </a:spcAft>
        <a:defRPr sz="2400">
          <a:solidFill>
            <a:schemeClr val="bg1"/>
          </a:solidFill>
          <a:latin typeface="Calibri" pitchFamily="34" charset="0"/>
        </a:defRPr>
      </a:lvl6pPr>
      <a:lvl7pPr marL="914400" algn="l" rtl="0" fontAlgn="base">
        <a:spcBef>
          <a:spcPct val="0"/>
        </a:spcBef>
        <a:spcAft>
          <a:spcPct val="0"/>
        </a:spcAft>
        <a:defRPr sz="2400">
          <a:solidFill>
            <a:schemeClr val="bg1"/>
          </a:solidFill>
          <a:latin typeface="Calibri" pitchFamily="34" charset="0"/>
        </a:defRPr>
      </a:lvl7pPr>
      <a:lvl8pPr marL="1371600" algn="l" rtl="0" fontAlgn="base">
        <a:spcBef>
          <a:spcPct val="0"/>
        </a:spcBef>
        <a:spcAft>
          <a:spcPct val="0"/>
        </a:spcAft>
        <a:defRPr sz="2400">
          <a:solidFill>
            <a:schemeClr val="bg1"/>
          </a:solidFill>
          <a:latin typeface="Calibri" pitchFamily="34" charset="0"/>
        </a:defRPr>
      </a:lvl8pPr>
      <a:lvl9pPr marL="1828800" algn="l" rtl="0" fontAlgn="base">
        <a:spcBef>
          <a:spcPct val="0"/>
        </a:spcBef>
        <a:spcAft>
          <a:spcPct val="0"/>
        </a:spcAft>
        <a:defRPr sz="2400">
          <a:solidFill>
            <a:schemeClr val="bg1"/>
          </a:solidFill>
          <a:latin typeface="Calibri" pitchFamily="34" charset="0"/>
        </a:defRPr>
      </a:lvl9pPr>
    </p:titleStyle>
    <p:bodyStyle>
      <a:lvl1pPr marL="342900" indent="-342900" algn="l" rtl="0" fontAlgn="base">
        <a:lnSpc>
          <a:spcPct val="125000"/>
        </a:lnSpc>
        <a:spcBef>
          <a:spcPct val="0"/>
        </a:spcBef>
        <a:spcAft>
          <a:spcPct val="50000"/>
        </a:spcAft>
        <a:buBlip>
          <a:blip r:embed="rId15"/>
        </a:buBlip>
        <a:defRPr>
          <a:solidFill>
            <a:schemeClr val="tx1"/>
          </a:solidFill>
          <a:latin typeface="+mn-lt"/>
          <a:ea typeface="+mn-ea"/>
          <a:cs typeface="+mn-cs"/>
        </a:defRPr>
      </a:lvl1pPr>
      <a:lvl2pPr marL="742950" indent="-285750" algn="l" rtl="0" fontAlgn="base">
        <a:lnSpc>
          <a:spcPct val="125000"/>
        </a:lnSpc>
        <a:spcBef>
          <a:spcPct val="0"/>
        </a:spcBef>
        <a:spcAft>
          <a:spcPct val="50000"/>
        </a:spcAft>
        <a:buChar char="–"/>
        <a:defRPr sz="1400">
          <a:solidFill>
            <a:schemeClr val="tx1"/>
          </a:solidFill>
          <a:latin typeface="+mn-lt"/>
        </a:defRPr>
      </a:lvl2pPr>
      <a:lvl3pPr marL="1143000" indent="-228600" algn="l" rtl="0" fontAlgn="base">
        <a:lnSpc>
          <a:spcPct val="125000"/>
        </a:lnSpc>
        <a:spcBef>
          <a:spcPct val="10000"/>
        </a:spcBef>
        <a:spcAft>
          <a:spcPct val="25000"/>
        </a:spcAft>
        <a:buChar char="•"/>
        <a:defRPr sz="1400" i="1">
          <a:solidFill>
            <a:schemeClr val="tx1"/>
          </a:solidFill>
          <a:latin typeface="Cambria" pitchFamily="18" charset="0"/>
        </a:defRPr>
      </a:lvl3pPr>
      <a:lvl4pPr marL="1600200" indent="-228600" algn="l" rtl="0" fontAlgn="base">
        <a:lnSpc>
          <a:spcPct val="125000"/>
        </a:lnSpc>
        <a:spcBef>
          <a:spcPct val="10000"/>
        </a:spcBef>
        <a:spcAft>
          <a:spcPct val="25000"/>
        </a:spcAft>
        <a:buChar char="–"/>
        <a:defRPr sz="1400">
          <a:solidFill>
            <a:schemeClr val="tx1"/>
          </a:solidFill>
          <a:latin typeface="+mn-lt"/>
        </a:defRPr>
      </a:lvl4pPr>
      <a:lvl5pPr marL="2057400" indent="-228600" algn="l" rtl="0" fontAlgn="base">
        <a:lnSpc>
          <a:spcPct val="125000"/>
        </a:lnSpc>
        <a:spcBef>
          <a:spcPct val="10000"/>
        </a:spcBef>
        <a:spcAft>
          <a:spcPct val="25000"/>
        </a:spcAft>
        <a:buChar char="»"/>
        <a:defRPr sz="1400">
          <a:solidFill>
            <a:schemeClr val="tx1"/>
          </a:solidFill>
          <a:latin typeface="+mn-lt"/>
        </a:defRPr>
      </a:lvl5pPr>
      <a:lvl6pPr marL="2514600" indent="-228600" algn="l" rtl="0" fontAlgn="base">
        <a:lnSpc>
          <a:spcPct val="125000"/>
        </a:lnSpc>
        <a:spcBef>
          <a:spcPct val="10000"/>
        </a:spcBef>
        <a:spcAft>
          <a:spcPct val="25000"/>
        </a:spcAft>
        <a:buChar char="»"/>
        <a:defRPr sz="1400">
          <a:solidFill>
            <a:schemeClr val="tx1"/>
          </a:solidFill>
          <a:latin typeface="+mn-lt"/>
        </a:defRPr>
      </a:lvl6pPr>
      <a:lvl7pPr marL="2971800" indent="-228600" algn="l" rtl="0" fontAlgn="base">
        <a:lnSpc>
          <a:spcPct val="125000"/>
        </a:lnSpc>
        <a:spcBef>
          <a:spcPct val="10000"/>
        </a:spcBef>
        <a:spcAft>
          <a:spcPct val="25000"/>
        </a:spcAft>
        <a:buChar char="»"/>
        <a:defRPr sz="1400">
          <a:solidFill>
            <a:schemeClr val="tx1"/>
          </a:solidFill>
          <a:latin typeface="+mn-lt"/>
        </a:defRPr>
      </a:lvl7pPr>
      <a:lvl8pPr marL="3429000" indent="-228600" algn="l" rtl="0" fontAlgn="base">
        <a:lnSpc>
          <a:spcPct val="125000"/>
        </a:lnSpc>
        <a:spcBef>
          <a:spcPct val="10000"/>
        </a:spcBef>
        <a:spcAft>
          <a:spcPct val="25000"/>
        </a:spcAft>
        <a:buChar char="»"/>
        <a:defRPr sz="1400">
          <a:solidFill>
            <a:schemeClr val="tx1"/>
          </a:solidFill>
          <a:latin typeface="+mn-lt"/>
        </a:defRPr>
      </a:lvl8pPr>
      <a:lvl9pPr marL="3886200" indent="-228600" algn="l" rtl="0" fontAlgn="base">
        <a:lnSpc>
          <a:spcPct val="125000"/>
        </a:lnSpc>
        <a:spcBef>
          <a:spcPct val="10000"/>
        </a:spcBef>
        <a:spcAft>
          <a:spcPct val="2500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hyperlink" Target="http://westlinnoregon.gov/planning/community-development-code-text-amendments-reinstate-denovo-appeal-hearing-process"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895600" y="3276601"/>
            <a:ext cx="5638800" cy="1066800"/>
          </a:xfrm>
        </p:spPr>
        <p:txBody>
          <a:bodyPr/>
          <a:lstStyle/>
          <a:p>
            <a:r>
              <a:rPr lang="en-US" altLang="en-US" dirty="0" smtClean="0"/>
              <a:t>Planning Commission Hearing</a:t>
            </a:r>
            <a:br>
              <a:rPr lang="en-US" altLang="en-US" dirty="0" smtClean="0"/>
            </a:br>
            <a:r>
              <a:rPr lang="en-US" altLang="en-US" dirty="0" smtClean="0"/>
              <a:t>October 4, 2017</a:t>
            </a:r>
            <a:endParaRPr lang="en-US" altLang="en-US" dirty="0"/>
          </a:p>
        </p:txBody>
      </p:sp>
      <p:sp>
        <p:nvSpPr>
          <p:cNvPr id="2051" name="Rectangle 3"/>
          <p:cNvSpPr>
            <a:spLocks noGrp="1" noChangeArrowheads="1"/>
          </p:cNvSpPr>
          <p:nvPr>
            <p:ph type="subTitle" idx="1"/>
          </p:nvPr>
        </p:nvSpPr>
        <p:spPr>
          <a:xfrm>
            <a:off x="3505200" y="4343400"/>
            <a:ext cx="4876800" cy="914400"/>
          </a:xfrm>
        </p:spPr>
        <p:txBody>
          <a:bodyPr/>
          <a:lstStyle/>
          <a:p>
            <a:r>
              <a:rPr lang="en-US" altLang="en-US" dirty="0"/>
              <a:t>CDC </a:t>
            </a:r>
            <a:r>
              <a:rPr lang="en-US" altLang="en-US" dirty="0" smtClean="0"/>
              <a:t>17-04 Amendments to the Community Development Code restoring a previous appeal process</a:t>
            </a:r>
          </a:p>
        </p:txBody>
      </p:sp>
    </p:spTree>
    <p:extLst>
      <p:ext uri="{BB962C8B-B14F-4D97-AF65-F5344CB8AC3E}">
        <p14:creationId xmlns:p14="http://schemas.microsoft.com/office/powerpoint/2010/main" val="3664188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7044519" cy="914400"/>
          </a:xfrm>
        </p:spPr>
        <p:txBody>
          <a:bodyPr/>
          <a:lstStyle/>
          <a:p>
            <a:r>
              <a:rPr lang="en-US" sz="3200" dirty="0"/>
              <a:t>Review of Ordinance changes over time to the “DeNovo” </a:t>
            </a:r>
            <a:r>
              <a:rPr lang="en-US" sz="3200" dirty="0" smtClean="0"/>
              <a:t>process - continued</a:t>
            </a:r>
            <a:endParaRPr lang="en-US" sz="3200" dirty="0"/>
          </a:p>
        </p:txBody>
      </p:sp>
      <p:sp>
        <p:nvSpPr>
          <p:cNvPr id="3" name="Content Placeholder 2"/>
          <p:cNvSpPr>
            <a:spLocks noGrp="1"/>
          </p:cNvSpPr>
          <p:nvPr>
            <p:ph idx="1"/>
          </p:nvPr>
        </p:nvSpPr>
        <p:spPr>
          <a:xfrm>
            <a:off x="609600" y="1447800"/>
            <a:ext cx="8077200" cy="4691063"/>
          </a:xfrm>
        </p:spPr>
        <p:txBody>
          <a:bodyPr/>
          <a:lstStyle/>
          <a:p>
            <a:r>
              <a:rPr lang="en-US" sz="2000" dirty="0"/>
              <a:t>In 2008, Ordinance 1568 removed a provision to appeal a recommendation of the Planning Commission on a proposed map or text amendment.  </a:t>
            </a:r>
            <a:endParaRPr lang="en-US" sz="2000" dirty="0" smtClean="0"/>
          </a:p>
          <a:p>
            <a:r>
              <a:rPr lang="en-US" sz="2000" dirty="0" smtClean="0"/>
              <a:t>The </a:t>
            </a:r>
            <a:r>
              <a:rPr lang="en-US" sz="2000" dirty="0"/>
              <a:t>process called “DeNovo” remained based on the record of the proceedings of the lower review body. </a:t>
            </a:r>
            <a:endParaRPr lang="en-US" sz="2000" dirty="0" smtClean="0"/>
          </a:p>
        </p:txBody>
      </p:sp>
    </p:spTree>
    <p:extLst>
      <p:ext uri="{BB962C8B-B14F-4D97-AF65-F5344CB8AC3E}">
        <p14:creationId xmlns:p14="http://schemas.microsoft.com/office/powerpoint/2010/main" val="28895247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7120719" cy="914400"/>
          </a:xfrm>
        </p:spPr>
        <p:txBody>
          <a:bodyPr/>
          <a:lstStyle/>
          <a:p>
            <a:r>
              <a:rPr lang="en-US" sz="3200" dirty="0"/>
              <a:t>Review of Ordinance changes over time to the “DeNovo” </a:t>
            </a:r>
            <a:r>
              <a:rPr lang="en-US" sz="3200" dirty="0" smtClean="0"/>
              <a:t>process - continued</a:t>
            </a:r>
            <a:endParaRPr lang="en-US" sz="3200" dirty="0"/>
          </a:p>
        </p:txBody>
      </p:sp>
      <p:sp>
        <p:nvSpPr>
          <p:cNvPr id="3" name="Content Placeholder 2"/>
          <p:cNvSpPr>
            <a:spLocks noGrp="1"/>
          </p:cNvSpPr>
          <p:nvPr>
            <p:ph idx="1"/>
          </p:nvPr>
        </p:nvSpPr>
        <p:spPr>
          <a:xfrm>
            <a:off x="609600" y="1435100"/>
            <a:ext cx="8077200" cy="4691063"/>
          </a:xfrm>
        </p:spPr>
        <p:txBody>
          <a:bodyPr/>
          <a:lstStyle/>
          <a:p>
            <a:r>
              <a:rPr lang="en-US" sz="2000" dirty="0"/>
              <a:t>In 2014, Ordinance 1622, replaced CDC 99.280, returned provisions that existed prior to 2001 and added a new section to reopen the record based upon specific criteria.  </a:t>
            </a:r>
            <a:endParaRPr lang="en-US" sz="2000" dirty="0" smtClean="0"/>
          </a:p>
          <a:p>
            <a:pPr lvl="1"/>
            <a:r>
              <a:rPr lang="en-US" sz="1600" dirty="0" smtClean="0"/>
              <a:t>The </a:t>
            </a:r>
            <a:r>
              <a:rPr lang="en-US" sz="1600" dirty="0"/>
              <a:t>term “DeNovo” process was removed and replaced with a “the record” review.  </a:t>
            </a:r>
            <a:endParaRPr lang="en-US" sz="1600" dirty="0" smtClean="0"/>
          </a:p>
          <a:p>
            <a:pPr lvl="1"/>
            <a:r>
              <a:rPr lang="en-US" sz="1600" dirty="0" smtClean="0"/>
              <a:t>The </a:t>
            </a:r>
            <a:r>
              <a:rPr lang="en-US" sz="1600" dirty="0"/>
              <a:t>review on appeal process was termed “on the record”.  </a:t>
            </a:r>
            <a:endParaRPr lang="en-US" sz="1600" dirty="0" smtClean="0"/>
          </a:p>
          <a:p>
            <a:r>
              <a:rPr lang="en-US" sz="2000" dirty="0" smtClean="0"/>
              <a:t>The </a:t>
            </a:r>
            <a:r>
              <a:rPr lang="en-US" sz="2000" dirty="0"/>
              <a:t>process remained based on the proceedings of the lower review body.  </a:t>
            </a:r>
            <a:endParaRPr lang="en-US" sz="2000" dirty="0" smtClean="0"/>
          </a:p>
          <a:p>
            <a:pPr lvl="1"/>
            <a:r>
              <a:rPr lang="en-US" sz="1600" dirty="0" smtClean="0"/>
              <a:t>The </a:t>
            </a:r>
            <a:r>
              <a:rPr lang="en-US" sz="1600" dirty="0"/>
              <a:t>appeal was subject to the grounds relied upon in the notice of review, The Council was allowed to re-open the record on a limited basis after confirming compliance with two issues:  procedural error or factual error.  The review on appeal did not allow for reconsideration of items not subject to issues on appeal. </a:t>
            </a:r>
            <a:endParaRPr lang="en-US" sz="1600" dirty="0" smtClean="0"/>
          </a:p>
        </p:txBody>
      </p:sp>
    </p:spTree>
    <p:extLst>
      <p:ext uri="{BB962C8B-B14F-4D97-AF65-F5344CB8AC3E}">
        <p14:creationId xmlns:p14="http://schemas.microsoft.com/office/powerpoint/2010/main" val="25038436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So what was the last change?</a:t>
            </a:r>
            <a:endParaRPr lang="en-US" sz="3200" dirty="0"/>
          </a:p>
        </p:txBody>
      </p:sp>
      <p:sp>
        <p:nvSpPr>
          <p:cNvPr id="3" name="Content Placeholder 2"/>
          <p:cNvSpPr>
            <a:spLocks noGrp="1"/>
          </p:cNvSpPr>
          <p:nvPr>
            <p:ph idx="1"/>
          </p:nvPr>
        </p:nvSpPr>
        <p:spPr>
          <a:xfrm>
            <a:off x="609600" y="1435100"/>
            <a:ext cx="8077200" cy="4691063"/>
          </a:xfrm>
        </p:spPr>
        <p:txBody>
          <a:bodyPr/>
          <a:lstStyle/>
          <a:p>
            <a:pPr marL="0" indent="0">
              <a:buNone/>
            </a:pPr>
            <a:r>
              <a:rPr lang="en-US" sz="2000" dirty="0" smtClean="0"/>
              <a:t>The last change to “Denovo” was in 2014 and changed the hearing type found currently in CDC 99.280.  That change (an):</a:t>
            </a:r>
            <a:endParaRPr lang="en-US" sz="2000" dirty="0"/>
          </a:p>
          <a:p>
            <a:pPr>
              <a:buFont typeface="Arial" panose="020B0604020202020204" pitchFamily="34" charset="0"/>
              <a:buChar char="•"/>
            </a:pPr>
            <a:r>
              <a:rPr lang="en-US" sz="2000" dirty="0" smtClean="0"/>
              <a:t>Appeal of Director’s Decision were limited to the record.</a:t>
            </a:r>
          </a:p>
          <a:p>
            <a:pPr>
              <a:buFont typeface="Arial" panose="020B0604020202020204" pitchFamily="34" charset="0"/>
              <a:buChar char="•"/>
            </a:pPr>
            <a:r>
              <a:rPr lang="en-US" sz="2000" dirty="0" smtClean="0"/>
              <a:t>Appeal of Planning Commission Decision were limited to the issues raised on appeal and the record of the proceedings addressing the issues on appeal.</a:t>
            </a:r>
          </a:p>
          <a:p>
            <a:pPr>
              <a:buFont typeface="Arial" panose="020B0604020202020204" pitchFamily="34" charset="0"/>
              <a:buChar char="•"/>
            </a:pPr>
            <a:r>
              <a:rPr lang="en-US" sz="2000" dirty="0" smtClean="0"/>
              <a:t>The Council is allowed to re-open the record to address a procedural error or a factual error.  </a:t>
            </a:r>
          </a:p>
          <a:p>
            <a:pPr>
              <a:buFont typeface="Arial" panose="020B0604020202020204" pitchFamily="34" charset="0"/>
              <a:buChar char="•"/>
            </a:pPr>
            <a:r>
              <a:rPr lang="en-US" sz="2000" dirty="0" smtClean="0"/>
              <a:t>Council is not allowed to re-examine issues of fact and is allowed only to address issues on appeal.</a:t>
            </a:r>
          </a:p>
        </p:txBody>
      </p:sp>
    </p:spTree>
    <p:extLst>
      <p:ext uri="{BB962C8B-B14F-4D97-AF65-F5344CB8AC3E}">
        <p14:creationId xmlns:p14="http://schemas.microsoft.com/office/powerpoint/2010/main" val="7297018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DeNovo versus on-the-record review - Terminology</a:t>
            </a:r>
            <a:endParaRPr lang="en-US" sz="3200" dirty="0"/>
          </a:p>
        </p:txBody>
      </p:sp>
      <p:sp>
        <p:nvSpPr>
          <p:cNvPr id="3" name="Content Placeholder 2"/>
          <p:cNvSpPr>
            <a:spLocks noGrp="1"/>
          </p:cNvSpPr>
          <p:nvPr>
            <p:ph idx="1"/>
          </p:nvPr>
        </p:nvSpPr>
        <p:spPr>
          <a:xfrm>
            <a:off x="609600" y="1435100"/>
            <a:ext cx="8077200" cy="4691063"/>
          </a:xfrm>
        </p:spPr>
        <p:txBody>
          <a:bodyPr/>
          <a:lstStyle/>
          <a:p>
            <a:pPr marL="0" indent="0">
              <a:buNone/>
            </a:pPr>
            <a:r>
              <a:rPr lang="en-US" sz="2000" dirty="0"/>
              <a:t>On-the-record </a:t>
            </a:r>
            <a:r>
              <a:rPr lang="en-US" sz="2000" dirty="0" smtClean="0"/>
              <a:t>appeal of a lower decision making body </a:t>
            </a:r>
            <a:r>
              <a:rPr lang="en-US" sz="2000" dirty="0"/>
              <a:t>is based </a:t>
            </a:r>
            <a:r>
              <a:rPr lang="en-US" sz="2000" dirty="0" smtClean="0"/>
              <a:t>only upon </a:t>
            </a:r>
            <a:r>
              <a:rPr lang="en-US" sz="2000" dirty="0"/>
              <a:t>(in a strict sense) the </a:t>
            </a:r>
            <a:r>
              <a:rPr lang="en-US" sz="2000" dirty="0" smtClean="0"/>
              <a:t>record with no new evidence or new arguments. </a:t>
            </a:r>
          </a:p>
          <a:p>
            <a:pPr marL="0" indent="0">
              <a:buNone/>
            </a:pPr>
            <a:r>
              <a:rPr lang="en-US" sz="2000" dirty="0" smtClean="0"/>
              <a:t>DeNovo review of the lower decision body can be a review that start anew or reconsideration of the record of the lower decision body.  West Linn has adopted the reconsideration process. </a:t>
            </a:r>
          </a:p>
          <a:p>
            <a:pPr marL="0" indent="0">
              <a:buNone/>
            </a:pPr>
            <a:r>
              <a:rPr lang="en-US" sz="2000" dirty="0" smtClean="0"/>
              <a:t>Consider </a:t>
            </a:r>
            <a:r>
              <a:rPr lang="en-US" sz="2000" dirty="0"/>
              <a:t>the types of appeal as a spectrum -  strict or </a:t>
            </a:r>
            <a:r>
              <a:rPr lang="en-US" sz="2000" dirty="0" smtClean="0"/>
              <a:t>broader with three key variables </a:t>
            </a:r>
          </a:p>
        </p:txBody>
      </p:sp>
    </p:spTree>
    <p:extLst>
      <p:ext uri="{BB962C8B-B14F-4D97-AF65-F5344CB8AC3E}">
        <p14:creationId xmlns:p14="http://schemas.microsoft.com/office/powerpoint/2010/main" val="7449995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DeNovo versus on-the-record review - Terminology</a:t>
            </a:r>
            <a:endParaRPr lang="en-US" sz="3200" dirty="0"/>
          </a:p>
        </p:txBody>
      </p:sp>
      <p:sp>
        <p:nvSpPr>
          <p:cNvPr id="3" name="Content Placeholder 2"/>
          <p:cNvSpPr>
            <a:spLocks noGrp="1"/>
          </p:cNvSpPr>
          <p:nvPr>
            <p:ph idx="1"/>
          </p:nvPr>
        </p:nvSpPr>
        <p:spPr>
          <a:xfrm>
            <a:off x="609600" y="1435100"/>
            <a:ext cx="8077200" cy="4691063"/>
          </a:xfrm>
        </p:spPr>
        <p:txBody>
          <a:bodyPr/>
          <a:lstStyle/>
          <a:p>
            <a:pPr marL="0" indent="0">
              <a:buNone/>
            </a:pPr>
            <a:r>
              <a:rPr lang="en-US" sz="2000" dirty="0" smtClean="0"/>
              <a:t>Consider </a:t>
            </a:r>
            <a:r>
              <a:rPr lang="en-US" sz="2000" dirty="0"/>
              <a:t>the types of appeal as a </a:t>
            </a:r>
            <a:r>
              <a:rPr lang="en-US" sz="2000" dirty="0" smtClean="0"/>
              <a:t>spectrum (strict limits </a:t>
            </a:r>
            <a:r>
              <a:rPr lang="en-US" sz="2000" dirty="0"/>
              <a:t>or broader </a:t>
            </a:r>
            <a:r>
              <a:rPr lang="en-US" sz="2000" dirty="0" smtClean="0"/>
              <a:t>) </a:t>
            </a:r>
            <a:r>
              <a:rPr lang="en-US" sz="2000" dirty="0"/>
              <a:t>- </a:t>
            </a:r>
            <a:r>
              <a:rPr lang="en-US" sz="2000" dirty="0" smtClean="0"/>
              <a:t> there are a lot of places along the spectrum the process can be constructed and require the consideration of three key variables in setting up the appeal system.  There are choices and trade offs.</a:t>
            </a:r>
          </a:p>
          <a:p>
            <a:pPr marL="0" indent="0">
              <a:buNone/>
            </a:pPr>
            <a:r>
              <a:rPr lang="en-US" sz="2000" dirty="0"/>
              <a:t>1) </a:t>
            </a:r>
            <a:r>
              <a:rPr lang="en-US" sz="2000" dirty="0" smtClean="0"/>
              <a:t>Who can speak on the appeal?  Who are the parties?  Generally the council takes a liberal view on this issue – allowing most to testify.</a:t>
            </a:r>
            <a:endParaRPr lang="en-US" sz="2000" dirty="0"/>
          </a:p>
          <a:p>
            <a:pPr marL="0" indent="0">
              <a:buNone/>
            </a:pPr>
            <a:r>
              <a:rPr lang="en-US" sz="2000" dirty="0"/>
              <a:t>2) What </a:t>
            </a:r>
            <a:r>
              <a:rPr lang="en-US" sz="2000" dirty="0" smtClean="0"/>
              <a:t>arguments may a party make?  Another spectrum issue: only those issues raised before the lower body or raised in the appeal document? Or Allow any issue to be raised.</a:t>
            </a:r>
            <a:endParaRPr lang="en-US" sz="2000" dirty="0"/>
          </a:p>
          <a:p>
            <a:pPr marL="0" indent="0">
              <a:buNone/>
            </a:pPr>
            <a:r>
              <a:rPr lang="en-US" sz="2000" dirty="0"/>
              <a:t>3) What evidence may be presented at the </a:t>
            </a:r>
            <a:r>
              <a:rPr lang="en-US" sz="2000" dirty="0" smtClean="0"/>
              <a:t>hearing – on the record limited to the record of the lower body.  DeNovo is more open.  </a:t>
            </a:r>
            <a:endParaRPr lang="en-US" sz="2000" dirty="0"/>
          </a:p>
          <a:p>
            <a:pPr marL="0" indent="0" algn="ctr">
              <a:buNone/>
            </a:pPr>
            <a:r>
              <a:rPr lang="en-US" sz="2000" dirty="0"/>
              <a:t/>
            </a:r>
            <a:br>
              <a:rPr lang="en-US" sz="2000" dirty="0"/>
            </a:br>
            <a:endParaRPr lang="en-US" sz="2000" dirty="0"/>
          </a:p>
          <a:p>
            <a:pPr marL="0" indent="0">
              <a:buNone/>
            </a:pPr>
            <a:endParaRPr lang="en-US" sz="2000" dirty="0" smtClean="0"/>
          </a:p>
        </p:txBody>
      </p:sp>
    </p:spTree>
    <p:extLst>
      <p:ext uri="{BB962C8B-B14F-4D97-AF65-F5344CB8AC3E}">
        <p14:creationId xmlns:p14="http://schemas.microsoft.com/office/powerpoint/2010/main" val="31696363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DeNovo Appeal Code Change</a:t>
            </a:r>
            <a:endParaRPr lang="en-US" sz="3200" dirty="0"/>
          </a:p>
        </p:txBody>
      </p:sp>
      <p:sp>
        <p:nvSpPr>
          <p:cNvPr id="4" name="Content Placeholder 3"/>
          <p:cNvSpPr>
            <a:spLocks noGrp="1"/>
          </p:cNvSpPr>
          <p:nvPr>
            <p:ph idx="1"/>
          </p:nvPr>
        </p:nvSpPr>
        <p:spPr>
          <a:xfrm>
            <a:off x="609600" y="1447800"/>
            <a:ext cx="8153400" cy="4650829"/>
          </a:xfrm>
        </p:spPr>
        <p:txBody>
          <a:bodyPr/>
          <a:lstStyle/>
          <a:p>
            <a:r>
              <a:rPr lang="en-US" dirty="0" smtClean="0"/>
              <a:t>First</a:t>
            </a:r>
            <a:r>
              <a:rPr lang="en-US" dirty="0"/>
              <a:t>, who can speak on the appeal? </a:t>
            </a:r>
            <a:endParaRPr lang="en-US" dirty="0" smtClean="0"/>
          </a:p>
          <a:p>
            <a:pPr lvl="1"/>
            <a:r>
              <a:rPr lang="en-US" dirty="0" smtClean="0"/>
              <a:t>This </a:t>
            </a:r>
            <a:r>
              <a:rPr lang="en-US" dirty="0"/>
              <a:t>does not address who has the right to appeal. </a:t>
            </a:r>
            <a:r>
              <a:rPr lang="en-US" dirty="0" smtClean="0"/>
              <a:t> That is a standing issue.</a:t>
            </a:r>
          </a:p>
          <a:p>
            <a:pPr lvl="1"/>
            <a:r>
              <a:rPr lang="en-US" dirty="0" smtClean="0"/>
              <a:t>Once </a:t>
            </a:r>
            <a:r>
              <a:rPr lang="en-US" dirty="0"/>
              <a:t>the appeal is filed by a party, the city </a:t>
            </a:r>
            <a:r>
              <a:rPr lang="en-US" dirty="0" smtClean="0"/>
              <a:t>has taken a liberal approach allowed </a:t>
            </a:r>
            <a:r>
              <a:rPr lang="en-US" dirty="0"/>
              <a:t>all people to </a:t>
            </a:r>
            <a:r>
              <a:rPr lang="en-US" dirty="0" smtClean="0"/>
              <a:t>speak on the issues and on the record.</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35242927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DeNovo Appeal Code Change</a:t>
            </a:r>
            <a:endParaRPr lang="en-US" sz="3200" dirty="0"/>
          </a:p>
        </p:txBody>
      </p:sp>
      <p:sp>
        <p:nvSpPr>
          <p:cNvPr id="4" name="Content Placeholder 3"/>
          <p:cNvSpPr>
            <a:spLocks noGrp="1"/>
          </p:cNvSpPr>
          <p:nvPr>
            <p:ph idx="1"/>
          </p:nvPr>
        </p:nvSpPr>
        <p:spPr>
          <a:xfrm>
            <a:off x="609600" y="1447800"/>
            <a:ext cx="8153400" cy="4650829"/>
          </a:xfrm>
        </p:spPr>
        <p:txBody>
          <a:bodyPr/>
          <a:lstStyle/>
          <a:p>
            <a:r>
              <a:rPr lang="en-US" dirty="0"/>
              <a:t>Second, </a:t>
            </a:r>
            <a:r>
              <a:rPr lang="en-US" dirty="0" smtClean="0"/>
              <a:t>arguments raised </a:t>
            </a:r>
            <a:r>
              <a:rPr lang="en-US" dirty="0"/>
              <a:t>as an issue? </a:t>
            </a:r>
            <a:endParaRPr lang="en-US" dirty="0" smtClean="0"/>
          </a:p>
          <a:p>
            <a:pPr lvl="1"/>
            <a:r>
              <a:rPr lang="en-US" dirty="0" smtClean="0"/>
              <a:t>An </a:t>
            </a:r>
            <a:r>
              <a:rPr lang="en-US" dirty="0"/>
              <a:t>on-the record appeal limits the issues raised by </a:t>
            </a:r>
            <a:r>
              <a:rPr lang="en-US" dirty="0" smtClean="0"/>
              <a:t>the lower </a:t>
            </a:r>
            <a:r>
              <a:rPr lang="en-US" dirty="0"/>
              <a:t>decision making </a:t>
            </a:r>
            <a:r>
              <a:rPr lang="en-US" dirty="0" smtClean="0"/>
              <a:t>body</a:t>
            </a:r>
            <a:r>
              <a:rPr lang="en-US" dirty="0"/>
              <a:t> </a:t>
            </a:r>
            <a:r>
              <a:rPr lang="en-US" dirty="0" smtClean="0"/>
              <a:t>or, </a:t>
            </a:r>
          </a:p>
          <a:p>
            <a:pPr lvl="1"/>
            <a:r>
              <a:rPr lang="en-US" dirty="0" smtClean="0"/>
              <a:t>Can be limited to the issues raised in the appeal application or, alternately</a:t>
            </a:r>
          </a:p>
          <a:p>
            <a:pPr lvl="1"/>
            <a:r>
              <a:rPr lang="en-US" dirty="0"/>
              <a:t>T</a:t>
            </a:r>
            <a:r>
              <a:rPr lang="en-US" dirty="0" smtClean="0"/>
              <a:t>he process could be open to allow new issues.</a:t>
            </a:r>
          </a:p>
          <a:p>
            <a:pPr marL="0" indent="0">
              <a:buNone/>
            </a:pPr>
            <a:endParaRPr lang="en-US" dirty="0"/>
          </a:p>
        </p:txBody>
      </p:sp>
    </p:spTree>
    <p:extLst>
      <p:ext uri="{BB962C8B-B14F-4D97-AF65-F5344CB8AC3E}">
        <p14:creationId xmlns:p14="http://schemas.microsoft.com/office/powerpoint/2010/main" val="16961842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DeNovo Appeal Code Change</a:t>
            </a:r>
            <a:endParaRPr lang="en-US" sz="3200" dirty="0"/>
          </a:p>
        </p:txBody>
      </p:sp>
      <p:sp>
        <p:nvSpPr>
          <p:cNvPr id="4" name="Content Placeholder 3"/>
          <p:cNvSpPr>
            <a:spLocks noGrp="1"/>
          </p:cNvSpPr>
          <p:nvPr>
            <p:ph idx="1"/>
          </p:nvPr>
        </p:nvSpPr>
        <p:spPr>
          <a:xfrm>
            <a:off x="609600" y="1447800"/>
            <a:ext cx="8153400" cy="4650829"/>
          </a:xfrm>
        </p:spPr>
        <p:txBody>
          <a:bodyPr/>
          <a:lstStyle/>
          <a:p>
            <a:pPr>
              <a:lnSpc>
                <a:spcPct val="100000"/>
              </a:lnSpc>
            </a:pPr>
            <a:r>
              <a:rPr lang="en-US" dirty="0"/>
              <a:t>Third, what evidence may be </a:t>
            </a:r>
            <a:r>
              <a:rPr lang="en-US" dirty="0" smtClean="0"/>
              <a:t>presented? </a:t>
            </a:r>
          </a:p>
          <a:p>
            <a:pPr lvl="1"/>
            <a:r>
              <a:rPr lang="en-US" sz="2400" dirty="0" smtClean="0"/>
              <a:t>On-the-record </a:t>
            </a:r>
            <a:r>
              <a:rPr lang="en-US" sz="2400" dirty="0"/>
              <a:t>limits the information to</a:t>
            </a:r>
            <a:br>
              <a:rPr lang="en-US" sz="2400" dirty="0"/>
            </a:br>
            <a:r>
              <a:rPr lang="en-US" sz="2400" dirty="0"/>
              <a:t>what was in the lower decision making body’s </a:t>
            </a:r>
            <a:r>
              <a:rPr lang="en-US" sz="2400" dirty="0" smtClean="0"/>
              <a:t>record  (Present best </a:t>
            </a:r>
            <a:r>
              <a:rPr lang="en-US" sz="2400" dirty="0"/>
              <a:t>evidence at the first </a:t>
            </a:r>
            <a:r>
              <a:rPr lang="en-US" sz="2400" dirty="0" smtClean="0"/>
              <a:t>review)</a:t>
            </a:r>
          </a:p>
          <a:p>
            <a:pPr lvl="1"/>
            <a:r>
              <a:rPr lang="en-US" sz="2400" dirty="0" smtClean="0"/>
              <a:t>Certain types of new evidence can be provided as allowed by the code</a:t>
            </a:r>
          </a:p>
          <a:p>
            <a:pPr lvl="1"/>
            <a:r>
              <a:rPr lang="en-US" sz="2400" dirty="0" smtClean="0"/>
              <a:t>DeNovo appeal can be designed to allow any new testimony.</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15069681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DeNovo Appeal Code Change - Summary</a:t>
            </a:r>
            <a:endParaRPr lang="en-US" sz="3200" dirty="0"/>
          </a:p>
        </p:txBody>
      </p:sp>
      <p:sp>
        <p:nvSpPr>
          <p:cNvPr id="4" name="Content Placeholder 3"/>
          <p:cNvSpPr>
            <a:spLocks noGrp="1"/>
          </p:cNvSpPr>
          <p:nvPr>
            <p:ph idx="1"/>
          </p:nvPr>
        </p:nvSpPr>
        <p:spPr>
          <a:xfrm>
            <a:off x="609600" y="1447800"/>
            <a:ext cx="8153400" cy="4724400"/>
          </a:xfrm>
        </p:spPr>
        <p:txBody>
          <a:bodyPr/>
          <a:lstStyle/>
          <a:p>
            <a:pPr marL="0" indent="0">
              <a:lnSpc>
                <a:spcPct val="100000"/>
              </a:lnSpc>
              <a:buNone/>
            </a:pPr>
            <a:r>
              <a:rPr lang="en-US" dirty="0" smtClean="0"/>
              <a:t>When </a:t>
            </a:r>
            <a:r>
              <a:rPr lang="en-US" dirty="0"/>
              <a:t>you design a system </a:t>
            </a:r>
            <a:r>
              <a:rPr lang="en-US" dirty="0" smtClean="0"/>
              <a:t>there are many </a:t>
            </a:r>
            <a:r>
              <a:rPr lang="en-US" dirty="0"/>
              <a:t>choices in the new design. </a:t>
            </a:r>
            <a:endParaRPr lang="en-US" dirty="0" smtClean="0"/>
          </a:p>
          <a:p>
            <a:pPr lvl="1"/>
            <a:r>
              <a:rPr lang="en-US" dirty="0" smtClean="0"/>
              <a:t>The Council chose to move forward to return Denovo as previously existed as an interim basis.</a:t>
            </a:r>
          </a:p>
          <a:p>
            <a:pPr lvl="1"/>
            <a:r>
              <a:rPr lang="en-US" dirty="0" smtClean="0"/>
              <a:t>The next step is for Council to determine whether to call a work group that would evaluate the design of future appeal reviews and make recommendations to Council.</a:t>
            </a:r>
            <a:br>
              <a:rPr lang="en-US" dirty="0" smtClean="0"/>
            </a:br>
            <a:r>
              <a:rPr lang="en-US" dirty="0"/>
              <a:t/>
            </a:r>
            <a:br>
              <a:rPr lang="en-US" dirty="0"/>
            </a:br>
            <a:endParaRPr lang="en-US" dirty="0"/>
          </a:p>
        </p:txBody>
      </p:sp>
    </p:spTree>
    <p:extLst>
      <p:ext uri="{BB962C8B-B14F-4D97-AF65-F5344CB8AC3E}">
        <p14:creationId xmlns:p14="http://schemas.microsoft.com/office/powerpoint/2010/main" val="19134425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DeNovo Appeal Code Change – Summary of Impacts</a:t>
            </a:r>
            <a:endParaRPr lang="en-US" sz="3200" dirty="0"/>
          </a:p>
        </p:txBody>
      </p:sp>
      <p:sp>
        <p:nvSpPr>
          <p:cNvPr id="4" name="Content Placeholder 3"/>
          <p:cNvSpPr>
            <a:spLocks noGrp="1"/>
          </p:cNvSpPr>
          <p:nvPr>
            <p:ph idx="1"/>
          </p:nvPr>
        </p:nvSpPr>
        <p:spPr>
          <a:xfrm>
            <a:off x="609600" y="1447800"/>
            <a:ext cx="8153400" cy="4724400"/>
          </a:xfrm>
        </p:spPr>
        <p:txBody>
          <a:bodyPr/>
          <a:lstStyle/>
          <a:p>
            <a:pPr lvl="1"/>
            <a:r>
              <a:rPr lang="en-US" dirty="0" smtClean="0"/>
              <a:t>The on the record appeal is less flexible: no new evidence or issues raised.  </a:t>
            </a:r>
          </a:p>
          <a:p>
            <a:pPr lvl="2"/>
            <a:r>
              <a:rPr lang="en-US" dirty="0" smtClean="0"/>
              <a:t>A positive aspect is best evidence presented first.</a:t>
            </a:r>
          </a:p>
          <a:p>
            <a:pPr lvl="2"/>
            <a:r>
              <a:rPr lang="en-US" dirty="0" smtClean="0"/>
              <a:t>Hearing on Appeal is less complicated related to issues. </a:t>
            </a:r>
          </a:p>
          <a:p>
            <a:pPr lvl="2"/>
            <a:r>
              <a:rPr lang="en-US" dirty="0" smtClean="0"/>
              <a:t>Can be more complicated related to problem solving and require issues to be sent back to the lower body.</a:t>
            </a:r>
            <a:r>
              <a:rPr lang="en-US" dirty="0"/>
              <a:t/>
            </a:r>
            <a:br>
              <a:rPr lang="en-US" dirty="0"/>
            </a:br>
            <a:endParaRPr lang="en-US" dirty="0"/>
          </a:p>
        </p:txBody>
      </p:sp>
    </p:spTree>
    <p:extLst>
      <p:ext uri="{BB962C8B-B14F-4D97-AF65-F5344CB8AC3E}">
        <p14:creationId xmlns:p14="http://schemas.microsoft.com/office/powerpoint/2010/main" val="29182026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4072719" cy="914400"/>
          </a:xfrm>
        </p:spPr>
        <p:txBody>
          <a:bodyPr/>
          <a:lstStyle/>
          <a:p>
            <a:r>
              <a:rPr lang="en-US" sz="3200" dirty="0" smtClean="0"/>
              <a:t>Background</a:t>
            </a:r>
            <a:endParaRPr lang="en-US" sz="3200" dirty="0"/>
          </a:p>
        </p:txBody>
      </p:sp>
      <p:sp>
        <p:nvSpPr>
          <p:cNvPr id="3" name="Content Placeholder 2"/>
          <p:cNvSpPr>
            <a:spLocks noGrp="1"/>
          </p:cNvSpPr>
          <p:nvPr>
            <p:ph idx="1"/>
          </p:nvPr>
        </p:nvSpPr>
        <p:spPr>
          <a:xfrm>
            <a:off x="609600" y="1435100"/>
            <a:ext cx="8077200" cy="4691063"/>
          </a:xfrm>
        </p:spPr>
        <p:txBody>
          <a:bodyPr/>
          <a:lstStyle/>
          <a:p>
            <a:r>
              <a:rPr lang="en-US" sz="2400" dirty="0" smtClean="0"/>
              <a:t>West Linn City Council Goal for 2017</a:t>
            </a:r>
          </a:p>
          <a:p>
            <a:pPr lvl="1"/>
            <a:r>
              <a:rPr lang="en-US" sz="2000" dirty="0" smtClean="0"/>
              <a:t>“Continue </a:t>
            </a:r>
            <a:r>
              <a:rPr lang="en-US" sz="2000" dirty="0"/>
              <a:t>to engage the CCI to address a range of public involvement issues, including land use engagement, CDC and Comprehensive Plan revisions.  Improve the land use process and code and increase citizen engagement</a:t>
            </a:r>
            <a:r>
              <a:rPr lang="en-US" sz="2000" dirty="0" smtClean="0"/>
              <a:t>.”</a:t>
            </a:r>
          </a:p>
          <a:p>
            <a:r>
              <a:rPr lang="en-US" sz="2400" dirty="0" smtClean="0"/>
              <a:t>West </a:t>
            </a:r>
            <a:r>
              <a:rPr lang="en-US" sz="2400" dirty="0"/>
              <a:t>Linn City Council </a:t>
            </a:r>
            <a:r>
              <a:rPr lang="en-US" sz="2400" dirty="0" smtClean="0"/>
              <a:t>discussion on development of docket of amendments.  March 24, 2017 and May 1, 2017</a:t>
            </a:r>
          </a:p>
          <a:p>
            <a:pPr lvl="1"/>
            <a:r>
              <a:rPr lang="en-US" sz="1600" dirty="0" smtClean="0"/>
              <a:t>Potential listing of Large, Medium and small projects discussed.</a:t>
            </a:r>
          </a:p>
          <a:p>
            <a:pPr lvl="1"/>
            <a:r>
              <a:rPr lang="en-US" sz="1600" dirty="0" smtClean="0"/>
              <a:t>Medium projects included a review of Geotechnical Code.</a:t>
            </a:r>
          </a:p>
        </p:txBody>
      </p:sp>
    </p:spTree>
    <p:extLst>
      <p:ext uri="{BB962C8B-B14F-4D97-AF65-F5344CB8AC3E}">
        <p14:creationId xmlns:p14="http://schemas.microsoft.com/office/powerpoint/2010/main" val="36127936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DeNovo Appeal Code Change – Summary of impacts</a:t>
            </a:r>
            <a:endParaRPr lang="en-US" sz="3200" dirty="0"/>
          </a:p>
        </p:txBody>
      </p:sp>
      <p:sp>
        <p:nvSpPr>
          <p:cNvPr id="4" name="Content Placeholder 3"/>
          <p:cNvSpPr>
            <a:spLocks noGrp="1"/>
          </p:cNvSpPr>
          <p:nvPr>
            <p:ph idx="1"/>
          </p:nvPr>
        </p:nvSpPr>
        <p:spPr>
          <a:xfrm>
            <a:off x="609600" y="1447800"/>
            <a:ext cx="8153400" cy="4724400"/>
          </a:xfrm>
        </p:spPr>
        <p:txBody>
          <a:bodyPr/>
          <a:lstStyle/>
          <a:p>
            <a:pPr marL="457200" lvl="1" indent="0">
              <a:buNone/>
            </a:pPr>
            <a:r>
              <a:rPr lang="en-US" dirty="0" smtClean="0"/>
              <a:t>A De novo appeal is often considered more chaotic.  </a:t>
            </a:r>
          </a:p>
          <a:p>
            <a:pPr lvl="2"/>
            <a:r>
              <a:rPr lang="en-US" sz="2200" dirty="0" smtClean="0"/>
              <a:t>New issues and arguments can be presented that the lower body did not have an opportunity to review</a:t>
            </a:r>
            <a:r>
              <a:rPr lang="en-US" sz="2200" dirty="0"/>
              <a:t>. </a:t>
            </a:r>
            <a:endParaRPr lang="en-US" sz="2200" dirty="0" smtClean="0"/>
          </a:p>
          <a:p>
            <a:pPr lvl="3"/>
            <a:r>
              <a:rPr lang="en-US" sz="2200" dirty="0" smtClean="0"/>
              <a:t>although </a:t>
            </a:r>
            <a:r>
              <a:rPr lang="en-US" sz="2200" dirty="0"/>
              <a:t>flexible </a:t>
            </a:r>
            <a:r>
              <a:rPr lang="en-US" sz="2200" dirty="0" smtClean="0"/>
              <a:t>it can </a:t>
            </a:r>
            <a:r>
              <a:rPr lang="en-US" sz="2200" dirty="0"/>
              <a:t>have less certainty as new arguments are raised</a:t>
            </a:r>
            <a:endParaRPr lang="en-US" sz="2200" dirty="0" smtClean="0"/>
          </a:p>
          <a:p>
            <a:pPr lvl="2"/>
            <a:r>
              <a:rPr lang="en-US" sz="2200" dirty="0"/>
              <a:t>More room to craft conditions or consider new </a:t>
            </a:r>
            <a:r>
              <a:rPr lang="en-US" sz="2200" dirty="0" smtClean="0"/>
              <a:t>evidence</a:t>
            </a:r>
          </a:p>
          <a:p>
            <a:pPr lvl="2"/>
            <a:r>
              <a:rPr lang="en-US" sz="2200" dirty="0" smtClean="0"/>
              <a:t>Can be more flexible related to problem solving</a:t>
            </a:r>
          </a:p>
          <a:p>
            <a:pPr lvl="2"/>
            <a:r>
              <a:rPr lang="en-US" sz="2200" dirty="0" smtClean="0"/>
              <a:t>Will the changes be considered a different application</a:t>
            </a:r>
            <a:endParaRPr lang="en-US" sz="2200" dirty="0"/>
          </a:p>
        </p:txBody>
      </p:sp>
    </p:spTree>
    <p:extLst>
      <p:ext uri="{BB962C8B-B14F-4D97-AF65-F5344CB8AC3E}">
        <p14:creationId xmlns:p14="http://schemas.microsoft.com/office/powerpoint/2010/main" val="3320506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DeNovo Appeal Code Change – Summary when designing a system</a:t>
            </a:r>
            <a:endParaRPr lang="en-US" sz="3200" dirty="0"/>
          </a:p>
        </p:txBody>
      </p:sp>
      <p:sp>
        <p:nvSpPr>
          <p:cNvPr id="4" name="Content Placeholder 3"/>
          <p:cNvSpPr>
            <a:spLocks noGrp="1"/>
          </p:cNvSpPr>
          <p:nvPr>
            <p:ph idx="1"/>
          </p:nvPr>
        </p:nvSpPr>
        <p:spPr>
          <a:xfrm>
            <a:off x="609600" y="1447800"/>
            <a:ext cx="8153400" cy="4724400"/>
          </a:xfrm>
        </p:spPr>
        <p:txBody>
          <a:bodyPr/>
          <a:lstStyle/>
          <a:p>
            <a:pPr marL="457200" lvl="1" indent="0">
              <a:buNone/>
            </a:pPr>
            <a:r>
              <a:rPr lang="en-US" dirty="0" smtClean="0"/>
              <a:t>In the end it is how the jurisdiction designs the system.  There are a lot of choices.</a:t>
            </a:r>
          </a:p>
          <a:p>
            <a:pPr lvl="2"/>
            <a:r>
              <a:rPr lang="en-US" dirty="0"/>
              <a:t>Who can speak on the appeal?  Who are the parties? </a:t>
            </a:r>
            <a:endParaRPr lang="en-US" dirty="0" smtClean="0"/>
          </a:p>
          <a:p>
            <a:pPr lvl="2"/>
            <a:r>
              <a:rPr lang="en-US" dirty="0"/>
              <a:t>How </a:t>
            </a:r>
            <a:r>
              <a:rPr lang="en-US" dirty="0" smtClean="0"/>
              <a:t>will issues and arguments be addressed: allow new issues, limit to issues raised before lower decision body or limit to issues raised on appeal application</a:t>
            </a:r>
          </a:p>
          <a:p>
            <a:pPr lvl="2"/>
            <a:r>
              <a:rPr lang="en-US" dirty="0" smtClean="0"/>
              <a:t>What </a:t>
            </a:r>
            <a:r>
              <a:rPr lang="en-US" dirty="0"/>
              <a:t>evidence may be presented at the hearing – </a:t>
            </a:r>
            <a:r>
              <a:rPr lang="en-US" dirty="0" smtClean="0"/>
              <a:t>open record, limited addition or closed record.</a:t>
            </a:r>
            <a:endParaRPr lang="en-US" sz="2000" dirty="0"/>
          </a:p>
        </p:txBody>
      </p:sp>
    </p:spTree>
    <p:extLst>
      <p:ext uri="{BB962C8B-B14F-4D97-AF65-F5344CB8AC3E}">
        <p14:creationId xmlns:p14="http://schemas.microsoft.com/office/powerpoint/2010/main" val="3134716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Proposed Interim Changes to CDC 99.280</a:t>
            </a:r>
            <a:endParaRPr lang="en-US" sz="3200" dirty="0"/>
          </a:p>
        </p:txBody>
      </p:sp>
      <p:sp>
        <p:nvSpPr>
          <p:cNvPr id="3" name="Content Placeholder 2"/>
          <p:cNvSpPr>
            <a:spLocks noGrp="1"/>
          </p:cNvSpPr>
          <p:nvPr>
            <p:ph idx="1"/>
          </p:nvPr>
        </p:nvSpPr>
        <p:spPr>
          <a:xfrm>
            <a:off x="609600" y="1435100"/>
            <a:ext cx="8077200" cy="4691063"/>
          </a:xfrm>
        </p:spPr>
        <p:txBody>
          <a:bodyPr/>
          <a:lstStyle/>
          <a:p>
            <a:pPr marL="0" indent="0">
              <a:buNone/>
            </a:pPr>
            <a:r>
              <a:rPr lang="en-US" sz="2800" dirty="0" smtClean="0"/>
              <a:t>Removes </a:t>
            </a:r>
            <a:r>
              <a:rPr lang="en-US" sz="2800" dirty="0" smtClean="0"/>
              <a:t>the prior to </a:t>
            </a:r>
            <a:r>
              <a:rPr lang="en-US" sz="2800" dirty="0" smtClean="0"/>
              <a:t>2014 changes for on-the-record review and returns it to de novo.</a:t>
            </a:r>
          </a:p>
          <a:p>
            <a:pPr marL="0" indent="0">
              <a:buNone/>
            </a:pPr>
            <a:r>
              <a:rPr lang="en-US" sz="2800" dirty="0" smtClean="0"/>
              <a:t>All appeal are de novo and incorporate the record of the previous application, hearing and decision as part of the appeal procedure.</a:t>
            </a:r>
          </a:p>
          <a:p>
            <a:pPr marL="0" indent="0">
              <a:buNone/>
            </a:pPr>
            <a:r>
              <a:rPr lang="en-US" sz="2800" dirty="0" smtClean="0"/>
              <a:t>Remainder of section removed including stipulations or restrictions.</a:t>
            </a:r>
          </a:p>
          <a:p>
            <a:pPr marL="0" indent="0">
              <a:buNone/>
            </a:pPr>
            <a:endParaRPr lang="en-US" sz="2000" dirty="0" smtClean="0"/>
          </a:p>
        </p:txBody>
      </p:sp>
    </p:spTree>
    <p:extLst>
      <p:ext uri="{BB962C8B-B14F-4D97-AF65-F5344CB8AC3E}">
        <p14:creationId xmlns:p14="http://schemas.microsoft.com/office/powerpoint/2010/main" val="9112439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Proposed Interim Changes to CDC 99.280</a:t>
            </a:r>
            <a:endParaRPr lang="en-US" sz="3200" dirty="0"/>
          </a:p>
        </p:txBody>
      </p:sp>
      <p:sp>
        <p:nvSpPr>
          <p:cNvPr id="3" name="Content Placeholder 2"/>
          <p:cNvSpPr>
            <a:spLocks noGrp="1"/>
          </p:cNvSpPr>
          <p:nvPr>
            <p:ph idx="1"/>
          </p:nvPr>
        </p:nvSpPr>
        <p:spPr>
          <a:xfrm>
            <a:off x="609600" y="1435100"/>
            <a:ext cx="8077200" cy="4691063"/>
          </a:xfrm>
        </p:spPr>
        <p:txBody>
          <a:bodyPr/>
          <a:lstStyle/>
          <a:p>
            <a:pPr marL="0" indent="0">
              <a:buNone/>
            </a:pPr>
            <a:r>
              <a:rPr lang="en-US" sz="2000" dirty="0"/>
              <a:t>West Linn Community Development Code Section 99.280, TYPE OF APPEAL HEARING AND SCOPE OF REVIEW, is amended to read as follows:</a:t>
            </a:r>
            <a:r>
              <a:rPr lang="en-US" sz="2000" b="1" dirty="0"/>
              <a:t>  </a:t>
            </a:r>
            <a:endParaRPr lang="en-US" sz="2000" dirty="0"/>
          </a:p>
          <a:p>
            <a:pPr marL="0" indent="0">
              <a:buNone/>
            </a:pPr>
            <a:r>
              <a:rPr lang="en-US" sz="2000" dirty="0" smtClean="0"/>
              <a:t>A</a:t>
            </a:r>
            <a:r>
              <a:rPr lang="en-US" sz="2000" dirty="0"/>
              <a:t>.    </a:t>
            </a:r>
            <a:r>
              <a:rPr lang="en-US" sz="2000" dirty="0" smtClean="0"/>
              <a:t>All </a:t>
            </a:r>
            <a:r>
              <a:rPr lang="en-US" sz="2000" dirty="0"/>
              <a:t>appeals and reviews shall be de </a:t>
            </a:r>
            <a:r>
              <a:rPr lang="en-US" sz="2000" dirty="0" smtClean="0"/>
              <a:t>novo.</a:t>
            </a:r>
            <a:endParaRPr lang="en-US" sz="2000" dirty="0"/>
          </a:p>
          <a:p>
            <a:pPr marL="0" indent="0">
              <a:buNone/>
            </a:pPr>
            <a:r>
              <a:rPr lang="en-US" sz="2000" dirty="0"/>
              <a:t>1.    The record of the previous application, hearing, and decision shall be incorporated and considered as part of the appeal procedure.</a:t>
            </a:r>
          </a:p>
          <a:p>
            <a:pPr marL="0" indent="0">
              <a:buNone/>
            </a:pPr>
            <a:r>
              <a:rPr lang="en-US" sz="2000" dirty="0"/>
              <a:t>2.    If any party requests a continuance of the appeal hearing, the City Council may grant a continuance to allow a further hearing or may allow only written submissions. The City Council may limit the scope of any additional testimony or argument after the initial hearing on appeal</a:t>
            </a:r>
            <a:r>
              <a:rPr lang="en-US" sz="2000" dirty="0" smtClean="0"/>
              <a:t>.</a:t>
            </a:r>
            <a:endParaRPr lang="en-US" sz="2000" dirty="0"/>
          </a:p>
        </p:txBody>
      </p:sp>
    </p:spTree>
    <p:extLst>
      <p:ext uri="{BB962C8B-B14F-4D97-AF65-F5344CB8AC3E}">
        <p14:creationId xmlns:p14="http://schemas.microsoft.com/office/powerpoint/2010/main" val="34117128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Conclusion</a:t>
            </a:r>
            <a:endParaRPr lang="en-US" sz="3200" dirty="0"/>
          </a:p>
        </p:txBody>
      </p:sp>
      <p:sp>
        <p:nvSpPr>
          <p:cNvPr id="3" name="Content Placeholder 2"/>
          <p:cNvSpPr>
            <a:spLocks noGrp="1"/>
          </p:cNvSpPr>
          <p:nvPr>
            <p:ph idx="1"/>
          </p:nvPr>
        </p:nvSpPr>
        <p:spPr>
          <a:xfrm>
            <a:off x="609600" y="1435100"/>
            <a:ext cx="8077200" cy="4691063"/>
          </a:xfrm>
        </p:spPr>
        <p:txBody>
          <a:bodyPr/>
          <a:lstStyle/>
          <a:p>
            <a:pPr marL="0" indent="0">
              <a:buNone/>
            </a:pPr>
            <a:r>
              <a:rPr lang="en-US" sz="2000" dirty="0" smtClean="0"/>
              <a:t>Any questions of staff?</a:t>
            </a: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r>
              <a:rPr lang="en-US" sz="2000" dirty="0">
                <a:hlinkClick r:id="rId2"/>
              </a:rPr>
              <a:t>http://</a:t>
            </a:r>
            <a:r>
              <a:rPr lang="en-US" sz="2000" dirty="0" smtClean="0">
                <a:hlinkClick r:id="rId2"/>
              </a:rPr>
              <a:t>westlinnoregon.gov/planning/community-development-code-text-amendments-reinstate-denovo-appeal-hearing-process</a:t>
            </a:r>
            <a:r>
              <a:rPr lang="en-US" sz="2000" dirty="0" smtClean="0"/>
              <a:t> </a:t>
            </a:r>
          </a:p>
        </p:txBody>
      </p:sp>
    </p:spTree>
    <p:extLst>
      <p:ext uri="{BB962C8B-B14F-4D97-AF65-F5344CB8AC3E}">
        <p14:creationId xmlns:p14="http://schemas.microsoft.com/office/powerpoint/2010/main" val="33230649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Process for Code Changes</a:t>
            </a:r>
            <a:endParaRPr lang="en-US" sz="3200" dirty="0"/>
          </a:p>
        </p:txBody>
      </p:sp>
      <p:sp>
        <p:nvSpPr>
          <p:cNvPr id="3" name="Content Placeholder 2"/>
          <p:cNvSpPr>
            <a:spLocks noGrp="1"/>
          </p:cNvSpPr>
          <p:nvPr>
            <p:ph idx="1"/>
          </p:nvPr>
        </p:nvSpPr>
        <p:spPr>
          <a:xfrm>
            <a:off x="609600" y="1435100"/>
            <a:ext cx="8077200" cy="4691063"/>
          </a:xfrm>
        </p:spPr>
        <p:txBody>
          <a:bodyPr/>
          <a:lstStyle/>
          <a:p>
            <a:r>
              <a:rPr lang="en-US" sz="2400" dirty="0" smtClean="0"/>
              <a:t>Planning Commission/City Council meeting July 17, 2017</a:t>
            </a:r>
          </a:p>
          <a:p>
            <a:r>
              <a:rPr lang="en-US" sz="2400" dirty="0" smtClean="0"/>
              <a:t>Measure 56 Notice – Not required</a:t>
            </a:r>
          </a:p>
          <a:p>
            <a:r>
              <a:rPr lang="en-US" sz="2400" dirty="0" smtClean="0"/>
              <a:t>Information on City Website – August 29, 2017</a:t>
            </a:r>
            <a:endParaRPr lang="en-US" sz="2400" dirty="0"/>
          </a:p>
          <a:p>
            <a:r>
              <a:rPr lang="en-US" sz="2400" dirty="0"/>
              <a:t>Notice in Newspaper – September 21 and November 2, </a:t>
            </a:r>
            <a:r>
              <a:rPr lang="en-US" sz="2400" dirty="0" smtClean="0"/>
              <a:t>2017</a:t>
            </a:r>
          </a:p>
          <a:p>
            <a:r>
              <a:rPr lang="en-US" sz="2400" dirty="0" smtClean="0"/>
              <a:t>Planning </a:t>
            </a:r>
            <a:r>
              <a:rPr lang="en-US" sz="2400" dirty="0"/>
              <a:t>Commission Workshop </a:t>
            </a:r>
            <a:r>
              <a:rPr lang="en-US" sz="2400" dirty="0" smtClean="0"/>
              <a:t>– September 20, 2017</a:t>
            </a:r>
          </a:p>
          <a:p>
            <a:r>
              <a:rPr lang="en-US" sz="2400" dirty="0" smtClean="0"/>
              <a:t>Planning Commission Hearing – October 4, 2017</a:t>
            </a:r>
          </a:p>
          <a:p>
            <a:r>
              <a:rPr lang="en-US" sz="2400" dirty="0" smtClean="0"/>
              <a:t>Council Hearing – November 13, 2017</a:t>
            </a:r>
          </a:p>
        </p:txBody>
      </p:sp>
    </p:spTree>
    <p:extLst>
      <p:ext uri="{BB962C8B-B14F-4D97-AF65-F5344CB8AC3E}">
        <p14:creationId xmlns:p14="http://schemas.microsoft.com/office/powerpoint/2010/main" val="17809937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Steps so far</a:t>
            </a:r>
            <a:endParaRPr lang="en-US" sz="3200" dirty="0"/>
          </a:p>
        </p:txBody>
      </p:sp>
      <p:sp>
        <p:nvSpPr>
          <p:cNvPr id="3" name="Content Placeholder 2"/>
          <p:cNvSpPr>
            <a:spLocks noGrp="1"/>
          </p:cNvSpPr>
          <p:nvPr>
            <p:ph idx="1"/>
          </p:nvPr>
        </p:nvSpPr>
        <p:spPr>
          <a:xfrm>
            <a:off x="609600" y="1435100"/>
            <a:ext cx="8077200" cy="4691063"/>
          </a:xfrm>
        </p:spPr>
        <p:txBody>
          <a:bodyPr/>
          <a:lstStyle/>
          <a:p>
            <a:r>
              <a:rPr lang="en-US" sz="2400" dirty="0" smtClean="0"/>
              <a:t>City </a:t>
            </a:r>
            <a:r>
              <a:rPr lang="en-US" sz="2400" dirty="0"/>
              <a:t>Council Special meeting August 7, 2017 considered the DeNovo </a:t>
            </a:r>
            <a:r>
              <a:rPr lang="en-US" sz="2400" dirty="0" smtClean="0"/>
              <a:t>review and asked the PC to move </a:t>
            </a:r>
            <a:r>
              <a:rPr lang="en-US" sz="2400" dirty="0" smtClean="0"/>
              <a:t>foreword.  </a:t>
            </a:r>
            <a:endParaRPr lang="en-US" sz="2400" dirty="0" smtClean="0"/>
          </a:p>
          <a:p>
            <a:r>
              <a:rPr lang="en-US" sz="2400" dirty="0" smtClean="0"/>
              <a:t>Planning Commission Workshop – September 20, 2017</a:t>
            </a:r>
          </a:p>
          <a:p>
            <a:pPr lvl="1"/>
            <a:r>
              <a:rPr lang="en-US" sz="2000" dirty="0" smtClean="0"/>
              <a:t>Review background information</a:t>
            </a:r>
          </a:p>
          <a:p>
            <a:pPr lvl="1"/>
            <a:r>
              <a:rPr lang="en-US" sz="2000" dirty="0" smtClean="0"/>
              <a:t>Discussion on appeal process types</a:t>
            </a:r>
          </a:p>
          <a:p>
            <a:r>
              <a:rPr lang="en-US" sz="2400" dirty="0" smtClean="0"/>
              <a:t>Planning Commission Hearing October 4, 2017 </a:t>
            </a:r>
          </a:p>
          <a:p>
            <a:pPr lvl="1"/>
            <a:r>
              <a:rPr lang="en-US" sz="2000" dirty="0" smtClean="0"/>
              <a:t>to give recommendations to Council </a:t>
            </a:r>
          </a:p>
          <a:p>
            <a:pPr lvl="1"/>
            <a:r>
              <a:rPr lang="en-US" sz="2000" dirty="0" smtClean="0"/>
              <a:t>Council hearing scheduled for November 13, 2017</a:t>
            </a:r>
          </a:p>
        </p:txBody>
      </p:sp>
    </p:spTree>
    <p:extLst>
      <p:ext uri="{BB962C8B-B14F-4D97-AF65-F5344CB8AC3E}">
        <p14:creationId xmlns:p14="http://schemas.microsoft.com/office/powerpoint/2010/main" val="31072117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CDC - Definitions</a:t>
            </a:r>
            <a:endParaRPr lang="en-US" sz="3200" dirty="0"/>
          </a:p>
        </p:txBody>
      </p:sp>
      <p:sp>
        <p:nvSpPr>
          <p:cNvPr id="3" name="Content Placeholder 2"/>
          <p:cNvSpPr>
            <a:spLocks noGrp="1"/>
          </p:cNvSpPr>
          <p:nvPr>
            <p:ph idx="1"/>
          </p:nvPr>
        </p:nvSpPr>
        <p:spPr>
          <a:xfrm>
            <a:off x="609600" y="1435100"/>
            <a:ext cx="8077200" cy="4691063"/>
          </a:xfrm>
        </p:spPr>
        <p:txBody>
          <a:bodyPr/>
          <a:lstStyle/>
          <a:p>
            <a:r>
              <a:rPr lang="en-US" sz="2000" b="1" dirty="0"/>
              <a:t>Appeal. </a:t>
            </a:r>
            <a:r>
              <a:rPr lang="en-US" sz="2000" dirty="0"/>
              <a:t>A request that a final decision by the Director be considered by a higher authority either on the basis of a de novo hearing or with the inclusion of evidence in addition to that considered by the maker of the initial decision.</a:t>
            </a:r>
            <a:endParaRPr lang="en-US" sz="2000" dirty="0" smtClean="0"/>
          </a:p>
        </p:txBody>
      </p:sp>
    </p:spTree>
    <p:extLst>
      <p:ext uri="{BB962C8B-B14F-4D97-AF65-F5344CB8AC3E}">
        <p14:creationId xmlns:p14="http://schemas.microsoft.com/office/powerpoint/2010/main" val="18191690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a:t>
            </a:r>
            <a:r>
              <a:rPr lang="en-US" sz="3200" dirty="0"/>
              <a:t>DeNovo” </a:t>
            </a:r>
            <a:r>
              <a:rPr lang="en-US" sz="3200" dirty="0" smtClean="0"/>
              <a:t>defined  </a:t>
            </a:r>
            <a:endParaRPr lang="en-US" sz="3200" dirty="0"/>
          </a:p>
        </p:txBody>
      </p:sp>
      <p:sp>
        <p:nvSpPr>
          <p:cNvPr id="3" name="Content Placeholder 2"/>
          <p:cNvSpPr>
            <a:spLocks noGrp="1"/>
          </p:cNvSpPr>
          <p:nvPr>
            <p:ph idx="1"/>
          </p:nvPr>
        </p:nvSpPr>
        <p:spPr>
          <a:xfrm>
            <a:off x="609600" y="1435100"/>
            <a:ext cx="8077200" cy="4691063"/>
          </a:xfrm>
        </p:spPr>
        <p:txBody>
          <a:bodyPr/>
          <a:lstStyle/>
          <a:p>
            <a:pPr marL="0" indent="0">
              <a:buNone/>
            </a:pPr>
            <a:r>
              <a:rPr lang="en-US" sz="2000" b="1" u="sng" dirty="0" smtClean="0"/>
              <a:t>Webster's Dictionary Third Edition</a:t>
            </a:r>
          </a:p>
          <a:p>
            <a:pPr marL="0" indent="0">
              <a:buNone/>
            </a:pPr>
            <a:r>
              <a:rPr lang="en-US" sz="2000" dirty="0" smtClean="0"/>
              <a:t>De Novo – anew, afresh; over again  (a case tried de-novo)</a:t>
            </a:r>
            <a:endParaRPr lang="en-US" sz="2000" dirty="0"/>
          </a:p>
          <a:p>
            <a:pPr marL="0" indent="0">
              <a:buNone/>
            </a:pPr>
            <a:r>
              <a:rPr lang="en-US" sz="2000" b="1" u="sng" dirty="0" smtClean="0"/>
              <a:t>Blacks Law Dictionary – Planner-ized</a:t>
            </a:r>
          </a:p>
          <a:p>
            <a:pPr marL="0" indent="0">
              <a:buNone/>
            </a:pPr>
            <a:r>
              <a:rPr lang="en-US" sz="2000" dirty="0" smtClean="0"/>
              <a:t>Hearing de novo - Generally a new hearing - trying </a:t>
            </a:r>
            <a:r>
              <a:rPr lang="en-US" sz="2000" dirty="0"/>
              <a:t>a matter anew the same </a:t>
            </a:r>
            <a:r>
              <a:rPr lang="en-US" sz="2000" dirty="0" smtClean="0"/>
              <a:t>As </a:t>
            </a:r>
            <a:r>
              <a:rPr lang="en-US" sz="2000" dirty="0"/>
              <a:t>if it had not been heard before and as if no decision had been previously </a:t>
            </a:r>
            <a:r>
              <a:rPr lang="en-US" sz="2000" dirty="0" smtClean="0"/>
              <a:t>rendered</a:t>
            </a:r>
            <a:r>
              <a:rPr lang="en-US" sz="2000" dirty="0"/>
              <a:t>,</a:t>
            </a:r>
            <a:r>
              <a:rPr lang="en-US" sz="2000" dirty="0" smtClean="0"/>
              <a:t>  or</a:t>
            </a:r>
            <a:endParaRPr lang="en-US" sz="2000" dirty="0"/>
          </a:p>
          <a:p>
            <a:pPr marL="0" indent="0">
              <a:buNone/>
            </a:pPr>
            <a:r>
              <a:rPr lang="en-US" sz="2000" dirty="0" smtClean="0"/>
              <a:t>A hearing for the second time, contemplating an entire trial in same manner in which was originally heard and a review of previous hearing. </a:t>
            </a:r>
          </a:p>
        </p:txBody>
      </p:sp>
    </p:spTree>
    <p:extLst>
      <p:ext uri="{BB962C8B-B14F-4D97-AF65-F5344CB8AC3E}">
        <p14:creationId xmlns:p14="http://schemas.microsoft.com/office/powerpoint/2010/main" val="22251087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6206319" cy="914400"/>
          </a:xfrm>
        </p:spPr>
        <p:txBody>
          <a:bodyPr/>
          <a:lstStyle/>
          <a:p>
            <a:r>
              <a:rPr lang="en-US" sz="3200" dirty="0" smtClean="0"/>
              <a:t>Changes over time (1983-2017) – Quick Summary of change types</a:t>
            </a:r>
            <a:endParaRPr lang="en-US" sz="3200" dirty="0"/>
          </a:p>
        </p:txBody>
      </p:sp>
      <p:sp>
        <p:nvSpPr>
          <p:cNvPr id="3" name="Content Placeholder 2"/>
          <p:cNvSpPr>
            <a:spLocks noGrp="1"/>
          </p:cNvSpPr>
          <p:nvPr>
            <p:ph idx="1"/>
          </p:nvPr>
        </p:nvSpPr>
        <p:spPr>
          <a:xfrm>
            <a:off x="609600" y="1435100"/>
            <a:ext cx="8077200" cy="4691063"/>
          </a:xfrm>
        </p:spPr>
        <p:txBody>
          <a:bodyPr/>
          <a:lstStyle/>
          <a:p>
            <a:pPr>
              <a:lnSpc>
                <a:spcPct val="100000"/>
              </a:lnSpc>
            </a:pPr>
            <a:r>
              <a:rPr lang="en-US" sz="2000" dirty="0" smtClean="0"/>
              <a:t>CDC 99.280  Type of Appeal or Review Hearing &amp; Scope of Review.</a:t>
            </a:r>
          </a:p>
          <a:p>
            <a:pPr lvl="1">
              <a:lnSpc>
                <a:spcPct val="100000"/>
              </a:lnSpc>
            </a:pPr>
            <a:r>
              <a:rPr lang="en-US" sz="1600" dirty="0" smtClean="0"/>
              <a:t>Called DeNovo Review or On-the Record Review appeals of Director or PC decisions</a:t>
            </a:r>
          </a:p>
          <a:p>
            <a:pPr lvl="1">
              <a:lnSpc>
                <a:spcPct val="100000"/>
              </a:lnSpc>
            </a:pPr>
            <a:r>
              <a:rPr lang="en-US" sz="1600" dirty="0" smtClean="0"/>
              <a:t>Limited to the record of the previous application or on the issues raise in the appeal.</a:t>
            </a:r>
          </a:p>
          <a:p>
            <a:pPr>
              <a:lnSpc>
                <a:spcPct val="100000"/>
              </a:lnSpc>
            </a:pPr>
            <a:r>
              <a:rPr lang="en-US" sz="2000" dirty="0" smtClean="0"/>
              <a:t>Status of record</a:t>
            </a:r>
          </a:p>
          <a:p>
            <a:pPr lvl="1">
              <a:lnSpc>
                <a:spcPct val="100000"/>
              </a:lnSpc>
            </a:pPr>
            <a:r>
              <a:rPr lang="en-US" sz="1600" dirty="0" smtClean="0"/>
              <a:t>The matter has been confined to the record, or</a:t>
            </a:r>
          </a:p>
          <a:p>
            <a:pPr lvl="1">
              <a:lnSpc>
                <a:spcPct val="100000"/>
              </a:lnSpc>
            </a:pPr>
            <a:r>
              <a:rPr lang="en-US" sz="1600" dirty="0" smtClean="0"/>
              <a:t>Provisions have been added to allow Council to permit admission of limited new evidence, or</a:t>
            </a:r>
          </a:p>
          <a:p>
            <a:pPr lvl="1">
              <a:lnSpc>
                <a:spcPct val="100000"/>
              </a:lnSpc>
            </a:pPr>
            <a:r>
              <a:rPr lang="en-US" sz="1600" dirty="0" smtClean="0"/>
              <a:t>Council allows an open record</a:t>
            </a:r>
          </a:p>
          <a:p>
            <a:pPr>
              <a:lnSpc>
                <a:spcPct val="100000"/>
              </a:lnSpc>
            </a:pPr>
            <a:r>
              <a:rPr lang="en-US" sz="2000" dirty="0" smtClean="0"/>
              <a:t>Considering issues on appeal</a:t>
            </a:r>
          </a:p>
          <a:p>
            <a:pPr lvl="1">
              <a:lnSpc>
                <a:spcPct val="100000"/>
              </a:lnSpc>
            </a:pPr>
            <a:r>
              <a:rPr lang="en-US" sz="1600" dirty="0" smtClean="0"/>
              <a:t>Held to issues raised on appeal</a:t>
            </a:r>
          </a:p>
          <a:p>
            <a:pPr lvl="1">
              <a:lnSpc>
                <a:spcPct val="100000"/>
              </a:lnSpc>
            </a:pPr>
            <a:r>
              <a:rPr lang="en-US" sz="1600" dirty="0" smtClean="0"/>
              <a:t>New issues allowed to be raised</a:t>
            </a:r>
          </a:p>
        </p:txBody>
      </p:sp>
    </p:spTree>
    <p:extLst>
      <p:ext uri="{BB962C8B-B14F-4D97-AF65-F5344CB8AC3E}">
        <p14:creationId xmlns:p14="http://schemas.microsoft.com/office/powerpoint/2010/main" val="26760893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7349319" cy="914400"/>
          </a:xfrm>
        </p:spPr>
        <p:txBody>
          <a:bodyPr/>
          <a:lstStyle/>
          <a:p>
            <a:r>
              <a:rPr lang="en-US" sz="3200" dirty="0" smtClean="0"/>
              <a:t>Review of Ordinance changes over time to the “DeNovo” process.</a:t>
            </a:r>
            <a:endParaRPr lang="en-US" sz="3200" dirty="0"/>
          </a:p>
        </p:txBody>
      </p:sp>
      <p:sp>
        <p:nvSpPr>
          <p:cNvPr id="3" name="Content Placeholder 2"/>
          <p:cNvSpPr>
            <a:spLocks noGrp="1"/>
          </p:cNvSpPr>
          <p:nvPr>
            <p:ph idx="1"/>
          </p:nvPr>
        </p:nvSpPr>
        <p:spPr>
          <a:xfrm>
            <a:off x="609600" y="1435100"/>
            <a:ext cx="8077200" cy="4691063"/>
          </a:xfrm>
        </p:spPr>
        <p:txBody>
          <a:bodyPr/>
          <a:lstStyle/>
          <a:p>
            <a:r>
              <a:rPr lang="en-US" sz="2000" dirty="0"/>
              <a:t>In 1989 &amp; 1990, Council adopted Ordinance 1255 &amp; 1271 </a:t>
            </a:r>
            <a:r>
              <a:rPr lang="en-US" sz="2000" dirty="0" smtClean="0"/>
              <a:t>– </a:t>
            </a:r>
          </a:p>
          <a:p>
            <a:r>
              <a:rPr lang="en-US" sz="2000" dirty="0" smtClean="0"/>
              <a:t>review </a:t>
            </a:r>
            <a:r>
              <a:rPr lang="en-US" sz="2000" dirty="0"/>
              <a:t>on appeal used “DeNovo” process based on the record of the proceedings of the lower review body and subject to the grounds relied upon in the notice of review.    </a:t>
            </a:r>
            <a:endParaRPr lang="en-US" sz="2000" dirty="0" smtClean="0"/>
          </a:p>
          <a:p>
            <a:r>
              <a:rPr lang="en-US" sz="2000" dirty="0" smtClean="0"/>
              <a:t>The </a:t>
            </a:r>
            <a:r>
              <a:rPr lang="en-US" sz="2000" dirty="0"/>
              <a:t>proposed changes allowed submittal of new evidence (subject to meeting criteria) and added additional process for submittal of a review application.  </a:t>
            </a:r>
            <a:endParaRPr lang="en-US" sz="2000" dirty="0" smtClean="0"/>
          </a:p>
          <a:p>
            <a:r>
              <a:rPr lang="en-US" sz="2000" dirty="0" smtClean="0"/>
              <a:t>Those </a:t>
            </a:r>
            <a:r>
              <a:rPr lang="en-US" sz="2000" dirty="0"/>
              <a:t>criteria required that evidence related to issues discussed at the proceedings and related to at least one approval criteria for the matter that is subject to the appeal or review hearing.</a:t>
            </a:r>
            <a:endParaRPr lang="en-US" sz="2000" dirty="0" smtClean="0"/>
          </a:p>
        </p:txBody>
      </p:sp>
    </p:spTree>
    <p:extLst>
      <p:ext uri="{BB962C8B-B14F-4D97-AF65-F5344CB8AC3E}">
        <p14:creationId xmlns:p14="http://schemas.microsoft.com/office/powerpoint/2010/main" val="35072315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6200"/>
            <a:ext cx="7273119" cy="914400"/>
          </a:xfrm>
        </p:spPr>
        <p:txBody>
          <a:bodyPr/>
          <a:lstStyle/>
          <a:p>
            <a:r>
              <a:rPr lang="en-US" sz="3200" dirty="0">
                <a:solidFill>
                  <a:srgbClr val="FFFFFF"/>
                </a:solidFill>
              </a:rPr>
              <a:t>Review of Ordinance changes over </a:t>
            </a:r>
            <a:r>
              <a:rPr lang="en-US" sz="3200" dirty="0"/>
              <a:t>Review of Ordinance changes over Review of Ordinance changes over time to the “DeNovo” </a:t>
            </a:r>
            <a:r>
              <a:rPr lang="en-US" sz="3200" dirty="0" smtClean="0"/>
              <a:t>process - continued</a:t>
            </a:r>
            <a:endParaRPr lang="en-US" sz="3200" dirty="0"/>
          </a:p>
        </p:txBody>
      </p:sp>
      <p:sp>
        <p:nvSpPr>
          <p:cNvPr id="3" name="Content Placeholder 2"/>
          <p:cNvSpPr>
            <a:spLocks noGrp="1"/>
          </p:cNvSpPr>
          <p:nvPr>
            <p:ph idx="1"/>
          </p:nvPr>
        </p:nvSpPr>
        <p:spPr>
          <a:xfrm>
            <a:off x="609600" y="1435100"/>
            <a:ext cx="8077200" cy="4691063"/>
          </a:xfrm>
        </p:spPr>
        <p:txBody>
          <a:bodyPr/>
          <a:lstStyle/>
          <a:p>
            <a:r>
              <a:rPr lang="en-US" sz="2400" dirty="0"/>
              <a:t>In 2001, Ordinance 1474 removed most of CDC 99.280, </a:t>
            </a:r>
            <a:endParaRPr lang="en-US" sz="2400" dirty="0" smtClean="0"/>
          </a:p>
          <a:p>
            <a:r>
              <a:rPr lang="en-US" sz="2400" dirty="0" smtClean="0"/>
              <a:t>The </a:t>
            </a:r>
            <a:r>
              <a:rPr lang="en-US" sz="2400" dirty="0"/>
              <a:t>changes made optional to cite the grounds for appeal or review in the application for appeal or review.   </a:t>
            </a:r>
            <a:endParaRPr lang="en-US" sz="2400" dirty="0" smtClean="0"/>
          </a:p>
          <a:p>
            <a:r>
              <a:rPr lang="en-US" sz="2400" dirty="0" smtClean="0"/>
              <a:t>The </a:t>
            </a:r>
            <a:r>
              <a:rPr lang="en-US" sz="2400" dirty="0"/>
              <a:t>process called “DeNovo” remained based on the record of the proceedings of the lower review body.  </a:t>
            </a:r>
            <a:endParaRPr lang="en-US" sz="2400" dirty="0" smtClean="0"/>
          </a:p>
          <a:p>
            <a:r>
              <a:rPr lang="en-US" sz="2400" dirty="0" smtClean="0"/>
              <a:t>All </a:t>
            </a:r>
            <a:r>
              <a:rPr lang="en-US" sz="2400" dirty="0"/>
              <a:t>criteria for evidence to be related to issues or approval criteria were removed.</a:t>
            </a:r>
            <a:endParaRPr lang="en-US" sz="2400" dirty="0" smtClean="0"/>
          </a:p>
        </p:txBody>
      </p:sp>
    </p:spTree>
    <p:extLst>
      <p:ext uri="{BB962C8B-B14F-4D97-AF65-F5344CB8AC3E}">
        <p14:creationId xmlns:p14="http://schemas.microsoft.com/office/powerpoint/2010/main" val="39117398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68321F"/>
      </a:dk2>
      <a:lt2>
        <a:srgbClr val="808080"/>
      </a:lt2>
      <a:accent1>
        <a:srgbClr val="67642F"/>
      </a:accent1>
      <a:accent2>
        <a:srgbClr val="949B51"/>
      </a:accent2>
      <a:accent3>
        <a:srgbClr val="FFFFFF"/>
      </a:accent3>
      <a:accent4>
        <a:srgbClr val="000000"/>
      </a:accent4>
      <a:accent5>
        <a:srgbClr val="B8B8AD"/>
      </a:accent5>
      <a:accent6>
        <a:srgbClr val="868C49"/>
      </a:accent6>
      <a:hlink>
        <a:srgbClr val="B2AA7E"/>
      </a:hlink>
      <a:folHlink>
        <a:srgbClr val="CC000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68321F"/>
        </a:dk2>
        <a:lt2>
          <a:srgbClr val="808080"/>
        </a:lt2>
        <a:accent1>
          <a:srgbClr val="67642F"/>
        </a:accent1>
        <a:accent2>
          <a:srgbClr val="949B51"/>
        </a:accent2>
        <a:accent3>
          <a:srgbClr val="FFFFFF"/>
        </a:accent3>
        <a:accent4>
          <a:srgbClr val="000000"/>
        </a:accent4>
        <a:accent5>
          <a:srgbClr val="B8B8AD"/>
        </a:accent5>
        <a:accent6>
          <a:srgbClr val="868C49"/>
        </a:accent6>
        <a:hlink>
          <a:srgbClr val="B2AA7E"/>
        </a:hlink>
        <a:folHlink>
          <a:srgbClr val="CC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2720</TotalTime>
  <Words>1728</Words>
  <Application>Microsoft Office PowerPoint</Application>
  <PresentationFormat>On-screen Show (4:3)</PresentationFormat>
  <Paragraphs>133</Paragraphs>
  <Slides>24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Cambria</vt:lpstr>
      <vt:lpstr>Default Design</vt:lpstr>
      <vt:lpstr>Planning Commission Hearing October 4, 2017</vt:lpstr>
      <vt:lpstr>Background</vt:lpstr>
      <vt:lpstr>Process for Code Changes</vt:lpstr>
      <vt:lpstr>Steps so far</vt:lpstr>
      <vt:lpstr>CDC - Definitions</vt:lpstr>
      <vt:lpstr>“DeNovo” defined  </vt:lpstr>
      <vt:lpstr>Changes over time (1983-2017) – Quick Summary of change types</vt:lpstr>
      <vt:lpstr>Review of Ordinance changes over time to the “DeNovo” process.</vt:lpstr>
      <vt:lpstr>Review of Ordinance changes over Review of Ordinance changes over Review of Ordinance changes over time to the “DeNovo” process - continued</vt:lpstr>
      <vt:lpstr>Review of Ordinance changes over time to the “DeNovo” process - continued</vt:lpstr>
      <vt:lpstr>Review of Ordinance changes over time to the “DeNovo” process - continued</vt:lpstr>
      <vt:lpstr>So what was the last change?</vt:lpstr>
      <vt:lpstr>DeNovo versus on-the-record review - Terminology</vt:lpstr>
      <vt:lpstr>DeNovo versus on-the-record review - Terminology</vt:lpstr>
      <vt:lpstr>DeNovo Appeal Code Change</vt:lpstr>
      <vt:lpstr>DeNovo Appeal Code Change</vt:lpstr>
      <vt:lpstr>DeNovo Appeal Code Change</vt:lpstr>
      <vt:lpstr>DeNovo Appeal Code Change - Summary</vt:lpstr>
      <vt:lpstr>DeNovo Appeal Code Change – Summary of Impacts</vt:lpstr>
      <vt:lpstr>DeNovo Appeal Code Change – Summary of impacts</vt:lpstr>
      <vt:lpstr>DeNovo Appeal Code Change – Summary when designing a system</vt:lpstr>
      <vt:lpstr>Proposed Interim Changes to CDC 99.280</vt:lpstr>
      <vt:lpstr>Proposed Interim Changes to CDC 99.280</vt:lpstr>
      <vt:lpstr>Conclusion</vt:lpstr>
    </vt:vector>
  </TitlesOfParts>
  <Company>alcheme creative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Julie.Bonaduce</dc:creator>
  <cp:lastModifiedBy>Boyd, John</cp:lastModifiedBy>
  <cp:revision>112</cp:revision>
  <cp:lastPrinted>2017-09-20T23:37:24Z</cp:lastPrinted>
  <dcterms:created xsi:type="dcterms:W3CDTF">2008-09-02T16:02:58Z</dcterms:created>
  <dcterms:modified xsi:type="dcterms:W3CDTF">2017-10-04T22:34:37Z</dcterms:modified>
</cp:coreProperties>
</file>