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82" r:id="rId3"/>
    <p:sldId id="443" r:id="rId4"/>
    <p:sldId id="487" r:id="rId5"/>
    <p:sldId id="453" r:id="rId6"/>
    <p:sldId id="494" r:id="rId7"/>
    <p:sldId id="490" r:id="rId8"/>
    <p:sldId id="492" r:id="rId9"/>
    <p:sldId id="493" r:id="rId10"/>
    <p:sldId id="449" r:id="rId11"/>
    <p:sldId id="455" r:id="rId12"/>
    <p:sldId id="452" r:id="rId13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ld, Jennifer" initials="AJ" lastIdx="0" clrIdx="0">
    <p:extLst>
      <p:ext uri="{19B8F6BF-5375-455C-9EA6-DF929625EA0E}">
        <p15:presenceInfo xmlns:p15="http://schemas.microsoft.com/office/powerpoint/2012/main" userId="S-1-5-21-4215533266-175640145-2659276001-1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94349" autoAdjust="0"/>
  </p:normalViewPr>
  <p:slideViewPr>
    <p:cSldViewPr>
      <p:cViewPr varScale="1">
        <p:scale>
          <a:sx n="89" d="100"/>
          <a:sy n="89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fld id="{D568E94F-7C41-424F-9F28-CAAF9B4A9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45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fld id="{3AD13845-FD60-4AC7-A6AE-866653368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84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251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7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4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9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9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8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514600"/>
            <a:ext cx="9140825" cy="611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tan_wav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2971800" y="4275138"/>
            <a:ext cx="5638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15" descr="CWL_logost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1463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468688"/>
            <a:ext cx="5791200" cy="78422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95775"/>
            <a:ext cx="4572000" cy="8382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03988"/>
            <a:ext cx="2133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03988"/>
            <a:ext cx="2895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CDC - 09-01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03988"/>
            <a:ext cx="2133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CFAC867B-ECD9-4705-82D4-9CF1EB65B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24200" y="6503988"/>
            <a:ext cx="2895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r>
              <a:rPr lang="en-US" sz="1000" baseline="0" dirty="0">
                <a:solidFill>
                  <a:schemeClr val="hlink"/>
                </a:solidFill>
              </a:rPr>
              <a:t>Historic Review </a:t>
            </a:r>
            <a:r>
              <a:rPr lang="en-US" sz="1000" baseline="0" dirty="0" smtClean="0">
                <a:solidFill>
                  <a:schemeClr val="hlink"/>
                </a:solidFill>
              </a:rPr>
              <a:t>Board – 9/15/15</a:t>
            </a:r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553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fld id="{A3101E57-4465-4D36-959E-2C02F9FDBE67}" type="slidenum">
              <a:rPr lang="en-US" sz="1000" baseline="0">
                <a:solidFill>
                  <a:schemeClr val="hlink"/>
                </a:solidFill>
              </a:rPr>
              <a:pPr algn="r">
                <a:lnSpc>
                  <a:spcPct val="100000"/>
                </a:lnSpc>
                <a:spcAft>
                  <a:spcPct val="0"/>
                </a:spcAft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0825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8" descr="tan_wav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" name="Picture 15" descr="CWL_ico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29600" y="258763"/>
            <a:ext cx="6556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Blip>
          <a:blip r:embed="rId16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•"/>
        <a:defRPr sz="1400" i="1">
          <a:solidFill>
            <a:schemeClr val="tx1"/>
          </a:solidFill>
          <a:latin typeface="Cambria" pitchFamily="18" charset="0"/>
        </a:defRPr>
      </a:lvl3pPr>
      <a:lvl4pPr marL="16002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Historic Review Board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5715000" cy="838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Public Hearing: </a:t>
            </a:r>
            <a:r>
              <a:rPr lang="en-US" sz="2000" dirty="0" smtClean="0"/>
              <a:t>DR-17-07 </a:t>
            </a:r>
            <a:r>
              <a:rPr lang="en-US" sz="2000" dirty="0" smtClean="0"/>
              <a:t>– </a:t>
            </a:r>
            <a:r>
              <a:rPr lang="en-US" sz="2000" dirty="0" smtClean="0"/>
              <a:t>1296 12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Street.</a:t>
            </a:r>
            <a:endParaRPr lang="en-US" sz="2000" dirty="0" smtClean="0"/>
          </a:p>
          <a:p>
            <a:pPr eaLnBrk="1" hangingPunct="1"/>
            <a:r>
              <a:rPr lang="en-US" dirty="0" smtClean="0"/>
              <a:t>July 18, </a:t>
            </a:r>
            <a:r>
              <a:rPr lang="en-US" dirty="0" smtClean="0"/>
              <a:t>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Criteria – CDC Chapter 25, Historic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93" y="1418600"/>
            <a:ext cx="2662794" cy="47536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u="sng" dirty="0" smtClean="0"/>
              <a:t>CDC 25.030 </a:t>
            </a:r>
            <a:r>
              <a:rPr lang="en-US" dirty="0" smtClean="0"/>
              <a:t>Permitted Uses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u="sng" dirty="0" smtClean="0"/>
              <a:t>CDC 25.040 </a:t>
            </a:r>
            <a:r>
              <a:rPr lang="en-US" dirty="0" smtClean="0"/>
              <a:t>Historic Design Review Processes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u="sng" dirty="0" smtClean="0"/>
              <a:t>CDC 25.060 </a:t>
            </a:r>
            <a:r>
              <a:rPr lang="en-US" dirty="0" smtClean="0"/>
              <a:t>Design Standards Applicable to Historic Resources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u="sng" dirty="0" smtClean="0"/>
              <a:t>CDC 25.070 </a:t>
            </a:r>
            <a:r>
              <a:rPr lang="en-US" dirty="0" smtClean="0"/>
              <a:t>Additional Standards Applicable to Historic Districts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086" y="6400800"/>
            <a:ext cx="2542252" cy="317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794" y="1417638"/>
            <a:ext cx="2137806" cy="1583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125" y="3000863"/>
            <a:ext cx="3840223" cy="3323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417638"/>
            <a:ext cx="2038350" cy="29347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The proposed home meets the requirements in CDC Chapter 25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The requirements of the underlying zone (</a:t>
            </a:r>
            <a:r>
              <a:rPr lang="en-US" dirty="0" smtClean="0"/>
              <a:t>R-10- </a:t>
            </a:r>
            <a:r>
              <a:rPr lang="en-US" dirty="0" smtClean="0"/>
              <a:t>CDC Chapter </a:t>
            </a:r>
            <a:r>
              <a:rPr lang="en-US" dirty="0" smtClean="0"/>
              <a:t>11) </a:t>
            </a:r>
            <a:r>
              <a:rPr lang="en-US" dirty="0" smtClean="0"/>
              <a:t>are satisfied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Staff recommends approval of the application subject to the following condition: </a:t>
            </a:r>
          </a:p>
          <a:p>
            <a:pPr lvl="0"/>
            <a:r>
              <a:rPr lang="en-US" u="sng" dirty="0"/>
              <a:t>Site Plan, Elevations, and Narrative.</a:t>
            </a:r>
            <a:r>
              <a:rPr lang="en-US" dirty="0"/>
              <a:t>  The project shall conform to the plans, elevations, and narrative submitted in Exhibit HRB-4. 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674" y="6477000"/>
            <a:ext cx="2542252" cy="3170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Review Board – </a:t>
            </a:r>
            <a:r>
              <a:rPr lang="en-US" dirty="0" smtClean="0"/>
              <a:t>DR-17-07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743200" y="3124200"/>
            <a:ext cx="34712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aseline="0" dirty="0" smtClean="0"/>
              <a:t>QUESTIONS OF STAFF?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77" y="6477000"/>
            <a:ext cx="2542252" cy="3170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Before the Historic Review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438400"/>
            <a:ext cx="3962400" cy="182086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Public Hearing for Design </a:t>
            </a:r>
            <a:r>
              <a:rPr lang="en-US" dirty="0" smtClean="0"/>
              <a:t>Review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</a:t>
            </a:r>
            <a:r>
              <a:rPr lang="en-US" dirty="0" smtClean="0"/>
              <a:t>ismantle </a:t>
            </a:r>
            <a:r>
              <a:rPr lang="en-US" dirty="0"/>
              <a:t>and rebuild an existing garage on its current footprint and modify the existing roofline in the Historic </a:t>
            </a:r>
            <a:r>
              <a:rPr lang="en-US" dirty="0" smtClean="0"/>
              <a:t>District</a:t>
            </a:r>
            <a:r>
              <a:rPr lang="en-US" dirty="0"/>
              <a:t>.</a:t>
            </a:r>
            <a:endParaRPr lang="en-US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Approve </a:t>
            </a:r>
            <a:r>
              <a:rPr lang="en-US" dirty="0"/>
              <a:t>with </a:t>
            </a:r>
            <a:r>
              <a:rPr lang="en-US" dirty="0" smtClean="0"/>
              <a:t>Conditions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Deny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400800"/>
            <a:ext cx="2543530" cy="31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417638"/>
            <a:ext cx="4526476" cy="48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17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87766" y="5269905"/>
            <a:ext cx="8568466" cy="1207095"/>
          </a:xfrm>
        </p:spPr>
        <p:txBody>
          <a:bodyPr numCol="3"/>
          <a:lstStyle/>
          <a:p>
            <a:pPr marL="628650" indent="-285750" algn="ctr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Willamette Historic District Overlay &amp;Willamette Historic District National </a:t>
            </a:r>
            <a:r>
              <a:rPr lang="en-US" sz="1600" dirty="0" err="1" smtClean="0"/>
              <a:t>Registe</a:t>
            </a:r>
            <a:endParaRPr lang="en-US" sz="1600" dirty="0" smtClean="0"/>
          </a:p>
          <a:p>
            <a:pPr marL="628650" indent="-285750" algn="ctr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628650" indent="-285750" algn="ctr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628650" indent="-285750" algn="ctr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628650" indent="-285750" algn="ctr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628650" indent="-285750" algn="ctr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Area</a:t>
            </a:r>
            <a:r>
              <a:rPr lang="en-US" sz="1600" dirty="0" smtClean="0"/>
              <a:t>: approx. </a:t>
            </a:r>
            <a:r>
              <a:rPr lang="en-US" sz="1600" dirty="0" smtClean="0"/>
              <a:t>26,619 </a:t>
            </a:r>
            <a:r>
              <a:rPr lang="en-US" sz="1600" dirty="0" smtClean="0"/>
              <a:t>sq. ft. </a:t>
            </a:r>
            <a:r>
              <a:rPr lang="en-US" sz="1600" dirty="0" smtClean="0"/>
              <a:t>lot</a:t>
            </a:r>
          </a:p>
          <a:p>
            <a:pPr marL="628650" indent="-285750" algn="ctr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Applicant/Owner</a:t>
            </a:r>
            <a:r>
              <a:rPr lang="en-US" sz="1600" dirty="0" smtClean="0"/>
              <a:t>: </a:t>
            </a:r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John </a:t>
            </a:r>
            <a:r>
              <a:rPr lang="en-US" sz="1600" dirty="0" err="1" smtClean="0"/>
              <a:t>Klatt</a:t>
            </a:r>
            <a:r>
              <a:rPr lang="en-US" sz="1600" dirty="0" smtClean="0"/>
              <a:t>/ Jody Carson</a:t>
            </a:r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/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 smtClean="0"/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/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 smtClean="0"/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/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 smtClean="0"/>
          </a:p>
          <a:p>
            <a:pPr marL="628650" indent="-285750" algn="ctr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Zoning</a:t>
            </a:r>
            <a:r>
              <a:rPr lang="en-US" sz="1600" dirty="0" smtClean="0"/>
              <a:t>:</a:t>
            </a:r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	</a:t>
            </a:r>
            <a:r>
              <a:rPr lang="en-US" sz="1600" dirty="0" smtClean="0"/>
              <a:t>R-10</a:t>
            </a:r>
            <a:endParaRPr lang="en-US" sz="1600" dirty="0" smtClean="0"/>
          </a:p>
          <a:p>
            <a:pPr marL="628650" indent="-285750" algn="ctr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Comp. Plan:</a:t>
            </a:r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Low </a:t>
            </a:r>
            <a:r>
              <a:rPr lang="en-US" sz="1600" dirty="0" smtClean="0"/>
              <a:t>Density Residential</a:t>
            </a:r>
          </a:p>
          <a:p>
            <a:pPr indent="0" algn="ctr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algn="ctr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marL="0" algn="ctr" eaLnBrk="1" hangingPunct="1"/>
            <a:endParaRPr lang="en-US" dirty="0" smtClean="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Characteristics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73" y="6477000"/>
            <a:ext cx="2542252" cy="317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773" y="1430185"/>
            <a:ext cx="6650451" cy="38397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995688"/>
            <a:ext cx="3124200" cy="3810000"/>
          </a:xfrm>
        </p:spPr>
        <p:txBody>
          <a:bodyPr/>
          <a:lstStyle/>
          <a:p>
            <a:pPr marL="628650" indent="-28575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Application Submitted and Deemed Complete </a:t>
            </a:r>
            <a:r>
              <a:rPr lang="en-US" dirty="0" smtClean="0"/>
              <a:t>June 28, 2017</a:t>
            </a:r>
            <a:endParaRPr lang="en-US" dirty="0" smtClean="0"/>
          </a:p>
          <a:p>
            <a:pPr marL="628650" indent="-28575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indent="0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marL="628650" indent="-28575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Notice Requirements Met (Exhibit HRB-1 &amp; HRB-2)</a:t>
            </a:r>
          </a:p>
          <a:p>
            <a:pPr indent="0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indent="0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smtClean="0"/>
              <a:t>	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marL="0" eaLnBrk="1" hangingPunct="1"/>
            <a:endParaRPr lang="en-US" dirty="0" smtClean="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Background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6383737"/>
            <a:ext cx="2542252" cy="317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417638"/>
            <a:ext cx="5133191" cy="479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8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Conditions – June 2017</a:t>
            </a:r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701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494187"/>
            <a:ext cx="2542252" cy="317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417638"/>
            <a:ext cx="5990214" cy="47781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Conditions – June 2017</a:t>
            </a:r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701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494187"/>
            <a:ext cx="2542252" cy="317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569" y="1417638"/>
            <a:ext cx="6310150" cy="48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2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Submittal – June 2017</a:t>
            </a:r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701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453154"/>
            <a:ext cx="2542252" cy="317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1" y="1629900"/>
            <a:ext cx="4235736" cy="2699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257" y="3385745"/>
            <a:ext cx="4447223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26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Submittal – June 2017</a:t>
            </a:r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701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657" y="6458077"/>
            <a:ext cx="2542252" cy="31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3949"/>
            <a:ext cx="4555305" cy="2620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344" y="3307512"/>
            <a:ext cx="4707656" cy="2772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4192159"/>
            <a:ext cx="552450" cy="238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2965526"/>
            <a:ext cx="619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04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Plan – June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61" y="6540981"/>
            <a:ext cx="2542252" cy="317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1417638"/>
            <a:ext cx="7372350" cy="44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890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68321F"/>
      </a:dk2>
      <a:lt2>
        <a:srgbClr val="808080"/>
      </a:lt2>
      <a:accent1>
        <a:srgbClr val="67642F"/>
      </a:accent1>
      <a:accent2>
        <a:srgbClr val="949B51"/>
      </a:accent2>
      <a:accent3>
        <a:srgbClr val="FFFFFF"/>
      </a:accent3>
      <a:accent4>
        <a:srgbClr val="000000"/>
      </a:accent4>
      <a:accent5>
        <a:srgbClr val="B8B8AD"/>
      </a:accent5>
      <a:accent6>
        <a:srgbClr val="868C49"/>
      </a:accent6>
      <a:hlink>
        <a:srgbClr val="B2AA7E"/>
      </a:hlink>
      <a:folHlink>
        <a:srgbClr val="CC00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5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5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8321F"/>
        </a:dk2>
        <a:lt2>
          <a:srgbClr val="808080"/>
        </a:lt2>
        <a:accent1>
          <a:srgbClr val="67642F"/>
        </a:accent1>
        <a:accent2>
          <a:srgbClr val="949B51"/>
        </a:accent2>
        <a:accent3>
          <a:srgbClr val="FFFFFF"/>
        </a:accent3>
        <a:accent4>
          <a:srgbClr val="000000"/>
        </a:accent4>
        <a:accent5>
          <a:srgbClr val="B8B8AD"/>
        </a:accent5>
        <a:accent6>
          <a:srgbClr val="868C49"/>
        </a:accent6>
        <a:hlink>
          <a:srgbClr val="B2AA7E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12750</TotalTime>
  <Words>242</Words>
  <Application>Microsoft Office PowerPoint</Application>
  <PresentationFormat>On-screen Show (4:3)</PresentationFormat>
  <Paragraphs>61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Default Design</vt:lpstr>
      <vt:lpstr>Historic Review Board </vt:lpstr>
      <vt:lpstr>Decision Before the Historic Review Board</vt:lpstr>
      <vt:lpstr>Property Characteristics</vt:lpstr>
      <vt:lpstr>Proposal Background</vt:lpstr>
      <vt:lpstr>Existing Conditions – June 2017</vt:lpstr>
      <vt:lpstr>Existing Conditions – June 2017</vt:lpstr>
      <vt:lpstr>Applicant Submittal – June 2017</vt:lpstr>
      <vt:lpstr>Applicant Submittal – June 2017</vt:lpstr>
      <vt:lpstr>Site Plan – June 2017</vt:lpstr>
      <vt:lpstr>Approval Criteria – CDC Chapter 25, Historic Resources</vt:lpstr>
      <vt:lpstr>Staff Analysis</vt:lpstr>
      <vt:lpstr>Historic Review Board – DR-17-07</vt:lpstr>
    </vt:vector>
  </TitlesOfParts>
  <Company>alcheme creative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Julie.Bonaduce</dc:creator>
  <cp:lastModifiedBy>Arnold, Jennifer</cp:lastModifiedBy>
  <cp:revision>261</cp:revision>
  <cp:lastPrinted>2017-01-24T20:10:18Z</cp:lastPrinted>
  <dcterms:created xsi:type="dcterms:W3CDTF">2008-09-02T16:02:58Z</dcterms:created>
  <dcterms:modified xsi:type="dcterms:W3CDTF">2017-07-18T00:15:20Z</dcterms:modified>
</cp:coreProperties>
</file>