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2" r:id="rId3"/>
    <p:sldId id="275" r:id="rId4"/>
    <p:sldId id="270" r:id="rId5"/>
    <p:sldId id="267" r:id="rId6"/>
    <p:sldId id="268" r:id="rId7"/>
    <p:sldId id="269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73" r:id="rId18"/>
    <p:sldId id="271" r:id="rId19"/>
  </p:sldIdLst>
  <p:sldSz cx="9144000" cy="5143500" type="screen16x9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ILDCAT\Documents\GroupWise\Temporary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192372047244094"/>
          <c:y val="0.27191649654904249"/>
          <c:w val="0.37823605643044622"/>
          <c:h val="0.560349713230290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142</c:v>
                </c:pt>
                <c:pt idx="1">
                  <c:v>165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The area</a:t>
            </a:r>
            <a:r>
              <a:rPr lang="en-US" baseline="0" dirty="0" smtClean="0"/>
              <a:t> should provide recreational opportunities.</a:t>
            </a:r>
            <a:endParaRPr lang="en-US" dirty="0"/>
          </a:p>
        </c:rich>
      </c:tx>
      <c:layout>
        <c:manualLayout>
          <c:xMode val="edge"/>
          <c:yMode val="edge"/>
          <c:x val="0.11939583333333335"/>
          <c:y val="5.24691358024691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317372047244095"/>
          <c:y val="0.21944736074657331"/>
          <c:w val="0.40948605643044622"/>
          <c:h val="0.6066460095265869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Very Important</c:v>
                </c:pt>
                <c:pt idx="1">
                  <c:v>Somewhat Important</c:v>
                </c:pt>
                <c:pt idx="2">
                  <c:v>Not Too Important</c:v>
                </c:pt>
                <c:pt idx="3">
                  <c:v>Not At All Important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129</c:v>
                </c:pt>
                <c:pt idx="1">
                  <c:v>84</c:v>
                </c:pt>
                <c:pt idx="2">
                  <c:v>42</c:v>
                </c:pt>
                <c:pt idx="3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The area</a:t>
            </a:r>
            <a:r>
              <a:rPr lang="en-US" baseline="0" dirty="0" smtClean="0"/>
              <a:t> should provide park and/or open spaces.</a:t>
            </a:r>
            <a:endParaRPr lang="en-US" dirty="0"/>
          </a:p>
        </c:rich>
      </c:tx>
      <c:layout>
        <c:manualLayout>
          <c:xMode val="edge"/>
          <c:yMode val="edge"/>
          <c:x val="0.11939583333333335"/>
          <c:y val="5.24691358024691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1192372047244094"/>
          <c:y val="0.27191649654904249"/>
          <c:w val="0.37823605643044622"/>
          <c:h val="0.560349713230290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Very Important</c:v>
                </c:pt>
                <c:pt idx="1">
                  <c:v>Somewhat Important</c:v>
                </c:pt>
                <c:pt idx="2">
                  <c:v>Not Too Important</c:v>
                </c:pt>
                <c:pt idx="3">
                  <c:v>Not At All Important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137</c:v>
                </c:pt>
                <c:pt idx="1">
                  <c:v>70</c:v>
                </c:pt>
                <c:pt idx="2">
                  <c:v>36</c:v>
                </c:pt>
                <c:pt idx="3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Which of the following amenities would you accept on this property?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people in favor of specified use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D256CA6-FB94-4CFE-BA68-10A7A3079D47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Public Square</c:v>
                </c:pt>
                <c:pt idx="1">
                  <c:v>Waterfront Facilities</c:v>
                </c:pt>
                <c:pt idx="2">
                  <c:v>Retail</c:v>
                </c:pt>
                <c:pt idx="3">
                  <c:v>Recreational Facilities</c:v>
                </c:pt>
                <c:pt idx="4">
                  <c:v>Mixed Use Buildings</c:v>
                </c:pt>
                <c:pt idx="5">
                  <c:v>Museum</c:v>
                </c:pt>
                <c:pt idx="6">
                  <c:v>Parks and Trails</c:v>
                </c:pt>
                <c:pt idx="7">
                  <c:v>Parking Garage</c:v>
                </c:pt>
                <c:pt idx="8">
                  <c:v>Community Hall</c:v>
                </c:pt>
                <c:pt idx="9">
                  <c:v>High Density Housing</c:v>
                </c:pt>
                <c:pt idx="10">
                  <c:v>Hotel</c:v>
                </c:pt>
                <c:pt idx="11">
                  <c:v>Low-Income Housing</c:v>
                </c:pt>
                <c:pt idx="12">
                  <c:v>Low Density Housing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76</c:v>
                </c:pt>
                <c:pt idx="1">
                  <c:v>68</c:v>
                </c:pt>
                <c:pt idx="2">
                  <c:v>66</c:v>
                </c:pt>
                <c:pt idx="3">
                  <c:v>59</c:v>
                </c:pt>
                <c:pt idx="4">
                  <c:v>56</c:v>
                </c:pt>
                <c:pt idx="5">
                  <c:v>54</c:v>
                </c:pt>
                <c:pt idx="6">
                  <c:v>50</c:v>
                </c:pt>
                <c:pt idx="7">
                  <c:v>37</c:v>
                </c:pt>
                <c:pt idx="8">
                  <c:v>33</c:v>
                </c:pt>
                <c:pt idx="9">
                  <c:v>28</c:v>
                </c:pt>
                <c:pt idx="10">
                  <c:v>26</c:v>
                </c:pt>
                <c:pt idx="11">
                  <c:v>25</c:v>
                </c:pt>
                <c:pt idx="12">
                  <c:v>23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1088984"/>
        <c:axId val="297952024"/>
      </c:barChart>
      <c:catAx>
        <c:axId val="301088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952024"/>
        <c:crosses val="autoZero"/>
        <c:auto val="1"/>
        <c:lblAlgn val="ctr"/>
        <c:lblOffset val="100"/>
        <c:noMultiLvlLbl val="0"/>
      </c:catAx>
      <c:valAx>
        <c:axId val="297952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088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Maximum Number of Stories Desired on the Property </a:t>
            </a:r>
          </a:p>
        </c:rich>
      </c:tx>
      <c:layout>
        <c:manualLayout>
          <c:xMode val="edge"/>
          <c:yMode val="edge"/>
          <c:x val="0.12746548535773602"/>
          <c:y val="3.79217950655353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15</c:v>
                </c:pt>
                <c:pt idx="12">
                  <c:v>20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4</c:v>
                </c:pt>
                <c:pt idx="1">
                  <c:v>10</c:v>
                </c:pt>
                <c:pt idx="2">
                  <c:v>21</c:v>
                </c:pt>
                <c:pt idx="3">
                  <c:v>36</c:v>
                </c:pt>
                <c:pt idx="4">
                  <c:v>14</c:v>
                </c:pt>
                <c:pt idx="5">
                  <c:v>8</c:v>
                </c:pt>
                <c:pt idx="6">
                  <c:v>4</c:v>
                </c:pt>
                <c:pt idx="7">
                  <c:v>0.32</c:v>
                </c:pt>
                <c:pt idx="8">
                  <c:v>0.32</c:v>
                </c:pt>
                <c:pt idx="9">
                  <c:v>0.32</c:v>
                </c:pt>
                <c:pt idx="10">
                  <c:v>1</c:v>
                </c:pt>
                <c:pt idx="11">
                  <c:v>0.32</c:v>
                </c:pt>
                <c:pt idx="12">
                  <c:v>0.32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8455992"/>
        <c:axId val="257866136"/>
      </c:barChart>
      <c:catAx>
        <c:axId val="258455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Stories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866136"/>
        <c:crosses val="autoZero"/>
        <c:auto val="1"/>
        <c:lblAlgn val="ctr"/>
        <c:lblOffset val="100"/>
        <c:noMultiLvlLbl val="0"/>
      </c:catAx>
      <c:valAx>
        <c:axId val="257866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 of </a:t>
                </a:r>
                <a:r>
                  <a:rPr lang="en-US" dirty="0" smtClean="0"/>
                  <a:t>Respondents 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8455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192372047244094"/>
          <c:y val="0.27191649654904249"/>
          <c:w val="0.37823605643044622"/>
          <c:h val="0.560349713230290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14-18</c:v>
                </c:pt>
                <c:pt idx="1">
                  <c:v>19-34</c:v>
                </c:pt>
                <c:pt idx="2">
                  <c:v>35-54</c:v>
                </c:pt>
                <c:pt idx="3">
                  <c:v>55-64</c:v>
                </c:pt>
                <c:pt idx="4">
                  <c:v>65+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40</c:v>
                </c:pt>
                <c:pt idx="2">
                  <c:v>143</c:v>
                </c:pt>
                <c:pt idx="3">
                  <c:v>57</c:v>
                </c:pt>
                <c:pt idx="4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192372047244094"/>
          <c:y val="0.27191649654904249"/>
          <c:w val="0.37823605643044622"/>
          <c:h val="0.560349713230290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Less than 2 years</c:v>
                </c:pt>
                <c:pt idx="1">
                  <c:v>2-10 years</c:v>
                </c:pt>
                <c:pt idx="2">
                  <c:v>11-20 years</c:v>
                </c:pt>
                <c:pt idx="3">
                  <c:v>More than 20 years</c:v>
                </c:pt>
                <c:pt idx="4">
                  <c:v>My entire life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83</c:v>
                </c:pt>
                <c:pt idx="2">
                  <c:v>96</c:v>
                </c:pt>
                <c:pt idx="3">
                  <c:v>75</c:v>
                </c:pt>
                <c:pt idx="4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Which</a:t>
            </a:r>
            <a:r>
              <a:rPr lang="en-US" baseline="0" dirty="0" smtClean="0"/>
              <a:t> type of use would you prefer for the property?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5463280878668968"/>
          <c:y val="0.17999704911371958"/>
          <c:w val="0.28897091260674029"/>
          <c:h val="0.5213111353873138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Sheet1!$A$2:$A$9</c:f>
              <c:strCache>
                <c:ptCount val="8"/>
                <c:pt idx="0">
                  <c:v>Residential</c:v>
                </c:pt>
                <c:pt idx="1">
                  <c:v>Commercial</c:v>
                </c:pt>
                <c:pt idx="2">
                  <c:v>Industrial</c:v>
                </c:pt>
                <c:pt idx="3">
                  <c:v>Residential/Commercial</c:v>
                </c:pt>
                <c:pt idx="4">
                  <c:v>Residential/Industrial</c:v>
                </c:pt>
                <c:pt idx="5">
                  <c:v>Commercial/Industrial</c:v>
                </c:pt>
                <c:pt idx="6">
                  <c:v>Residential/Commercial/Industrial</c:v>
                </c:pt>
                <c:pt idx="7">
                  <c:v>Other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13</c:v>
                </c:pt>
                <c:pt idx="1">
                  <c:v>21</c:v>
                </c:pt>
                <c:pt idx="2">
                  <c:v>3</c:v>
                </c:pt>
                <c:pt idx="3">
                  <c:v>32</c:v>
                </c:pt>
                <c:pt idx="4">
                  <c:v>1</c:v>
                </c:pt>
                <c:pt idx="5">
                  <c:v>4</c:v>
                </c:pt>
                <c:pt idx="6">
                  <c:v>13</c:v>
                </c:pt>
                <c:pt idx="7">
                  <c:v>14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6968206583130059E-2"/>
          <c:y val="0.71871535384753549"/>
          <c:w val="0.81488079707725014"/>
          <c:h val="0.261422169927512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The area should showcase West Linn’s history and heritage, including</a:t>
            </a:r>
            <a:r>
              <a:rPr lang="en-US" baseline="0" dirty="0" smtClean="0"/>
              <a:t> its Native American History.</a:t>
            </a:r>
            <a:endParaRPr lang="en-US" dirty="0"/>
          </a:p>
        </c:rich>
      </c:tx>
      <c:layout>
        <c:manualLayout>
          <c:xMode val="edge"/>
          <c:yMode val="edge"/>
          <c:x val="0.11939583333333335"/>
          <c:y val="5.24691358024691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1192372047244094"/>
          <c:y val="0.27191649654904249"/>
          <c:w val="0.37823605643044622"/>
          <c:h val="0.560349713230290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Very Important</c:v>
                </c:pt>
                <c:pt idx="1">
                  <c:v>Somewhat Important</c:v>
                </c:pt>
                <c:pt idx="2">
                  <c:v>Not Too Important</c:v>
                </c:pt>
                <c:pt idx="3">
                  <c:v>Not At All Important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94</c:v>
                </c:pt>
                <c:pt idx="1">
                  <c:v>83</c:v>
                </c:pt>
                <c:pt idx="2">
                  <c:v>49</c:v>
                </c:pt>
                <c:pt idx="3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The area should</a:t>
            </a:r>
            <a:r>
              <a:rPr lang="en-US" baseline="0" dirty="0" smtClean="0"/>
              <a:t> provide access to the river and the Willamette Falls.</a:t>
            </a:r>
            <a:endParaRPr lang="en-US" dirty="0"/>
          </a:p>
        </c:rich>
      </c:tx>
      <c:layout>
        <c:manualLayout>
          <c:xMode val="edge"/>
          <c:yMode val="edge"/>
          <c:x val="0.11939583333333335"/>
          <c:y val="5.24691358024691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1192372047244094"/>
          <c:y val="0.27191649654904249"/>
          <c:w val="0.37823605643044622"/>
          <c:h val="0.560349713230290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Very Important</c:v>
                </c:pt>
                <c:pt idx="1">
                  <c:v>Somewhat Important</c:v>
                </c:pt>
                <c:pt idx="2">
                  <c:v>Not Too Important</c:v>
                </c:pt>
                <c:pt idx="3">
                  <c:v>Not At All Important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66</c:v>
                </c:pt>
                <c:pt idx="1">
                  <c:v>21</c:v>
                </c:pt>
                <c:pt idx="2">
                  <c:v>6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Any development</a:t>
            </a:r>
            <a:r>
              <a:rPr lang="en-US" baseline="0" dirty="0" smtClean="0"/>
              <a:t> should not increase traffic or congestion.</a:t>
            </a:r>
            <a:endParaRPr lang="en-US" dirty="0"/>
          </a:p>
        </c:rich>
      </c:tx>
      <c:layout>
        <c:manualLayout>
          <c:xMode val="edge"/>
          <c:yMode val="edge"/>
          <c:x val="0.11939583333333335"/>
          <c:y val="5.24691358024691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1192372047244094"/>
          <c:y val="0.27191649654904249"/>
          <c:w val="0.37823605643044622"/>
          <c:h val="0.560349713230290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Very Important</c:v>
                </c:pt>
                <c:pt idx="1">
                  <c:v>Somewhat Important</c:v>
                </c:pt>
                <c:pt idx="2">
                  <c:v>Not Too Important</c:v>
                </c:pt>
                <c:pt idx="3">
                  <c:v>Not At All Important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150</c:v>
                </c:pt>
                <c:pt idx="1">
                  <c:v>75</c:v>
                </c:pt>
                <c:pt idx="2">
                  <c:v>48</c:v>
                </c:pt>
                <c:pt idx="3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The area should provide places</a:t>
            </a:r>
            <a:r>
              <a:rPr lang="en-US" baseline="0" dirty="0" smtClean="0"/>
              <a:t> to live.</a:t>
            </a:r>
          </a:p>
        </c:rich>
      </c:tx>
      <c:layout>
        <c:manualLayout>
          <c:xMode val="edge"/>
          <c:yMode val="edge"/>
          <c:x val="0.11939583333333335"/>
          <c:y val="5.24691358024691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1192372047244094"/>
          <c:y val="0.27191649654904249"/>
          <c:w val="0.37823605643044622"/>
          <c:h val="0.560349713230290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Very Important</c:v>
                </c:pt>
                <c:pt idx="1">
                  <c:v>Somewhat Important</c:v>
                </c:pt>
                <c:pt idx="2">
                  <c:v>Not Too Important</c:v>
                </c:pt>
                <c:pt idx="3">
                  <c:v>Not At All Important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64</c:v>
                </c:pt>
                <c:pt idx="1">
                  <c:v>82</c:v>
                </c:pt>
                <c:pt idx="2">
                  <c:v>82</c:v>
                </c:pt>
                <c:pt idx="3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The area should provide places to shop and dine.</a:t>
            </a:r>
            <a:endParaRPr lang="en-US" dirty="0"/>
          </a:p>
        </c:rich>
      </c:tx>
      <c:layout>
        <c:manualLayout>
          <c:xMode val="edge"/>
          <c:yMode val="edge"/>
          <c:x val="0.11939583333333335"/>
          <c:y val="5.24691358024691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317372047244095"/>
          <c:y val="0.22562020025274618"/>
          <c:w val="0.40948605643044622"/>
          <c:h val="0.6066460095265869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Very Important</c:v>
                </c:pt>
                <c:pt idx="1">
                  <c:v>Somewhat Important</c:v>
                </c:pt>
                <c:pt idx="2">
                  <c:v>Not Too Important</c:v>
                </c:pt>
                <c:pt idx="3">
                  <c:v>Not At All Important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139</c:v>
                </c:pt>
                <c:pt idx="1">
                  <c:v>73</c:v>
                </c:pt>
                <c:pt idx="2">
                  <c:v>51</c:v>
                </c:pt>
                <c:pt idx="3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8AFC4F-828B-436F-AB42-29181888408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F24076-FBE3-4020-A71E-799D54999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66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676003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784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4161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01520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705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0471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0768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1324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1252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4045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664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8171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1835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8727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085850"/>
            <a:ext cx="6619244" cy="2497186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07403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3600440"/>
            <a:ext cx="6619243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7305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025494"/>
            <a:ext cx="6619242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44430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6619244" cy="14859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6619244" cy="177165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44150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085850"/>
            <a:ext cx="5999486" cy="174253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2828380"/>
            <a:ext cx="5459737" cy="256631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262993"/>
            <a:ext cx="6619244" cy="12573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721" y="728440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1960341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464991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43151"/>
            <a:ext cx="6619245" cy="123988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67488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485900"/>
            <a:ext cx="221015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000250"/>
            <a:ext cx="2195513" cy="269200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485900"/>
            <a:ext cx="220218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000250"/>
            <a:ext cx="2210096" cy="269200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485900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000250"/>
            <a:ext cx="2199085" cy="269200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39723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188212"/>
            <a:ext cx="220503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657350"/>
            <a:ext cx="2205038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3620409"/>
            <a:ext cx="2205038" cy="49439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188212"/>
            <a:ext cx="219789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657350"/>
            <a:ext cx="2197894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3620408"/>
            <a:ext cx="2200805" cy="49439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188212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657350"/>
            <a:ext cx="2199085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3620406"/>
            <a:ext cx="2201998" cy="49439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41205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286446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22660"/>
            <a:ext cx="1314451" cy="4369594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665561"/>
            <a:ext cx="5567362" cy="40266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978562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1829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92190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619243" cy="143673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86878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545432"/>
            <a:ext cx="3297254" cy="314682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542069"/>
            <a:ext cx="3297256" cy="315018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33826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1885950"/>
            <a:ext cx="3297254" cy="280630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885950"/>
            <a:ext cx="3297254" cy="280630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42838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72118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5502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085850"/>
            <a:ext cx="2550798" cy="10858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085850"/>
            <a:ext cx="3896998" cy="3429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2346961"/>
            <a:ext cx="2550797" cy="21716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7566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390644"/>
            <a:ext cx="3819680" cy="1181106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857250"/>
            <a:ext cx="2400300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3813734" cy="10287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5836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002264"/>
            <a:ext cx="3027759" cy="3141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169261"/>
            <a:ext cx="1141809" cy="177409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257300"/>
            <a:ext cx="2114550" cy="211455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8560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4572000"/>
            <a:ext cx="745301" cy="5715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10503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539689"/>
            <a:ext cx="6709906" cy="3146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616730" y="1343026"/>
            <a:ext cx="74294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713680" y="2418973"/>
            <a:ext cx="2894846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6048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7950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West Linn’s Arch Bridge Property</a:t>
            </a:r>
            <a:endParaRPr dirty="0"/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866215" y="3583035"/>
            <a:ext cx="6886729" cy="8819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A survey of west </a:t>
            </a:r>
            <a:r>
              <a:rPr lang="en-US" dirty="0" err="1" smtClean="0"/>
              <a:t>linn</a:t>
            </a:r>
            <a:r>
              <a:rPr lang="en-US" dirty="0" smtClean="0"/>
              <a:t> residents on what to do with the property.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October 2015</a:t>
            </a: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Value Statement – River Access</a:t>
            </a:r>
            <a:endParaRPr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705626309"/>
              </p:ext>
            </p:extLst>
          </p:nvPr>
        </p:nvGraphicFramePr>
        <p:xfrm>
          <a:off x="1523999" y="797668"/>
          <a:ext cx="6096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Value Statement – Traffic</a:t>
            </a:r>
            <a:endParaRPr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796305363"/>
              </p:ext>
            </p:extLst>
          </p:nvPr>
        </p:nvGraphicFramePr>
        <p:xfrm>
          <a:off x="1523999" y="797668"/>
          <a:ext cx="6096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Value Statement – Living Space</a:t>
            </a:r>
            <a:endParaRPr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749083697"/>
              </p:ext>
            </p:extLst>
          </p:nvPr>
        </p:nvGraphicFramePr>
        <p:xfrm>
          <a:off x="1523999" y="797668"/>
          <a:ext cx="6096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Value Statement – Retail Space</a:t>
            </a:r>
            <a:endParaRPr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698561142"/>
              </p:ext>
            </p:extLst>
          </p:nvPr>
        </p:nvGraphicFramePr>
        <p:xfrm>
          <a:off x="1523999" y="797668"/>
          <a:ext cx="6096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Value Statement – Play Space</a:t>
            </a:r>
            <a:endParaRPr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312770397"/>
              </p:ext>
            </p:extLst>
          </p:nvPr>
        </p:nvGraphicFramePr>
        <p:xfrm>
          <a:off x="1523999" y="797668"/>
          <a:ext cx="6096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Value Statement – Park/Open Space</a:t>
            </a:r>
            <a:endParaRPr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26126061"/>
              </p:ext>
            </p:extLst>
          </p:nvPr>
        </p:nvGraphicFramePr>
        <p:xfrm>
          <a:off x="1523999" y="797668"/>
          <a:ext cx="6096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699" y="258881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Uses acceptable on the property:</a:t>
            </a:r>
            <a:endParaRPr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85667081"/>
              </p:ext>
            </p:extLst>
          </p:nvPr>
        </p:nvGraphicFramePr>
        <p:xfrm>
          <a:off x="1523999" y="83158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Heights of Buildings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4537968"/>
              </p:ext>
            </p:extLst>
          </p:nvPr>
        </p:nvGraphicFramePr>
        <p:xfrm>
          <a:off x="1633666" y="1150852"/>
          <a:ext cx="5690411" cy="3785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20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599" cy="3828087"/>
          </a:xfrm>
        </p:spPr>
        <p:txBody>
          <a:bodyPr>
            <a:normAutofit/>
          </a:bodyPr>
          <a:lstStyle/>
          <a:p>
            <a:r>
              <a:rPr lang="en-US" dirty="0" smtClean="0"/>
              <a:t>What respondents want fo</a:t>
            </a:r>
            <a:r>
              <a:rPr lang="en-US" dirty="0" smtClean="0"/>
              <a:t>r the property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Access to the river.</a:t>
            </a:r>
          </a:p>
          <a:p>
            <a:pPr lvl="1"/>
            <a:r>
              <a:rPr lang="en-US" dirty="0" smtClean="0"/>
              <a:t>Recreation – parks, river activities, community gatherings.</a:t>
            </a:r>
          </a:p>
          <a:p>
            <a:pPr lvl="1"/>
            <a:r>
              <a:rPr lang="en-US" dirty="0" smtClean="0"/>
              <a:t>Shopping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howcase history and heritage.</a:t>
            </a:r>
          </a:p>
          <a:p>
            <a:pPr lvl="1"/>
            <a:r>
              <a:rPr lang="en-US" dirty="0" smtClean="0"/>
              <a:t>Shorter buildings (1-4 stories).</a:t>
            </a:r>
          </a:p>
          <a:p>
            <a:endParaRPr lang="en-US" dirty="0" smtClean="0"/>
          </a:p>
          <a:p>
            <a:r>
              <a:rPr lang="en-US" dirty="0" smtClean="0"/>
              <a:t>What respondents do not want for the property:</a:t>
            </a:r>
          </a:p>
          <a:p>
            <a:pPr lvl="1"/>
            <a:r>
              <a:rPr lang="en-US" dirty="0" smtClean="0"/>
              <a:t>Increased traffic or congestion.</a:t>
            </a:r>
          </a:p>
          <a:p>
            <a:pPr lvl="1"/>
            <a:r>
              <a:rPr lang="en-US" dirty="0" smtClean="0"/>
              <a:t>Industrial activity.</a:t>
            </a:r>
          </a:p>
          <a:p>
            <a:pPr lvl="1"/>
            <a:r>
              <a:rPr lang="en-US" dirty="0" smtClean="0"/>
              <a:t>Low-density housing.</a:t>
            </a:r>
          </a:p>
          <a:p>
            <a:pPr lvl="1"/>
            <a:r>
              <a:rPr lang="en-US" dirty="0" smtClean="0"/>
              <a:t>A parking garage.</a:t>
            </a:r>
          </a:p>
          <a:p>
            <a:pPr lvl="1"/>
            <a:r>
              <a:rPr lang="en-US" dirty="0" smtClean="0"/>
              <a:t>A hotel.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29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1031132"/>
            <a:ext cx="6709906" cy="3910519"/>
          </a:xfrm>
        </p:spPr>
        <p:txBody>
          <a:bodyPr>
            <a:normAutofit/>
          </a:bodyPr>
          <a:lstStyle/>
          <a:p>
            <a:r>
              <a:rPr lang="en-US" dirty="0" smtClean="0"/>
              <a:t>To provide West Linn policy makers and citizens information on West Linn residents’ preferences for the property north of the Arch Bridge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Survey instrument was developed by students after reviewing December 2014 Concept Plan, 80 responses gathered by Karen Park and Angela </a:t>
            </a:r>
            <a:r>
              <a:rPr lang="en-US" dirty="0" err="1" smtClean="0"/>
              <a:t>Dreher</a:t>
            </a:r>
            <a:r>
              <a:rPr lang="en-US" dirty="0" smtClean="0"/>
              <a:t> at West Linn neighborhood associations, and river developments in other Oregon cities. Draft survey instrument was edited by a professional public opinion researcher.</a:t>
            </a:r>
            <a:endParaRPr lang="en-US" dirty="0" smtClean="0"/>
          </a:p>
          <a:p>
            <a:r>
              <a:rPr lang="en-US" dirty="0" smtClean="0"/>
              <a:t>Surveys were </a:t>
            </a:r>
            <a:r>
              <a:rPr lang="en-US" dirty="0" smtClean="0"/>
              <a:t>conducted over two weeks </a:t>
            </a:r>
            <a:r>
              <a:rPr lang="en-US" dirty="0" smtClean="0"/>
              <a:t>in late October 2015.</a:t>
            </a:r>
          </a:p>
          <a:p>
            <a:r>
              <a:rPr lang="en-US" dirty="0" smtClean="0"/>
              <a:t>Survey </a:t>
            </a:r>
            <a:r>
              <a:rPr lang="en-US" dirty="0" smtClean="0"/>
              <a:t>Methodology:</a:t>
            </a:r>
            <a:endParaRPr lang="en-US" dirty="0" smtClean="0"/>
          </a:p>
          <a:p>
            <a:pPr lvl="1"/>
            <a:r>
              <a:rPr lang="en-US" dirty="0" smtClean="0"/>
              <a:t>Students worked in </a:t>
            </a:r>
            <a:r>
              <a:rPr lang="en-US" dirty="0" smtClean="0"/>
              <a:t>35 pairs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Pairs visited homes in assigned neighborhoods throughout the city.</a:t>
            </a:r>
          </a:p>
          <a:p>
            <a:pPr lvl="1"/>
            <a:r>
              <a:rPr lang="en-US" dirty="0" smtClean="0"/>
              <a:t>Each pair interviewed a single individual in </a:t>
            </a:r>
            <a:r>
              <a:rPr lang="en-US" dirty="0" smtClean="0"/>
              <a:t>at least ten </a:t>
            </a:r>
            <a:r>
              <a:rPr lang="en-US" dirty="0" smtClean="0"/>
              <a:t>different homes.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96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shown to respondents</a:t>
            </a:r>
            <a:endParaRPr lang="en-US" dirty="0"/>
          </a:p>
        </p:txBody>
      </p:sp>
      <p:pic>
        <p:nvPicPr>
          <p:cNvPr id="1026" name="Picture 2" descr="http://westlinnoregon.gov/sites/default/files/styles/full_node_primary_extra_wide/public/imageattachments/citycouncil/page/8892/aerial_of_arch_bridge_area.jpg?itok=v1TezD4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888" y="1076866"/>
            <a:ext cx="7208617" cy="380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546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survey of 300+ West Linn homes.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homes visited by neighborhood:</a:t>
            </a:r>
          </a:p>
          <a:p>
            <a:pPr lvl="1"/>
            <a:r>
              <a:rPr lang="en-US" dirty="0" smtClean="0"/>
              <a:t>Willamette – 40</a:t>
            </a:r>
          </a:p>
          <a:p>
            <a:pPr lvl="1"/>
            <a:r>
              <a:rPr lang="en-US" dirty="0" smtClean="0"/>
              <a:t>Savanna Oaks – 30</a:t>
            </a:r>
          </a:p>
          <a:p>
            <a:pPr lvl="1"/>
            <a:r>
              <a:rPr lang="en-US" dirty="0" smtClean="0"/>
              <a:t>Barrington Heights – 10</a:t>
            </a:r>
          </a:p>
          <a:p>
            <a:pPr lvl="1"/>
            <a:r>
              <a:rPr lang="en-US" dirty="0" smtClean="0"/>
              <a:t>Sunset – 30</a:t>
            </a:r>
          </a:p>
          <a:p>
            <a:pPr lvl="1"/>
            <a:r>
              <a:rPr lang="en-US" dirty="0" smtClean="0"/>
              <a:t>Parker Crest – 20</a:t>
            </a:r>
          </a:p>
          <a:p>
            <a:pPr lvl="1"/>
            <a:r>
              <a:rPr lang="en-US" dirty="0" smtClean="0"/>
              <a:t>Hidden Springs – 80</a:t>
            </a:r>
          </a:p>
          <a:p>
            <a:pPr lvl="1"/>
            <a:r>
              <a:rPr lang="en-US" dirty="0" smtClean="0"/>
              <a:t>Bolton – 50</a:t>
            </a:r>
          </a:p>
          <a:p>
            <a:pPr lvl="1"/>
            <a:r>
              <a:rPr lang="en-US" dirty="0" err="1" smtClean="0"/>
              <a:t>Marylhurst</a:t>
            </a:r>
            <a:r>
              <a:rPr lang="en-US" dirty="0" smtClean="0"/>
              <a:t> – 30</a:t>
            </a:r>
          </a:p>
          <a:p>
            <a:pPr lvl="1"/>
            <a:r>
              <a:rPr lang="en-US" dirty="0" err="1" smtClean="0"/>
              <a:t>Robinwood</a:t>
            </a:r>
            <a:r>
              <a:rPr lang="en-US" dirty="0" smtClean="0"/>
              <a:t> – 40</a:t>
            </a:r>
          </a:p>
        </p:txBody>
      </p:sp>
    </p:spTree>
    <p:extLst>
      <p:ext uri="{BB962C8B-B14F-4D97-AF65-F5344CB8AC3E}">
        <p14:creationId xmlns:p14="http://schemas.microsoft.com/office/powerpoint/2010/main" val="308437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Respondents by Gender</a:t>
            </a:r>
            <a:endParaRPr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77988348"/>
              </p:ext>
            </p:extLst>
          </p:nvPr>
        </p:nvGraphicFramePr>
        <p:xfrm>
          <a:off x="1102466" y="301557"/>
          <a:ext cx="6939065" cy="4345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Respondents by Age</a:t>
            </a:r>
            <a:endParaRPr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962684065"/>
              </p:ext>
            </p:extLst>
          </p:nvPr>
        </p:nvGraphicFramePr>
        <p:xfrm>
          <a:off x="1048964" y="116732"/>
          <a:ext cx="7046069" cy="4708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Respondents by Years in West Linn</a:t>
            </a:r>
            <a:endParaRPr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012201647"/>
              </p:ext>
            </p:extLst>
          </p:nvPr>
        </p:nvGraphicFramePr>
        <p:xfrm>
          <a:off x="893322" y="252920"/>
          <a:ext cx="7357353" cy="4640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Zoning the Property</a:t>
            </a:r>
            <a:endParaRPr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54102680"/>
              </p:ext>
            </p:extLst>
          </p:nvPr>
        </p:nvGraphicFramePr>
        <p:xfrm>
          <a:off x="971143" y="1017724"/>
          <a:ext cx="7201711" cy="4030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Value Statement – History</a:t>
            </a:r>
            <a:endParaRPr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871046128"/>
              </p:ext>
            </p:extLst>
          </p:nvPr>
        </p:nvGraphicFramePr>
        <p:xfrm>
          <a:off x="1523999" y="797668"/>
          <a:ext cx="6096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399</TotalTime>
  <Words>420</Words>
  <Application>Microsoft Office PowerPoint</Application>
  <PresentationFormat>On-screen Show (16:9)</PresentationFormat>
  <Paragraphs>64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Ion</vt:lpstr>
      <vt:lpstr>West Linn’s Arch Bridge Property</vt:lpstr>
      <vt:lpstr>Survey Purpose</vt:lpstr>
      <vt:lpstr>Map shown to respondents</vt:lpstr>
      <vt:lpstr>A survey of 300+ West Linn homes.</vt:lpstr>
      <vt:lpstr>Respondents by Gender</vt:lpstr>
      <vt:lpstr>Respondents by Age</vt:lpstr>
      <vt:lpstr>Respondents by Years in West Linn</vt:lpstr>
      <vt:lpstr>Zoning the Property</vt:lpstr>
      <vt:lpstr>Value Statement – History</vt:lpstr>
      <vt:lpstr>Value Statement – River Access</vt:lpstr>
      <vt:lpstr>Value Statement – Traffic</vt:lpstr>
      <vt:lpstr>Value Statement – Living Space</vt:lpstr>
      <vt:lpstr>Value Statement – Retail Space</vt:lpstr>
      <vt:lpstr>Value Statement – Play Space</vt:lpstr>
      <vt:lpstr>Value Statement – Park/Open Space</vt:lpstr>
      <vt:lpstr>Uses acceptable on the property:</vt:lpstr>
      <vt:lpstr>Heights of Buildings</vt:lpstr>
      <vt:lpstr>Conclusions.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LIONS</dc:creator>
  <cp:lastModifiedBy>WILDCAT</cp:lastModifiedBy>
  <cp:revision>47</cp:revision>
  <cp:lastPrinted>2015-11-20T00:26:38Z</cp:lastPrinted>
  <dcterms:modified xsi:type="dcterms:W3CDTF">2015-11-20T00:45:21Z</dcterms:modified>
</cp:coreProperties>
</file>