
<file path=[Content_Types].xml><?xml version="1.0" encoding="utf-8"?>
<Types xmlns="http://schemas.openxmlformats.org/package/2006/content-types">
  <Default Extension="png" ContentType="image/png"/>
  <Default Extension="wmf" ContentType="image/x-w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33"/>
  </p:notesMasterIdLst>
  <p:handoutMasterIdLst>
    <p:handoutMasterId r:id="rId34"/>
  </p:handoutMasterIdLst>
  <p:sldIdLst>
    <p:sldId id="256" r:id="rId2"/>
    <p:sldId id="482" r:id="rId3"/>
    <p:sldId id="495" r:id="rId4"/>
    <p:sldId id="443" r:id="rId5"/>
    <p:sldId id="487" r:id="rId6"/>
    <p:sldId id="453" r:id="rId7"/>
    <p:sldId id="488" r:id="rId8"/>
    <p:sldId id="489" r:id="rId9"/>
    <p:sldId id="490" r:id="rId10"/>
    <p:sldId id="492" r:id="rId11"/>
    <p:sldId id="496" r:id="rId12"/>
    <p:sldId id="497" r:id="rId13"/>
    <p:sldId id="498" r:id="rId14"/>
    <p:sldId id="499" r:id="rId15"/>
    <p:sldId id="500" r:id="rId16"/>
    <p:sldId id="501" r:id="rId17"/>
    <p:sldId id="505" r:id="rId18"/>
    <p:sldId id="502" r:id="rId19"/>
    <p:sldId id="503" r:id="rId20"/>
    <p:sldId id="504" r:id="rId21"/>
    <p:sldId id="506" r:id="rId22"/>
    <p:sldId id="507" r:id="rId23"/>
    <p:sldId id="508" r:id="rId24"/>
    <p:sldId id="509" r:id="rId25"/>
    <p:sldId id="449" r:id="rId26"/>
    <p:sldId id="455" r:id="rId27"/>
    <p:sldId id="494" r:id="rId28"/>
    <p:sldId id="510" r:id="rId29"/>
    <p:sldId id="493" r:id="rId30"/>
    <p:sldId id="452" r:id="rId31"/>
    <p:sldId id="491" r:id="rId32"/>
  </p:sldIdLst>
  <p:sldSz cx="9144000" cy="6858000" type="screen4x3"/>
  <p:notesSz cx="7010400" cy="9296400"/>
  <p:defaultTextStyle>
    <a:defPPr>
      <a:defRPr lang="en-US"/>
    </a:defPPr>
    <a:lvl1pPr algn="l" rtl="0" fontAlgn="base">
      <a:lnSpc>
        <a:spcPct val="125000"/>
      </a:lnSpc>
      <a:spcBef>
        <a:spcPct val="0"/>
      </a:spcBef>
      <a:spcAft>
        <a:spcPct val="50000"/>
      </a:spcAft>
      <a:buChar char="•"/>
      <a:defRPr kern="1200" baseline="-25000">
        <a:solidFill>
          <a:schemeClr val="tx1"/>
        </a:solidFill>
        <a:latin typeface="Calibri" pitchFamily="34" charset="0"/>
        <a:ea typeface="+mn-ea"/>
        <a:cs typeface="+mn-cs"/>
      </a:defRPr>
    </a:lvl1pPr>
    <a:lvl2pPr marL="457200" algn="l" rtl="0" fontAlgn="base">
      <a:lnSpc>
        <a:spcPct val="125000"/>
      </a:lnSpc>
      <a:spcBef>
        <a:spcPct val="0"/>
      </a:spcBef>
      <a:spcAft>
        <a:spcPct val="50000"/>
      </a:spcAft>
      <a:buChar char="•"/>
      <a:defRPr kern="1200" baseline="-25000">
        <a:solidFill>
          <a:schemeClr val="tx1"/>
        </a:solidFill>
        <a:latin typeface="Calibri" pitchFamily="34" charset="0"/>
        <a:ea typeface="+mn-ea"/>
        <a:cs typeface="+mn-cs"/>
      </a:defRPr>
    </a:lvl2pPr>
    <a:lvl3pPr marL="914400" algn="l" rtl="0" fontAlgn="base">
      <a:lnSpc>
        <a:spcPct val="125000"/>
      </a:lnSpc>
      <a:spcBef>
        <a:spcPct val="0"/>
      </a:spcBef>
      <a:spcAft>
        <a:spcPct val="50000"/>
      </a:spcAft>
      <a:buChar char="•"/>
      <a:defRPr kern="1200" baseline="-25000">
        <a:solidFill>
          <a:schemeClr val="tx1"/>
        </a:solidFill>
        <a:latin typeface="Calibri" pitchFamily="34" charset="0"/>
        <a:ea typeface="+mn-ea"/>
        <a:cs typeface="+mn-cs"/>
      </a:defRPr>
    </a:lvl3pPr>
    <a:lvl4pPr marL="1371600" algn="l" rtl="0" fontAlgn="base">
      <a:lnSpc>
        <a:spcPct val="125000"/>
      </a:lnSpc>
      <a:spcBef>
        <a:spcPct val="0"/>
      </a:spcBef>
      <a:spcAft>
        <a:spcPct val="50000"/>
      </a:spcAft>
      <a:buChar char="•"/>
      <a:defRPr kern="1200" baseline="-25000">
        <a:solidFill>
          <a:schemeClr val="tx1"/>
        </a:solidFill>
        <a:latin typeface="Calibri" pitchFamily="34" charset="0"/>
        <a:ea typeface="+mn-ea"/>
        <a:cs typeface="+mn-cs"/>
      </a:defRPr>
    </a:lvl4pPr>
    <a:lvl5pPr marL="1828800" algn="l" rtl="0" fontAlgn="base">
      <a:lnSpc>
        <a:spcPct val="125000"/>
      </a:lnSpc>
      <a:spcBef>
        <a:spcPct val="0"/>
      </a:spcBef>
      <a:spcAft>
        <a:spcPct val="50000"/>
      </a:spcAft>
      <a:buChar char="•"/>
      <a:defRPr kern="1200" baseline="-25000">
        <a:solidFill>
          <a:schemeClr val="tx1"/>
        </a:solidFill>
        <a:latin typeface="Calibri" pitchFamily="34" charset="0"/>
        <a:ea typeface="+mn-ea"/>
        <a:cs typeface="+mn-cs"/>
      </a:defRPr>
    </a:lvl5pPr>
    <a:lvl6pPr marL="2286000" algn="l" defTabSz="914400" rtl="0" eaLnBrk="1" latinLnBrk="0" hangingPunct="1">
      <a:defRPr kern="1200" baseline="-25000">
        <a:solidFill>
          <a:schemeClr val="tx1"/>
        </a:solidFill>
        <a:latin typeface="Calibri" pitchFamily="34" charset="0"/>
        <a:ea typeface="+mn-ea"/>
        <a:cs typeface="+mn-cs"/>
      </a:defRPr>
    </a:lvl6pPr>
    <a:lvl7pPr marL="2743200" algn="l" defTabSz="914400" rtl="0" eaLnBrk="1" latinLnBrk="0" hangingPunct="1">
      <a:defRPr kern="1200" baseline="-25000">
        <a:solidFill>
          <a:schemeClr val="tx1"/>
        </a:solidFill>
        <a:latin typeface="Calibri" pitchFamily="34" charset="0"/>
        <a:ea typeface="+mn-ea"/>
        <a:cs typeface="+mn-cs"/>
      </a:defRPr>
    </a:lvl7pPr>
    <a:lvl8pPr marL="3200400" algn="l" defTabSz="914400" rtl="0" eaLnBrk="1" latinLnBrk="0" hangingPunct="1">
      <a:defRPr kern="1200" baseline="-25000">
        <a:solidFill>
          <a:schemeClr val="tx1"/>
        </a:solidFill>
        <a:latin typeface="Calibri" pitchFamily="34" charset="0"/>
        <a:ea typeface="+mn-ea"/>
        <a:cs typeface="+mn-cs"/>
      </a:defRPr>
    </a:lvl8pPr>
    <a:lvl9pPr marL="3657600" algn="l" defTabSz="914400" rtl="0" eaLnBrk="1" latinLnBrk="0" hangingPunct="1">
      <a:defRPr kern="1200" baseline="-25000">
        <a:solidFill>
          <a:schemeClr val="tx1"/>
        </a:solidFill>
        <a:latin typeface="Calibri"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00"/>
    <a:srgbClr val="F8F8F8"/>
    <a:srgbClr val="EAEAE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327" autoAdjust="0"/>
    <p:restoredTop sz="94421" autoAdjust="0"/>
  </p:normalViewPr>
  <p:slideViewPr>
    <p:cSldViewPr>
      <p:cViewPr varScale="1">
        <p:scale>
          <a:sx n="110" d="100"/>
          <a:sy n="110" d="100"/>
        </p:scale>
        <p:origin x="888" y="102"/>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5474" name="Rectangle 2"/>
          <p:cNvSpPr>
            <a:spLocks noGrp="1" noChangeArrowheads="1"/>
          </p:cNvSpPr>
          <p:nvPr>
            <p:ph type="hdr" sz="quarter"/>
          </p:nvPr>
        </p:nvSpPr>
        <p:spPr bwMode="auto">
          <a:xfrm>
            <a:off x="1" y="0"/>
            <a:ext cx="3038475" cy="465138"/>
          </a:xfrm>
          <a:prstGeom prst="rect">
            <a:avLst/>
          </a:prstGeom>
          <a:noFill/>
          <a:ln w="9525">
            <a:noFill/>
            <a:miter lim="800000"/>
            <a:headEnd/>
            <a:tailEnd/>
          </a:ln>
          <a:effectLst/>
        </p:spPr>
        <p:txBody>
          <a:bodyPr vert="horz" wrap="square" lIns="93170" tIns="46585" rIns="93170" bIns="46585" numCol="1" anchor="t" anchorCtr="0" compatLnSpc="1">
            <a:prstTxWarp prst="textNoShape">
              <a:avLst/>
            </a:prstTxWarp>
          </a:bodyPr>
          <a:lstStyle>
            <a:lvl1pPr defTabSz="931792">
              <a:lnSpc>
                <a:spcPct val="100000"/>
              </a:lnSpc>
              <a:spcAft>
                <a:spcPct val="0"/>
              </a:spcAft>
              <a:buFontTx/>
              <a:buNone/>
              <a:defRPr sz="1200" baseline="0"/>
            </a:lvl1pPr>
          </a:lstStyle>
          <a:p>
            <a:pPr>
              <a:defRPr/>
            </a:pPr>
            <a:endParaRPr lang="en-US" dirty="0"/>
          </a:p>
        </p:txBody>
      </p:sp>
      <p:sp>
        <p:nvSpPr>
          <p:cNvPr id="105475" name="Rectangle 3"/>
          <p:cNvSpPr>
            <a:spLocks noGrp="1" noChangeArrowheads="1"/>
          </p:cNvSpPr>
          <p:nvPr>
            <p:ph type="dt" sz="quarter" idx="1"/>
          </p:nvPr>
        </p:nvSpPr>
        <p:spPr bwMode="auto">
          <a:xfrm>
            <a:off x="3970339" y="0"/>
            <a:ext cx="3038475" cy="465138"/>
          </a:xfrm>
          <a:prstGeom prst="rect">
            <a:avLst/>
          </a:prstGeom>
          <a:noFill/>
          <a:ln w="9525">
            <a:noFill/>
            <a:miter lim="800000"/>
            <a:headEnd/>
            <a:tailEnd/>
          </a:ln>
          <a:effectLst/>
        </p:spPr>
        <p:txBody>
          <a:bodyPr vert="horz" wrap="square" lIns="93170" tIns="46585" rIns="93170" bIns="46585" numCol="1" anchor="t" anchorCtr="0" compatLnSpc="1">
            <a:prstTxWarp prst="textNoShape">
              <a:avLst/>
            </a:prstTxWarp>
          </a:bodyPr>
          <a:lstStyle>
            <a:lvl1pPr algn="r" defTabSz="931792">
              <a:lnSpc>
                <a:spcPct val="100000"/>
              </a:lnSpc>
              <a:spcAft>
                <a:spcPct val="0"/>
              </a:spcAft>
              <a:buFontTx/>
              <a:buNone/>
              <a:defRPr sz="1200" baseline="0"/>
            </a:lvl1pPr>
          </a:lstStyle>
          <a:p>
            <a:pPr>
              <a:defRPr/>
            </a:pPr>
            <a:endParaRPr lang="en-US" dirty="0"/>
          </a:p>
        </p:txBody>
      </p:sp>
      <p:sp>
        <p:nvSpPr>
          <p:cNvPr id="105476" name="Rectangle 4"/>
          <p:cNvSpPr>
            <a:spLocks noGrp="1" noChangeArrowheads="1"/>
          </p:cNvSpPr>
          <p:nvPr>
            <p:ph type="ftr" sz="quarter" idx="2"/>
          </p:nvPr>
        </p:nvSpPr>
        <p:spPr bwMode="auto">
          <a:xfrm>
            <a:off x="1" y="8829675"/>
            <a:ext cx="3038475" cy="465138"/>
          </a:xfrm>
          <a:prstGeom prst="rect">
            <a:avLst/>
          </a:prstGeom>
          <a:noFill/>
          <a:ln w="9525">
            <a:noFill/>
            <a:miter lim="800000"/>
            <a:headEnd/>
            <a:tailEnd/>
          </a:ln>
          <a:effectLst/>
        </p:spPr>
        <p:txBody>
          <a:bodyPr vert="horz" wrap="square" lIns="93170" tIns="46585" rIns="93170" bIns="46585" numCol="1" anchor="b" anchorCtr="0" compatLnSpc="1">
            <a:prstTxWarp prst="textNoShape">
              <a:avLst/>
            </a:prstTxWarp>
          </a:bodyPr>
          <a:lstStyle>
            <a:lvl1pPr defTabSz="931792">
              <a:lnSpc>
                <a:spcPct val="100000"/>
              </a:lnSpc>
              <a:spcAft>
                <a:spcPct val="0"/>
              </a:spcAft>
              <a:buFontTx/>
              <a:buNone/>
              <a:defRPr sz="1200" baseline="0"/>
            </a:lvl1pPr>
          </a:lstStyle>
          <a:p>
            <a:pPr>
              <a:defRPr/>
            </a:pPr>
            <a:endParaRPr lang="en-US" dirty="0"/>
          </a:p>
        </p:txBody>
      </p:sp>
      <p:sp>
        <p:nvSpPr>
          <p:cNvPr id="105477" name="Rectangle 5"/>
          <p:cNvSpPr>
            <a:spLocks noGrp="1" noChangeArrowheads="1"/>
          </p:cNvSpPr>
          <p:nvPr>
            <p:ph type="sldNum" sz="quarter" idx="3"/>
          </p:nvPr>
        </p:nvSpPr>
        <p:spPr bwMode="auto">
          <a:xfrm>
            <a:off x="3970339" y="8829675"/>
            <a:ext cx="3038475" cy="465138"/>
          </a:xfrm>
          <a:prstGeom prst="rect">
            <a:avLst/>
          </a:prstGeom>
          <a:noFill/>
          <a:ln w="9525">
            <a:noFill/>
            <a:miter lim="800000"/>
            <a:headEnd/>
            <a:tailEnd/>
          </a:ln>
          <a:effectLst/>
        </p:spPr>
        <p:txBody>
          <a:bodyPr vert="horz" wrap="square" lIns="93170" tIns="46585" rIns="93170" bIns="46585" numCol="1" anchor="b" anchorCtr="0" compatLnSpc="1">
            <a:prstTxWarp prst="textNoShape">
              <a:avLst/>
            </a:prstTxWarp>
          </a:bodyPr>
          <a:lstStyle>
            <a:lvl1pPr algn="r" defTabSz="931792">
              <a:lnSpc>
                <a:spcPct val="100000"/>
              </a:lnSpc>
              <a:spcAft>
                <a:spcPct val="0"/>
              </a:spcAft>
              <a:buFontTx/>
              <a:buNone/>
              <a:defRPr sz="1200" baseline="0"/>
            </a:lvl1pPr>
          </a:lstStyle>
          <a:p>
            <a:pPr>
              <a:defRPr/>
            </a:pPr>
            <a:fld id="{D568E94F-7C41-424F-9F28-CAAF9B4A9286}" type="slidenum">
              <a:rPr lang="en-US"/>
              <a:pPr>
                <a:defRPr/>
              </a:pPr>
              <a:t>‹#›</a:t>
            </a:fld>
            <a:endParaRPr lang="en-US" dirty="0"/>
          </a:p>
        </p:txBody>
      </p:sp>
    </p:spTree>
    <p:extLst>
      <p:ext uri="{BB962C8B-B14F-4D97-AF65-F5344CB8AC3E}">
        <p14:creationId xmlns:p14="http://schemas.microsoft.com/office/powerpoint/2010/main" val="37540459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hdr" sz="quarter"/>
          </p:nvPr>
        </p:nvSpPr>
        <p:spPr bwMode="auto">
          <a:xfrm>
            <a:off x="1" y="0"/>
            <a:ext cx="3038475" cy="465138"/>
          </a:xfrm>
          <a:prstGeom prst="rect">
            <a:avLst/>
          </a:prstGeom>
          <a:noFill/>
          <a:ln w="9525">
            <a:noFill/>
            <a:miter lim="800000"/>
            <a:headEnd/>
            <a:tailEnd/>
          </a:ln>
          <a:effectLst/>
        </p:spPr>
        <p:txBody>
          <a:bodyPr vert="horz" wrap="square" lIns="93170" tIns="46585" rIns="93170" bIns="46585" numCol="1" anchor="t" anchorCtr="0" compatLnSpc="1">
            <a:prstTxWarp prst="textNoShape">
              <a:avLst/>
            </a:prstTxWarp>
          </a:bodyPr>
          <a:lstStyle>
            <a:lvl1pPr defTabSz="931792">
              <a:lnSpc>
                <a:spcPct val="100000"/>
              </a:lnSpc>
              <a:spcAft>
                <a:spcPct val="0"/>
              </a:spcAft>
              <a:buFontTx/>
              <a:buNone/>
              <a:defRPr sz="1200" baseline="0"/>
            </a:lvl1pPr>
          </a:lstStyle>
          <a:p>
            <a:pPr>
              <a:defRPr/>
            </a:pPr>
            <a:endParaRPr lang="en-US" dirty="0"/>
          </a:p>
        </p:txBody>
      </p:sp>
      <p:sp>
        <p:nvSpPr>
          <p:cNvPr id="5123" name="Rectangle 3"/>
          <p:cNvSpPr>
            <a:spLocks noGrp="1" noChangeArrowheads="1"/>
          </p:cNvSpPr>
          <p:nvPr>
            <p:ph type="dt" idx="1"/>
          </p:nvPr>
        </p:nvSpPr>
        <p:spPr bwMode="auto">
          <a:xfrm>
            <a:off x="3970339" y="0"/>
            <a:ext cx="3038475" cy="465138"/>
          </a:xfrm>
          <a:prstGeom prst="rect">
            <a:avLst/>
          </a:prstGeom>
          <a:noFill/>
          <a:ln w="9525">
            <a:noFill/>
            <a:miter lim="800000"/>
            <a:headEnd/>
            <a:tailEnd/>
          </a:ln>
          <a:effectLst/>
        </p:spPr>
        <p:txBody>
          <a:bodyPr vert="horz" wrap="square" lIns="93170" tIns="46585" rIns="93170" bIns="46585" numCol="1" anchor="t" anchorCtr="0" compatLnSpc="1">
            <a:prstTxWarp prst="textNoShape">
              <a:avLst/>
            </a:prstTxWarp>
          </a:bodyPr>
          <a:lstStyle>
            <a:lvl1pPr algn="r" defTabSz="931792">
              <a:lnSpc>
                <a:spcPct val="100000"/>
              </a:lnSpc>
              <a:spcAft>
                <a:spcPct val="0"/>
              </a:spcAft>
              <a:buFontTx/>
              <a:buNone/>
              <a:defRPr sz="1200" baseline="0"/>
            </a:lvl1pPr>
          </a:lstStyle>
          <a:p>
            <a:pPr>
              <a:defRPr/>
            </a:pPr>
            <a:endParaRPr lang="en-US" dirty="0"/>
          </a:p>
        </p:txBody>
      </p:sp>
      <p:sp>
        <p:nvSpPr>
          <p:cNvPr id="24580" name="Rectangle 4"/>
          <p:cNvSpPr>
            <a:spLocks noGrp="1" noRot="1" noChangeAspect="1" noChangeArrowheads="1" noTextEdit="1"/>
          </p:cNvSpPr>
          <p:nvPr>
            <p:ph type="sldImg" idx="2"/>
          </p:nvPr>
        </p:nvSpPr>
        <p:spPr bwMode="auto">
          <a:xfrm>
            <a:off x="1181100" y="696913"/>
            <a:ext cx="4648200" cy="3486150"/>
          </a:xfrm>
          <a:prstGeom prst="rect">
            <a:avLst/>
          </a:prstGeom>
          <a:noFill/>
          <a:ln w="9525">
            <a:solidFill>
              <a:srgbClr val="000000"/>
            </a:solidFill>
            <a:miter lim="800000"/>
            <a:headEnd/>
            <a:tailEnd/>
          </a:ln>
        </p:spPr>
      </p:sp>
      <p:sp>
        <p:nvSpPr>
          <p:cNvPr id="5125" name="Rectangle 5"/>
          <p:cNvSpPr>
            <a:spLocks noGrp="1" noChangeArrowheads="1"/>
          </p:cNvSpPr>
          <p:nvPr>
            <p:ph type="body" sz="quarter" idx="3"/>
          </p:nvPr>
        </p:nvSpPr>
        <p:spPr bwMode="auto">
          <a:xfrm>
            <a:off x="701675" y="4416425"/>
            <a:ext cx="5607050" cy="4183063"/>
          </a:xfrm>
          <a:prstGeom prst="rect">
            <a:avLst/>
          </a:prstGeom>
          <a:noFill/>
          <a:ln w="9525">
            <a:noFill/>
            <a:miter lim="800000"/>
            <a:headEnd/>
            <a:tailEnd/>
          </a:ln>
          <a:effectLst/>
        </p:spPr>
        <p:txBody>
          <a:bodyPr vert="horz" wrap="square" lIns="93170" tIns="46585" rIns="93170" bIns="46585"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5126" name="Rectangle 6"/>
          <p:cNvSpPr>
            <a:spLocks noGrp="1" noChangeArrowheads="1"/>
          </p:cNvSpPr>
          <p:nvPr>
            <p:ph type="ftr" sz="quarter" idx="4"/>
          </p:nvPr>
        </p:nvSpPr>
        <p:spPr bwMode="auto">
          <a:xfrm>
            <a:off x="1" y="8829675"/>
            <a:ext cx="3038475" cy="465138"/>
          </a:xfrm>
          <a:prstGeom prst="rect">
            <a:avLst/>
          </a:prstGeom>
          <a:noFill/>
          <a:ln w="9525">
            <a:noFill/>
            <a:miter lim="800000"/>
            <a:headEnd/>
            <a:tailEnd/>
          </a:ln>
          <a:effectLst/>
        </p:spPr>
        <p:txBody>
          <a:bodyPr vert="horz" wrap="square" lIns="93170" tIns="46585" rIns="93170" bIns="46585" numCol="1" anchor="b" anchorCtr="0" compatLnSpc="1">
            <a:prstTxWarp prst="textNoShape">
              <a:avLst/>
            </a:prstTxWarp>
          </a:bodyPr>
          <a:lstStyle>
            <a:lvl1pPr defTabSz="931792">
              <a:lnSpc>
                <a:spcPct val="100000"/>
              </a:lnSpc>
              <a:spcAft>
                <a:spcPct val="0"/>
              </a:spcAft>
              <a:buFontTx/>
              <a:buNone/>
              <a:defRPr sz="1200" baseline="0"/>
            </a:lvl1pPr>
          </a:lstStyle>
          <a:p>
            <a:pPr>
              <a:defRPr/>
            </a:pPr>
            <a:endParaRPr lang="en-US" dirty="0"/>
          </a:p>
        </p:txBody>
      </p:sp>
      <p:sp>
        <p:nvSpPr>
          <p:cNvPr id="5127" name="Rectangle 7"/>
          <p:cNvSpPr>
            <a:spLocks noGrp="1" noChangeArrowheads="1"/>
          </p:cNvSpPr>
          <p:nvPr>
            <p:ph type="sldNum" sz="quarter" idx="5"/>
          </p:nvPr>
        </p:nvSpPr>
        <p:spPr bwMode="auto">
          <a:xfrm>
            <a:off x="3970339" y="8829675"/>
            <a:ext cx="3038475" cy="465138"/>
          </a:xfrm>
          <a:prstGeom prst="rect">
            <a:avLst/>
          </a:prstGeom>
          <a:noFill/>
          <a:ln w="9525">
            <a:noFill/>
            <a:miter lim="800000"/>
            <a:headEnd/>
            <a:tailEnd/>
          </a:ln>
          <a:effectLst/>
        </p:spPr>
        <p:txBody>
          <a:bodyPr vert="horz" wrap="square" lIns="93170" tIns="46585" rIns="93170" bIns="46585" numCol="1" anchor="b" anchorCtr="0" compatLnSpc="1">
            <a:prstTxWarp prst="textNoShape">
              <a:avLst/>
            </a:prstTxWarp>
          </a:bodyPr>
          <a:lstStyle>
            <a:lvl1pPr algn="r" defTabSz="931792">
              <a:lnSpc>
                <a:spcPct val="100000"/>
              </a:lnSpc>
              <a:spcAft>
                <a:spcPct val="0"/>
              </a:spcAft>
              <a:buFontTx/>
              <a:buNone/>
              <a:defRPr sz="1200" baseline="0"/>
            </a:lvl1pPr>
          </a:lstStyle>
          <a:p>
            <a:pPr>
              <a:defRPr/>
            </a:pPr>
            <a:fld id="{3AD13845-FD60-4AC7-A6AE-866653368213}" type="slidenum">
              <a:rPr lang="en-US"/>
              <a:pPr>
                <a:defRPr/>
              </a:pPr>
              <a:t>‹#›</a:t>
            </a:fld>
            <a:endParaRPr lang="en-US" dirty="0"/>
          </a:p>
        </p:txBody>
      </p:sp>
    </p:spTree>
    <p:extLst>
      <p:ext uri="{BB962C8B-B14F-4D97-AF65-F5344CB8AC3E}">
        <p14:creationId xmlns:p14="http://schemas.microsoft.com/office/powerpoint/2010/main" val="3209584179"/>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Calibri" pitchFamily="34" charset="0"/>
        <a:ea typeface="+mn-ea"/>
        <a:cs typeface="+mn-cs"/>
      </a:defRPr>
    </a:lvl1pPr>
    <a:lvl2pPr marL="457200" algn="l" rtl="0" eaLnBrk="0" fontAlgn="base" hangingPunct="0">
      <a:spcBef>
        <a:spcPct val="30000"/>
      </a:spcBef>
      <a:spcAft>
        <a:spcPct val="0"/>
      </a:spcAft>
      <a:defRPr sz="1200" kern="1200">
        <a:solidFill>
          <a:schemeClr val="tx1"/>
        </a:solidFill>
        <a:latin typeface="Calibri" pitchFamily="34" charset="0"/>
        <a:ea typeface="+mn-ea"/>
        <a:cs typeface="+mn-cs"/>
      </a:defRPr>
    </a:lvl2pPr>
    <a:lvl3pPr marL="914400" algn="l" rtl="0" eaLnBrk="0" fontAlgn="base" hangingPunct="0">
      <a:spcBef>
        <a:spcPct val="30000"/>
      </a:spcBef>
      <a:spcAft>
        <a:spcPct val="0"/>
      </a:spcAft>
      <a:defRPr sz="1200" kern="1200">
        <a:solidFill>
          <a:schemeClr val="tx1"/>
        </a:solidFill>
        <a:latin typeface="Calibri" pitchFamily="34" charset="0"/>
        <a:ea typeface="+mn-ea"/>
        <a:cs typeface="+mn-cs"/>
      </a:defRPr>
    </a:lvl3pPr>
    <a:lvl4pPr marL="1371600" algn="l" rtl="0" eaLnBrk="0" fontAlgn="base" hangingPunct="0">
      <a:spcBef>
        <a:spcPct val="30000"/>
      </a:spcBef>
      <a:spcAft>
        <a:spcPct val="0"/>
      </a:spcAft>
      <a:defRPr sz="1200" kern="1200">
        <a:solidFill>
          <a:schemeClr val="tx1"/>
        </a:solidFill>
        <a:latin typeface="Calibri" pitchFamily="34" charset="0"/>
        <a:ea typeface="+mn-ea"/>
        <a:cs typeface="+mn-cs"/>
      </a:defRPr>
    </a:lvl4pPr>
    <a:lvl5pPr marL="1828800" algn="l" rtl="0" eaLnBrk="0" fontAlgn="base" hangingPunct="0">
      <a:spcBef>
        <a:spcPct val="30000"/>
      </a:spcBef>
      <a:spcAft>
        <a:spcPct val="0"/>
      </a:spcAft>
      <a:defRPr sz="1200" kern="1200">
        <a:solidFill>
          <a:schemeClr val="tx1"/>
        </a:solidFill>
        <a:latin typeface="Calibri"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7"/>
          <p:cNvSpPr>
            <a:spLocks noGrp="1" noChangeArrowheads="1"/>
          </p:cNvSpPr>
          <p:nvPr>
            <p:ph type="sldNum" sz="quarter" idx="5"/>
          </p:nvPr>
        </p:nvSpPr>
        <p:spPr>
          <a:noFill/>
        </p:spPr>
        <p:txBody>
          <a:bodyPr/>
          <a:lstStyle/>
          <a:p>
            <a:fld id="{0A50EA88-A246-471D-8118-F3B0DEA361A0}" type="slidenum">
              <a:rPr lang="en-US" smtClean="0"/>
              <a:pPr/>
              <a:t>1</a:t>
            </a:fld>
            <a:endParaRPr lang="en-US" dirty="0" smtClean="0"/>
          </a:p>
        </p:txBody>
      </p:sp>
      <p:sp>
        <p:nvSpPr>
          <p:cNvPr id="25603" name="Rectangle 2"/>
          <p:cNvSpPr>
            <a:spLocks noGrp="1" noRot="1" noChangeAspect="1" noChangeArrowheads="1" noTextEdit="1"/>
          </p:cNvSpPr>
          <p:nvPr>
            <p:ph type="sldImg"/>
          </p:nvPr>
        </p:nvSpPr>
        <p:spPr>
          <a:ln/>
        </p:spPr>
      </p:sp>
      <p:sp>
        <p:nvSpPr>
          <p:cNvPr id="25604" name="Rectangle 3"/>
          <p:cNvSpPr>
            <a:spLocks noGrp="1" noChangeArrowheads="1"/>
          </p:cNvSpPr>
          <p:nvPr>
            <p:ph type="body" idx="1"/>
          </p:nvPr>
        </p:nvSpPr>
        <p:spPr>
          <a:noFill/>
          <a:ln/>
        </p:spPr>
        <p:txBody>
          <a:bodyPr/>
          <a:lstStyle/>
          <a:p>
            <a:pPr eaLnBrk="1" hangingPunct="1"/>
            <a:endParaRPr lang="en-US" dirty="0" smtClean="0"/>
          </a:p>
        </p:txBody>
      </p:sp>
    </p:spTree>
    <p:extLst>
      <p:ext uri="{BB962C8B-B14F-4D97-AF65-F5344CB8AC3E}">
        <p14:creationId xmlns:p14="http://schemas.microsoft.com/office/powerpoint/2010/main" val="82251962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3AD13845-FD60-4AC7-A6AE-866653368213}" type="slidenum">
              <a:rPr lang="en-US" smtClean="0"/>
              <a:pPr>
                <a:defRPr/>
              </a:pPr>
              <a:t>2</a:t>
            </a:fld>
            <a:endParaRPr lang="en-US" dirty="0"/>
          </a:p>
        </p:txBody>
      </p:sp>
    </p:spTree>
    <p:extLst>
      <p:ext uri="{BB962C8B-B14F-4D97-AF65-F5344CB8AC3E}">
        <p14:creationId xmlns:p14="http://schemas.microsoft.com/office/powerpoint/2010/main" val="122387432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3AD13845-FD60-4AC7-A6AE-866653368213}" type="slidenum">
              <a:rPr lang="en-US" smtClean="0"/>
              <a:pPr>
                <a:defRPr/>
              </a:pPr>
              <a:t>3</a:t>
            </a:fld>
            <a:endParaRPr lang="en-US" dirty="0"/>
          </a:p>
        </p:txBody>
      </p:sp>
    </p:spTree>
    <p:extLst>
      <p:ext uri="{BB962C8B-B14F-4D97-AF65-F5344CB8AC3E}">
        <p14:creationId xmlns:p14="http://schemas.microsoft.com/office/powerpoint/2010/main" val="422141649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3AD13845-FD60-4AC7-A6AE-866653368213}" type="slidenum">
              <a:rPr lang="en-US" smtClean="0"/>
              <a:pPr>
                <a:defRPr/>
              </a:pPr>
              <a:t>6</a:t>
            </a:fld>
            <a:endParaRPr lang="en-US" dirty="0"/>
          </a:p>
        </p:txBody>
      </p:sp>
    </p:spTree>
    <p:extLst>
      <p:ext uri="{BB962C8B-B14F-4D97-AF65-F5344CB8AC3E}">
        <p14:creationId xmlns:p14="http://schemas.microsoft.com/office/powerpoint/2010/main" val="275709338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3AD13845-FD60-4AC7-A6AE-866653368213}" type="slidenum">
              <a:rPr lang="en-US" smtClean="0"/>
              <a:pPr>
                <a:defRPr/>
              </a:pPr>
              <a:t>30</a:t>
            </a:fld>
            <a:endParaRPr lang="en-US" dirty="0"/>
          </a:p>
        </p:txBody>
      </p:sp>
    </p:spTree>
    <p:extLst>
      <p:ext uri="{BB962C8B-B14F-4D97-AF65-F5344CB8AC3E}">
        <p14:creationId xmlns:p14="http://schemas.microsoft.com/office/powerpoint/2010/main" val="80678353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3AD13845-FD60-4AC7-A6AE-866653368213}" type="slidenum">
              <a:rPr lang="en-US" smtClean="0"/>
              <a:pPr>
                <a:defRPr/>
              </a:pPr>
              <a:t>31</a:t>
            </a:fld>
            <a:endParaRPr lang="en-US" dirty="0"/>
          </a:p>
        </p:txBody>
      </p:sp>
    </p:spTree>
    <p:extLst>
      <p:ext uri="{BB962C8B-B14F-4D97-AF65-F5344CB8AC3E}">
        <p14:creationId xmlns:p14="http://schemas.microsoft.com/office/powerpoint/2010/main" val="130492576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showMasterPhAnim="0" type="title" preserve="1">
  <p:cSld name="Title Slide">
    <p:spTree>
      <p:nvGrpSpPr>
        <p:cNvPr id="1" name=""/>
        <p:cNvGrpSpPr/>
        <p:nvPr/>
      </p:nvGrpSpPr>
      <p:grpSpPr>
        <a:xfrm>
          <a:off x="0" y="0"/>
          <a:ext cx="0" cy="0"/>
          <a:chOff x="0" y="0"/>
          <a:chExt cx="0" cy="0"/>
        </a:xfrm>
      </p:grpSpPr>
      <p:sp>
        <p:nvSpPr>
          <p:cNvPr id="4" name="Rectangle 12"/>
          <p:cNvSpPr>
            <a:spLocks noChangeArrowheads="1"/>
          </p:cNvSpPr>
          <p:nvPr userDrawn="1"/>
        </p:nvSpPr>
        <p:spPr bwMode="auto">
          <a:xfrm>
            <a:off x="0" y="6324600"/>
            <a:ext cx="9144000" cy="533400"/>
          </a:xfrm>
          <a:prstGeom prst="rect">
            <a:avLst/>
          </a:prstGeom>
          <a:solidFill>
            <a:schemeClr val="tx2"/>
          </a:solidFill>
          <a:ln w="9525">
            <a:noFill/>
            <a:miter lim="800000"/>
            <a:headEnd/>
            <a:tailEnd/>
          </a:ln>
          <a:effectLst/>
        </p:spPr>
        <p:txBody>
          <a:bodyPr wrap="none" anchor="ctr"/>
          <a:lstStyle/>
          <a:p>
            <a:pPr>
              <a:defRPr/>
            </a:pPr>
            <a:endParaRPr lang="en-US" dirty="0"/>
          </a:p>
        </p:txBody>
      </p:sp>
      <p:sp>
        <p:nvSpPr>
          <p:cNvPr id="5" name="Rectangle 9"/>
          <p:cNvSpPr>
            <a:spLocks noChangeArrowheads="1"/>
          </p:cNvSpPr>
          <p:nvPr userDrawn="1"/>
        </p:nvSpPr>
        <p:spPr bwMode="auto">
          <a:xfrm>
            <a:off x="0" y="2514600"/>
            <a:ext cx="9140825" cy="611188"/>
          </a:xfrm>
          <a:prstGeom prst="rect">
            <a:avLst/>
          </a:prstGeom>
          <a:solidFill>
            <a:schemeClr val="accent1"/>
          </a:solidFill>
          <a:ln w="9525">
            <a:noFill/>
            <a:miter lim="800000"/>
            <a:headEnd/>
            <a:tailEnd/>
          </a:ln>
          <a:effectLst/>
        </p:spPr>
        <p:txBody>
          <a:bodyPr wrap="none" anchor="ctr"/>
          <a:lstStyle/>
          <a:p>
            <a:pPr>
              <a:defRPr/>
            </a:pPr>
            <a:endParaRPr lang="en-US" dirty="0"/>
          </a:p>
        </p:txBody>
      </p:sp>
      <p:pic>
        <p:nvPicPr>
          <p:cNvPr id="6" name="Picture 8" descr="tan_waves"/>
          <p:cNvPicPr>
            <a:picLocks noChangeAspect="1" noChangeArrowheads="1"/>
          </p:cNvPicPr>
          <p:nvPr userDrawn="1"/>
        </p:nvPicPr>
        <p:blipFill>
          <a:blip r:embed="rId2" cstate="print"/>
          <a:srcRect/>
          <a:stretch>
            <a:fillRect/>
          </a:stretch>
        </p:blipFill>
        <p:spPr bwMode="auto">
          <a:xfrm>
            <a:off x="0" y="0"/>
            <a:ext cx="9144000" cy="2590800"/>
          </a:xfrm>
          <a:prstGeom prst="rect">
            <a:avLst/>
          </a:prstGeom>
          <a:noFill/>
          <a:ln w="9525">
            <a:noFill/>
            <a:miter lim="800000"/>
            <a:headEnd/>
            <a:tailEnd/>
          </a:ln>
        </p:spPr>
      </p:pic>
      <p:sp>
        <p:nvSpPr>
          <p:cNvPr id="7" name="Line 13"/>
          <p:cNvSpPr>
            <a:spLocks noChangeShapeType="1"/>
          </p:cNvSpPr>
          <p:nvPr userDrawn="1"/>
        </p:nvSpPr>
        <p:spPr bwMode="auto">
          <a:xfrm>
            <a:off x="2971800" y="4275138"/>
            <a:ext cx="5638800" cy="0"/>
          </a:xfrm>
          <a:prstGeom prst="line">
            <a:avLst/>
          </a:prstGeom>
          <a:noFill/>
          <a:ln w="12700">
            <a:solidFill>
              <a:schemeClr val="accent1"/>
            </a:solidFill>
            <a:round/>
            <a:headEnd/>
            <a:tailEnd/>
          </a:ln>
          <a:effectLst/>
        </p:spPr>
        <p:txBody>
          <a:bodyPr/>
          <a:lstStyle/>
          <a:p>
            <a:pPr>
              <a:defRPr/>
            </a:pPr>
            <a:endParaRPr lang="en-US" dirty="0"/>
          </a:p>
        </p:txBody>
      </p:sp>
      <p:pic>
        <p:nvPicPr>
          <p:cNvPr id="8" name="Picture 15" descr="CWL_logostack"/>
          <p:cNvPicPr>
            <a:picLocks noChangeAspect="1" noChangeArrowheads="1"/>
          </p:cNvPicPr>
          <p:nvPr userDrawn="1"/>
        </p:nvPicPr>
        <p:blipFill>
          <a:blip r:embed="rId3" cstate="print"/>
          <a:srcRect/>
          <a:stretch>
            <a:fillRect/>
          </a:stretch>
        </p:blipFill>
        <p:spPr bwMode="auto">
          <a:xfrm>
            <a:off x="609600" y="2667000"/>
            <a:ext cx="1463675" cy="2590800"/>
          </a:xfrm>
          <a:prstGeom prst="rect">
            <a:avLst/>
          </a:prstGeom>
          <a:noFill/>
          <a:ln w="9525">
            <a:noFill/>
            <a:miter lim="800000"/>
            <a:headEnd/>
            <a:tailEnd/>
          </a:ln>
        </p:spPr>
      </p:pic>
      <p:sp>
        <p:nvSpPr>
          <p:cNvPr id="4098" name="Rectangle 2"/>
          <p:cNvSpPr>
            <a:spLocks noGrp="1" noChangeArrowheads="1"/>
          </p:cNvSpPr>
          <p:nvPr>
            <p:ph type="ctrTitle"/>
          </p:nvPr>
        </p:nvSpPr>
        <p:spPr>
          <a:xfrm>
            <a:off x="2895600" y="3468688"/>
            <a:ext cx="5791200" cy="784225"/>
          </a:xfrm>
        </p:spPr>
        <p:txBody>
          <a:bodyPr anchor="b"/>
          <a:lstStyle>
            <a:lvl1pPr>
              <a:defRPr sz="3200">
                <a:solidFill>
                  <a:schemeClr val="accent1"/>
                </a:solidFill>
              </a:defRPr>
            </a:lvl1pPr>
          </a:lstStyle>
          <a:p>
            <a:r>
              <a:rPr lang="en-US"/>
              <a:t>Click to edit Master title style</a:t>
            </a:r>
          </a:p>
        </p:txBody>
      </p:sp>
      <p:sp>
        <p:nvSpPr>
          <p:cNvPr id="4099" name="Rectangle 3"/>
          <p:cNvSpPr>
            <a:spLocks noGrp="1" noChangeArrowheads="1"/>
          </p:cNvSpPr>
          <p:nvPr>
            <p:ph type="subTitle" idx="1"/>
          </p:nvPr>
        </p:nvSpPr>
        <p:spPr>
          <a:xfrm>
            <a:off x="2895600" y="4295775"/>
            <a:ext cx="4572000" cy="838200"/>
          </a:xfrm>
        </p:spPr>
        <p:txBody>
          <a:bodyPr/>
          <a:lstStyle>
            <a:lvl1pPr marL="0" indent="0">
              <a:buFontTx/>
              <a:buNone/>
              <a:defRPr sz="1600"/>
            </a:lvl1pPr>
          </a:lstStyle>
          <a:p>
            <a:r>
              <a:rPr lang="en-US"/>
              <a:t>Click to edit Master subtitle style</a:t>
            </a:r>
          </a:p>
        </p:txBody>
      </p:sp>
      <p:sp>
        <p:nvSpPr>
          <p:cNvPr id="9" name="Rectangle 4"/>
          <p:cNvSpPr>
            <a:spLocks noGrp="1" noChangeArrowheads="1"/>
          </p:cNvSpPr>
          <p:nvPr>
            <p:ph type="dt" sz="half" idx="10"/>
          </p:nvPr>
        </p:nvSpPr>
        <p:spPr bwMode="auto">
          <a:xfrm>
            <a:off x="457200" y="6503988"/>
            <a:ext cx="2133600" cy="201612"/>
          </a:xfrm>
          <a:prstGeom prst="rect">
            <a:avLst/>
          </a:prstGeom>
          <a:ln>
            <a:miter lim="800000"/>
            <a:headEnd/>
            <a:tailEnd/>
          </a:ln>
        </p:spPr>
        <p:txBody>
          <a:bodyPr vert="horz" wrap="square" lIns="91440" tIns="45720" rIns="91440" bIns="45720" numCol="1" anchor="t" anchorCtr="0" compatLnSpc="1">
            <a:prstTxWarp prst="textNoShape">
              <a:avLst/>
            </a:prstTxWarp>
          </a:bodyPr>
          <a:lstStyle>
            <a:lvl1pPr>
              <a:lnSpc>
                <a:spcPct val="100000"/>
              </a:lnSpc>
              <a:spcAft>
                <a:spcPct val="0"/>
              </a:spcAft>
              <a:buFontTx/>
              <a:buNone/>
              <a:defRPr sz="1000" baseline="0">
                <a:solidFill>
                  <a:schemeClr val="hlink"/>
                </a:solidFill>
              </a:defRPr>
            </a:lvl1pPr>
          </a:lstStyle>
          <a:p>
            <a:pPr>
              <a:defRPr/>
            </a:pPr>
            <a:endParaRPr lang="en-US" dirty="0"/>
          </a:p>
        </p:txBody>
      </p:sp>
      <p:sp>
        <p:nvSpPr>
          <p:cNvPr id="10" name="Rectangle 5"/>
          <p:cNvSpPr>
            <a:spLocks noGrp="1" noChangeArrowheads="1"/>
          </p:cNvSpPr>
          <p:nvPr>
            <p:ph type="ftr" sz="quarter" idx="11"/>
          </p:nvPr>
        </p:nvSpPr>
        <p:spPr bwMode="auto">
          <a:xfrm>
            <a:off x="3124200" y="6503988"/>
            <a:ext cx="2895600" cy="201612"/>
          </a:xfrm>
          <a:prstGeom prst="rect">
            <a:avLst/>
          </a:prstGeom>
          <a:ln>
            <a:miter lim="800000"/>
            <a:headEnd/>
            <a:tailEnd/>
          </a:ln>
        </p:spPr>
        <p:txBody>
          <a:bodyPr vert="horz" wrap="square" lIns="91440" tIns="45720" rIns="91440" bIns="45720" numCol="1" anchor="t" anchorCtr="0" compatLnSpc="1">
            <a:prstTxWarp prst="textNoShape">
              <a:avLst/>
            </a:prstTxWarp>
          </a:bodyPr>
          <a:lstStyle>
            <a:lvl1pPr algn="ctr">
              <a:lnSpc>
                <a:spcPct val="100000"/>
              </a:lnSpc>
              <a:spcAft>
                <a:spcPct val="0"/>
              </a:spcAft>
              <a:buFontTx/>
              <a:buNone/>
              <a:defRPr sz="1000" baseline="0">
                <a:solidFill>
                  <a:schemeClr val="hlink"/>
                </a:solidFill>
              </a:defRPr>
            </a:lvl1pPr>
          </a:lstStyle>
          <a:p>
            <a:pPr>
              <a:defRPr/>
            </a:pPr>
            <a:r>
              <a:rPr lang="en-US" dirty="0" smtClean="0"/>
              <a:t>Historic Review Board – 10-20-2015</a:t>
            </a:r>
            <a:endParaRPr lang="en-US" dirty="0"/>
          </a:p>
        </p:txBody>
      </p:sp>
      <p:sp>
        <p:nvSpPr>
          <p:cNvPr id="11" name="Rectangle 6"/>
          <p:cNvSpPr>
            <a:spLocks noGrp="1" noChangeArrowheads="1"/>
          </p:cNvSpPr>
          <p:nvPr>
            <p:ph type="sldNum" sz="quarter" idx="12"/>
          </p:nvPr>
        </p:nvSpPr>
        <p:spPr bwMode="auto">
          <a:xfrm>
            <a:off x="6553200" y="6503988"/>
            <a:ext cx="2133600" cy="201612"/>
          </a:xfrm>
          <a:prstGeom prst="rect">
            <a:avLst/>
          </a:prstGeom>
          <a:ln>
            <a:miter lim="800000"/>
            <a:headEnd/>
            <a:tailEnd/>
          </a:ln>
        </p:spPr>
        <p:txBody>
          <a:bodyPr vert="horz" wrap="square" lIns="91440" tIns="45720" rIns="91440" bIns="45720" numCol="1" anchor="t" anchorCtr="0" compatLnSpc="1">
            <a:prstTxWarp prst="textNoShape">
              <a:avLst/>
            </a:prstTxWarp>
          </a:bodyPr>
          <a:lstStyle>
            <a:lvl1pPr algn="r">
              <a:lnSpc>
                <a:spcPct val="100000"/>
              </a:lnSpc>
              <a:spcAft>
                <a:spcPct val="0"/>
              </a:spcAft>
              <a:buFontTx/>
              <a:buNone/>
              <a:defRPr sz="1000" baseline="0">
                <a:solidFill>
                  <a:schemeClr val="hlink"/>
                </a:solidFill>
              </a:defRPr>
            </a:lvl1pPr>
          </a:lstStyle>
          <a:p>
            <a:pPr>
              <a:defRPr/>
            </a:pPr>
            <a:fld id="{CFAC867B-ECD9-4705-82D4-9CF1EB65B184}" type="slidenum">
              <a:rPr lang="en-US"/>
              <a:pPr>
                <a:defRPr/>
              </a:pPr>
              <a:t>‹#›</a:t>
            </a:fld>
            <a:endParaRPr lang="en-US" dirty="0"/>
          </a:p>
        </p:txBody>
      </p:sp>
    </p:spTree>
  </p:cSld>
  <p:clrMapOvr>
    <a:masterClrMapping/>
  </p:clrMapOvr>
  <p:transition>
    <p:fade/>
  </p:transition>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wmf"/><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wmf"/><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33" name="Rectangle 9"/>
          <p:cNvSpPr>
            <a:spLocks noChangeArrowheads="1"/>
          </p:cNvSpPr>
          <p:nvPr userDrawn="1"/>
        </p:nvSpPr>
        <p:spPr bwMode="auto">
          <a:xfrm>
            <a:off x="0" y="6324600"/>
            <a:ext cx="9144000" cy="533400"/>
          </a:xfrm>
          <a:prstGeom prst="rect">
            <a:avLst/>
          </a:prstGeom>
          <a:solidFill>
            <a:schemeClr val="tx2"/>
          </a:solidFill>
          <a:ln w="9525">
            <a:noFill/>
            <a:miter lim="800000"/>
            <a:headEnd/>
            <a:tailEnd/>
          </a:ln>
          <a:effectLst/>
        </p:spPr>
        <p:txBody>
          <a:bodyPr wrap="none" anchor="ctr"/>
          <a:lstStyle/>
          <a:p>
            <a:pPr>
              <a:defRPr/>
            </a:pPr>
            <a:endParaRPr lang="en-US" dirty="0"/>
          </a:p>
        </p:txBody>
      </p:sp>
      <p:sp>
        <p:nvSpPr>
          <p:cNvPr id="1034" name="Rectangle 10"/>
          <p:cNvSpPr>
            <a:spLocks noChangeArrowheads="1"/>
          </p:cNvSpPr>
          <p:nvPr/>
        </p:nvSpPr>
        <p:spPr bwMode="auto">
          <a:xfrm>
            <a:off x="457200" y="6503988"/>
            <a:ext cx="2133600" cy="201612"/>
          </a:xfrm>
          <a:prstGeom prst="rect">
            <a:avLst/>
          </a:prstGeom>
          <a:noFill/>
          <a:ln w="9525">
            <a:noFill/>
            <a:miter lim="800000"/>
            <a:headEnd/>
            <a:tailEnd/>
          </a:ln>
          <a:effectLst/>
        </p:spPr>
        <p:txBody>
          <a:bodyPr/>
          <a:lstStyle/>
          <a:p>
            <a:pPr>
              <a:lnSpc>
                <a:spcPct val="100000"/>
              </a:lnSpc>
              <a:spcAft>
                <a:spcPct val="0"/>
              </a:spcAft>
              <a:buFontTx/>
              <a:buNone/>
              <a:defRPr/>
            </a:pPr>
            <a:endParaRPr lang="en-US" sz="1000" baseline="0" dirty="0">
              <a:solidFill>
                <a:schemeClr val="hlink"/>
              </a:solidFill>
            </a:endParaRPr>
          </a:p>
        </p:txBody>
      </p:sp>
      <p:sp>
        <p:nvSpPr>
          <p:cNvPr id="1035" name="Rectangle 11"/>
          <p:cNvSpPr>
            <a:spLocks noChangeArrowheads="1"/>
          </p:cNvSpPr>
          <p:nvPr/>
        </p:nvSpPr>
        <p:spPr bwMode="auto">
          <a:xfrm>
            <a:off x="3124200" y="6503988"/>
            <a:ext cx="2895600" cy="201612"/>
          </a:xfrm>
          <a:prstGeom prst="rect">
            <a:avLst/>
          </a:prstGeom>
          <a:noFill/>
          <a:ln w="9525">
            <a:noFill/>
            <a:miter lim="800000"/>
            <a:headEnd/>
            <a:tailEnd/>
          </a:ln>
          <a:effectLst/>
        </p:spPr>
        <p:txBody>
          <a:bodyPr/>
          <a:lstStyle/>
          <a:p>
            <a:pPr algn="ctr">
              <a:lnSpc>
                <a:spcPct val="100000"/>
              </a:lnSpc>
              <a:spcAft>
                <a:spcPct val="0"/>
              </a:spcAft>
              <a:buFontTx/>
              <a:buNone/>
              <a:defRPr/>
            </a:pPr>
            <a:r>
              <a:rPr lang="en-US" sz="1000" baseline="0" dirty="0">
                <a:solidFill>
                  <a:schemeClr val="hlink"/>
                </a:solidFill>
              </a:rPr>
              <a:t>Historic Review </a:t>
            </a:r>
            <a:r>
              <a:rPr lang="en-US" sz="1000" baseline="0" dirty="0" smtClean="0">
                <a:solidFill>
                  <a:schemeClr val="hlink"/>
                </a:solidFill>
              </a:rPr>
              <a:t>Board – </a:t>
            </a:r>
            <a:r>
              <a:rPr lang="en-US" sz="1000" baseline="0" dirty="0" smtClean="0">
                <a:solidFill>
                  <a:schemeClr val="hlink"/>
                </a:solidFill>
              </a:rPr>
              <a:t>10/20/15</a:t>
            </a:r>
            <a:endParaRPr lang="en-US" sz="1000" baseline="0" dirty="0">
              <a:solidFill>
                <a:schemeClr val="hlink"/>
              </a:solidFill>
            </a:endParaRPr>
          </a:p>
        </p:txBody>
      </p:sp>
      <p:sp>
        <p:nvSpPr>
          <p:cNvPr id="1036" name="Rectangle 12"/>
          <p:cNvSpPr>
            <a:spLocks noChangeArrowheads="1"/>
          </p:cNvSpPr>
          <p:nvPr/>
        </p:nvSpPr>
        <p:spPr bwMode="auto">
          <a:xfrm>
            <a:off x="6553200" y="6503988"/>
            <a:ext cx="2133600" cy="201612"/>
          </a:xfrm>
          <a:prstGeom prst="rect">
            <a:avLst/>
          </a:prstGeom>
          <a:noFill/>
          <a:ln w="9525">
            <a:noFill/>
            <a:miter lim="800000"/>
            <a:headEnd/>
            <a:tailEnd/>
          </a:ln>
          <a:effectLst/>
        </p:spPr>
        <p:txBody>
          <a:bodyPr/>
          <a:lstStyle/>
          <a:p>
            <a:pPr algn="r">
              <a:lnSpc>
                <a:spcPct val="100000"/>
              </a:lnSpc>
              <a:spcAft>
                <a:spcPct val="0"/>
              </a:spcAft>
              <a:buFontTx/>
              <a:buNone/>
              <a:defRPr/>
            </a:pPr>
            <a:fld id="{A3101E57-4465-4D36-959E-2C02F9FDBE67}" type="slidenum">
              <a:rPr lang="en-US" sz="1000" baseline="0">
                <a:solidFill>
                  <a:schemeClr val="hlink"/>
                </a:solidFill>
              </a:rPr>
              <a:pPr algn="r">
                <a:lnSpc>
                  <a:spcPct val="100000"/>
                </a:lnSpc>
                <a:spcAft>
                  <a:spcPct val="0"/>
                </a:spcAft>
                <a:buFontTx/>
                <a:buNone/>
                <a:defRPr/>
              </a:pPr>
              <a:t>‹#›</a:t>
            </a:fld>
            <a:endParaRPr lang="en-US" sz="1000" baseline="0" dirty="0">
              <a:solidFill>
                <a:schemeClr val="hlink"/>
              </a:solidFill>
            </a:endParaRPr>
          </a:p>
        </p:txBody>
      </p:sp>
      <p:sp>
        <p:nvSpPr>
          <p:cNvPr id="1031" name="Rectangle 7"/>
          <p:cNvSpPr>
            <a:spLocks noChangeArrowheads="1"/>
          </p:cNvSpPr>
          <p:nvPr userDrawn="1"/>
        </p:nvSpPr>
        <p:spPr bwMode="auto">
          <a:xfrm>
            <a:off x="0" y="1143000"/>
            <a:ext cx="9140825" cy="228600"/>
          </a:xfrm>
          <a:prstGeom prst="rect">
            <a:avLst/>
          </a:prstGeom>
          <a:solidFill>
            <a:schemeClr val="accent1"/>
          </a:solidFill>
          <a:ln w="9525">
            <a:noFill/>
            <a:miter lim="800000"/>
            <a:headEnd/>
            <a:tailEnd/>
          </a:ln>
          <a:effectLst/>
        </p:spPr>
        <p:txBody>
          <a:bodyPr wrap="none" anchor="ctr"/>
          <a:lstStyle/>
          <a:p>
            <a:pPr>
              <a:defRPr/>
            </a:pPr>
            <a:endParaRPr lang="en-US" dirty="0"/>
          </a:p>
        </p:txBody>
      </p:sp>
      <p:pic>
        <p:nvPicPr>
          <p:cNvPr id="2" name="Picture 8" descr="tan_waves"/>
          <p:cNvPicPr>
            <a:picLocks noChangeAspect="1" noChangeArrowheads="1"/>
          </p:cNvPicPr>
          <p:nvPr userDrawn="1"/>
        </p:nvPicPr>
        <p:blipFill>
          <a:blip r:embed="rId14" cstate="print"/>
          <a:srcRect/>
          <a:stretch>
            <a:fillRect/>
          </a:stretch>
        </p:blipFill>
        <p:spPr bwMode="auto">
          <a:xfrm>
            <a:off x="0" y="0"/>
            <a:ext cx="9144000" cy="1219200"/>
          </a:xfrm>
          <a:prstGeom prst="rect">
            <a:avLst/>
          </a:prstGeom>
          <a:noFill/>
          <a:ln w="9525">
            <a:noFill/>
            <a:miter lim="800000"/>
            <a:headEnd/>
            <a:tailEnd/>
          </a:ln>
        </p:spPr>
      </p:pic>
      <p:sp>
        <p:nvSpPr>
          <p:cNvPr id="1032"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3"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pic>
        <p:nvPicPr>
          <p:cNvPr id="4" name="Picture 15" descr="CWL_icon"/>
          <p:cNvPicPr>
            <a:picLocks noChangeAspect="1" noChangeArrowheads="1"/>
          </p:cNvPicPr>
          <p:nvPr userDrawn="1"/>
        </p:nvPicPr>
        <p:blipFill>
          <a:blip r:embed="rId15" cstate="print"/>
          <a:srcRect/>
          <a:stretch>
            <a:fillRect/>
          </a:stretch>
        </p:blipFill>
        <p:spPr bwMode="auto">
          <a:xfrm>
            <a:off x="8229600" y="258763"/>
            <a:ext cx="655638" cy="655637"/>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790" r:id="rId1"/>
    <p:sldLayoutId id="2147483779" r:id="rId2"/>
    <p:sldLayoutId id="2147483780" r:id="rId3"/>
    <p:sldLayoutId id="2147483781" r:id="rId4"/>
    <p:sldLayoutId id="2147483782" r:id="rId5"/>
    <p:sldLayoutId id="2147483783" r:id="rId6"/>
    <p:sldLayoutId id="2147483784" r:id="rId7"/>
    <p:sldLayoutId id="2147483785" r:id="rId8"/>
    <p:sldLayoutId id="2147483786" r:id="rId9"/>
    <p:sldLayoutId id="2147483787" r:id="rId10"/>
    <p:sldLayoutId id="2147483788" r:id="rId11"/>
    <p:sldLayoutId id="2147483789" r:id="rId12"/>
  </p:sldLayoutIdLst>
  <p:transition>
    <p:fade/>
  </p:transition>
  <p:timing>
    <p:tnLst>
      <p:par>
        <p:cTn id="1" dur="indefinite" restart="never" nodeType="tmRoot"/>
      </p:par>
    </p:tnLst>
  </p:timing>
  <p:hf sldNum="0" hdr="0" ftr="0"/>
  <p:txStyles>
    <p:titleStyle>
      <a:lvl1pPr algn="l" rtl="0" eaLnBrk="0" fontAlgn="base" hangingPunct="0">
        <a:spcBef>
          <a:spcPct val="0"/>
        </a:spcBef>
        <a:spcAft>
          <a:spcPct val="0"/>
        </a:spcAft>
        <a:defRPr sz="2400">
          <a:solidFill>
            <a:schemeClr val="bg1"/>
          </a:solidFill>
          <a:latin typeface="+mj-lt"/>
          <a:ea typeface="+mj-ea"/>
          <a:cs typeface="+mj-cs"/>
        </a:defRPr>
      </a:lvl1pPr>
      <a:lvl2pPr algn="l" rtl="0" eaLnBrk="0" fontAlgn="base" hangingPunct="0">
        <a:spcBef>
          <a:spcPct val="0"/>
        </a:spcBef>
        <a:spcAft>
          <a:spcPct val="0"/>
        </a:spcAft>
        <a:defRPr sz="2400">
          <a:solidFill>
            <a:schemeClr val="bg1"/>
          </a:solidFill>
          <a:latin typeface="Calibri" pitchFamily="34" charset="0"/>
        </a:defRPr>
      </a:lvl2pPr>
      <a:lvl3pPr algn="l" rtl="0" eaLnBrk="0" fontAlgn="base" hangingPunct="0">
        <a:spcBef>
          <a:spcPct val="0"/>
        </a:spcBef>
        <a:spcAft>
          <a:spcPct val="0"/>
        </a:spcAft>
        <a:defRPr sz="2400">
          <a:solidFill>
            <a:schemeClr val="bg1"/>
          </a:solidFill>
          <a:latin typeface="Calibri" pitchFamily="34" charset="0"/>
        </a:defRPr>
      </a:lvl3pPr>
      <a:lvl4pPr algn="l" rtl="0" eaLnBrk="0" fontAlgn="base" hangingPunct="0">
        <a:spcBef>
          <a:spcPct val="0"/>
        </a:spcBef>
        <a:spcAft>
          <a:spcPct val="0"/>
        </a:spcAft>
        <a:defRPr sz="2400">
          <a:solidFill>
            <a:schemeClr val="bg1"/>
          </a:solidFill>
          <a:latin typeface="Calibri" pitchFamily="34" charset="0"/>
        </a:defRPr>
      </a:lvl4pPr>
      <a:lvl5pPr algn="l" rtl="0" eaLnBrk="0" fontAlgn="base" hangingPunct="0">
        <a:spcBef>
          <a:spcPct val="0"/>
        </a:spcBef>
        <a:spcAft>
          <a:spcPct val="0"/>
        </a:spcAft>
        <a:defRPr sz="2400">
          <a:solidFill>
            <a:schemeClr val="bg1"/>
          </a:solidFill>
          <a:latin typeface="Calibri" pitchFamily="34" charset="0"/>
        </a:defRPr>
      </a:lvl5pPr>
      <a:lvl6pPr marL="457200" algn="l" rtl="0" fontAlgn="base">
        <a:spcBef>
          <a:spcPct val="0"/>
        </a:spcBef>
        <a:spcAft>
          <a:spcPct val="0"/>
        </a:spcAft>
        <a:defRPr sz="2400">
          <a:solidFill>
            <a:schemeClr val="bg1"/>
          </a:solidFill>
          <a:latin typeface="Calibri" pitchFamily="34" charset="0"/>
        </a:defRPr>
      </a:lvl6pPr>
      <a:lvl7pPr marL="914400" algn="l" rtl="0" fontAlgn="base">
        <a:spcBef>
          <a:spcPct val="0"/>
        </a:spcBef>
        <a:spcAft>
          <a:spcPct val="0"/>
        </a:spcAft>
        <a:defRPr sz="2400">
          <a:solidFill>
            <a:schemeClr val="bg1"/>
          </a:solidFill>
          <a:latin typeface="Calibri" pitchFamily="34" charset="0"/>
        </a:defRPr>
      </a:lvl7pPr>
      <a:lvl8pPr marL="1371600" algn="l" rtl="0" fontAlgn="base">
        <a:spcBef>
          <a:spcPct val="0"/>
        </a:spcBef>
        <a:spcAft>
          <a:spcPct val="0"/>
        </a:spcAft>
        <a:defRPr sz="2400">
          <a:solidFill>
            <a:schemeClr val="bg1"/>
          </a:solidFill>
          <a:latin typeface="Calibri" pitchFamily="34" charset="0"/>
        </a:defRPr>
      </a:lvl8pPr>
      <a:lvl9pPr marL="1828800" algn="l" rtl="0" fontAlgn="base">
        <a:spcBef>
          <a:spcPct val="0"/>
        </a:spcBef>
        <a:spcAft>
          <a:spcPct val="0"/>
        </a:spcAft>
        <a:defRPr sz="2400">
          <a:solidFill>
            <a:schemeClr val="bg1"/>
          </a:solidFill>
          <a:latin typeface="Calibri" pitchFamily="34" charset="0"/>
        </a:defRPr>
      </a:lvl9pPr>
    </p:titleStyle>
    <p:bodyStyle>
      <a:lvl1pPr marL="342900" indent="-342900" algn="l" rtl="0" eaLnBrk="0" fontAlgn="base" hangingPunct="0">
        <a:lnSpc>
          <a:spcPct val="125000"/>
        </a:lnSpc>
        <a:spcBef>
          <a:spcPct val="0"/>
        </a:spcBef>
        <a:spcAft>
          <a:spcPct val="50000"/>
        </a:spcAft>
        <a:buBlip>
          <a:blip r:embed="rId16"/>
        </a:buBlip>
        <a:defRPr>
          <a:solidFill>
            <a:schemeClr val="tx1"/>
          </a:solidFill>
          <a:latin typeface="+mn-lt"/>
          <a:ea typeface="+mn-ea"/>
          <a:cs typeface="+mn-cs"/>
        </a:defRPr>
      </a:lvl1pPr>
      <a:lvl2pPr marL="742950" indent="-285750" algn="l" rtl="0" eaLnBrk="0" fontAlgn="base" hangingPunct="0">
        <a:lnSpc>
          <a:spcPct val="125000"/>
        </a:lnSpc>
        <a:spcBef>
          <a:spcPct val="0"/>
        </a:spcBef>
        <a:spcAft>
          <a:spcPct val="50000"/>
        </a:spcAft>
        <a:buChar char="–"/>
        <a:defRPr sz="1400">
          <a:solidFill>
            <a:schemeClr val="tx1"/>
          </a:solidFill>
          <a:latin typeface="+mn-lt"/>
        </a:defRPr>
      </a:lvl2pPr>
      <a:lvl3pPr marL="1143000" indent="-228600" algn="l" rtl="0" eaLnBrk="0" fontAlgn="base" hangingPunct="0">
        <a:lnSpc>
          <a:spcPct val="125000"/>
        </a:lnSpc>
        <a:spcBef>
          <a:spcPct val="10000"/>
        </a:spcBef>
        <a:spcAft>
          <a:spcPct val="25000"/>
        </a:spcAft>
        <a:buChar char="•"/>
        <a:defRPr sz="1400" i="1">
          <a:solidFill>
            <a:schemeClr val="tx1"/>
          </a:solidFill>
          <a:latin typeface="Cambria" pitchFamily="18" charset="0"/>
        </a:defRPr>
      </a:lvl3pPr>
      <a:lvl4pPr marL="1600200" indent="-228600" algn="l" rtl="0" eaLnBrk="0" fontAlgn="base" hangingPunct="0">
        <a:lnSpc>
          <a:spcPct val="125000"/>
        </a:lnSpc>
        <a:spcBef>
          <a:spcPct val="10000"/>
        </a:spcBef>
        <a:spcAft>
          <a:spcPct val="25000"/>
        </a:spcAft>
        <a:buChar char="–"/>
        <a:defRPr sz="1400">
          <a:solidFill>
            <a:schemeClr val="tx1"/>
          </a:solidFill>
          <a:latin typeface="+mn-lt"/>
        </a:defRPr>
      </a:lvl4pPr>
      <a:lvl5pPr marL="2057400" indent="-228600" algn="l" rtl="0" eaLnBrk="0" fontAlgn="base" hangingPunct="0">
        <a:lnSpc>
          <a:spcPct val="125000"/>
        </a:lnSpc>
        <a:spcBef>
          <a:spcPct val="10000"/>
        </a:spcBef>
        <a:spcAft>
          <a:spcPct val="25000"/>
        </a:spcAft>
        <a:buChar char="»"/>
        <a:defRPr sz="1400">
          <a:solidFill>
            <a:schemeClr val="tx1"/>
          </a:solidFill>
          <a:latin typeface="+mn-lt"/>
        </a:defRPr>
      </a:lvl5pPr>
      <a:lvl6pPr marL="2514600" indent="-228600" algn="l" rtl="0" fontAlgn="base">
        <a:lnSpc>
          <a:spcPct val="125000"/>
        </a:lnSpc>
        <a:spcBef>
          <a:spcPct val="10000"/>
        </a:spcBef>
        <a:spcAft>
          <a:spcPct val="25000"/>
        </a:spcAft>
        <a:buChar char="»"/>
        <a:defRPr sz="1400">
          <a:solidFill>
            <a:schemeClr val="tx1"/>
          </a:solidFill>
          <a:latin typeface="+mn-lt"/>
        </a:defRPr>
      </a:lvl6pPr>
      <a:lvl7pPr marL="2971800" indent="-228600" algn="l" rtl="0" fontAlgn="base">
        <a:lnSpc>
          <a:spcPct val="125000"/>
        </a:lnSpc>
        <a:spcBef>
          <a:spcPct val="10000"/>
        </a:spcBef>
        <a:spcAft>
          <a:spcPct val="25000"/>
        </a:spcAft>
        <a:buChar char="»"/>
        <a:defRPr sz="1400">
          <a:solidFill>
            <a:schemeClr val="tx1"/>
          </a:solidFill>
          <a:latin typeface="+mn-lt"/>
        </a:defRPr>
      </a:lvl7pPr>
      <a:lvl8pPr marL="3429000" indent="-228600" algn="l" rtl="0" fontAlgn="base">
        <a:lnSpc>
          <a:spcPct val="125000"/>
        </a:lnSpc>
        <a:spcBef>
          <a:spcPct val="10000"/>
        </a:spcBef>
        <a:spcAft>
          <a:spcPct val="25000"/>
        </a:spcAft>
        <a:buChar char="»"/>
        <a:defRPr sz="1400">
          <a:solidFill>
            <a:schemeClr val="tx1"/>
          </a:solidFill>
          <a:latin typeface="+mn-lt"/>
        </a:defRPr>
      </a:lvl8pPr>
      <a:lvl9pPr marL="3886200" indent="-228600" algn="l" rtl="0" fontAlgn="base">
        <a:lnSpc>
          <a:spcPct val="125000"/>
        </a:lnSpc>
        <a:spcBef>
          <a:spcPct val="10000"/>
        </a:spcBef>
        <a:spcAft>
          <a:spcPct val="25000"/>
        </a:spcAft>
        <a:buChar char="»"/>
        <a:defRPr sz="14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9.jpeg"/></Relationships>
</file>

<file path=ppt/slides/_rels/slide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p:txBody>
          <a:bodyPr/>
          <a:lstStyle/>
          <a:p>
            <a:pPr eaLnBrk="1" hangingPunct="1"/>
            <a:r>
              <a:rPr lang="en-US" dirty="0" smtClean="0"/>
              <a:t>Historic Review Board </a:t>
            </a:r>
          </a:p>
        </p:txBody>
      </p:sp>
      <p:sp>
        <p:nvSpPr>
          <p:cNvPr id="3075" name="Rectangle 3"/>
          <p:cNvSpPr>
            <a:spLocks noGrp="1" noChangeArrowheads="1"/>
          </p:cNvSpPr>
          <p:nvPr>
            <p:ph type="subTitle" idx="1"/>
          </p:nvPr>
        </p:nvSpPr>
        <p:spPr>
          <a:xfrm>
            <a:off x="2895600" y="4343400"/>
            <a:ext cx="5715000" cy="838200"/>
          </a:xfrm>
        </p:spPr>
        <p:txBody>
          <a:bodyPr/>
          <a:lstStyle/>
          <a:p>
            <a:pPr eaLnBrk="1" hangingPunct="1"/>
            <a:r>
              <a:rPr lang="en-US" sz="2000" dirty="0" smtClean="0"/>
              <a:t>Continued Public </a:t>
            </a:r>
            <a:r>
              <a:rPr lang="en-US" sz="2000" dirty="0" smtClean="0"/>
              <a:t>Hearing: DR-15-05 – 1724 4</a:t>
            </a:r>
            <a:r>
              <a:rPr lang="en-US" sz="2000" baseline="30000" dirty="0" smtClean="0"/>
              <a:t>th</a:t>
            </a:r>
            <a:r>
              <a:rPr lang="en-US" sz="2000" dirty="0" smtClean="0"/>
              <a:t> St.</a:t>
            </a:r>
          </a:p>
          <a:p>
            <a:pPr eaLnBrk="1" hangingPunct="1"/>
            <a:r>
              <a:rPr lang="en-US" dirty="0" smtClean="0"/>
              <a:t>October</a:t>
            </a:r>
            <a:r>
              <a:rPr lang="en-US" dirty="0" smtClean="0"/>
              <a:t> </a:t>
            </a:r>
            <a:r>
              <a:rPr lang="en-US" dirty="0" smtClean="0"/>
              <a:t>20</a:t>
            </a:r>
            <a:r>
              <a:rPr lang="en-US" dirty="0" smtClean="0"/>
              <a:t>, </a:t>
            </a:r>
            <a:r>
              <a:rPr lang="en-US" dirty="0" smtClean="0"/>
              <a:t>2015</a:t>
            </a:r>
          </a:p>
        </p:txBody>
      </p:sp>
    </p:spTree>
  </p:cSld>
  <p:clrMapOvr>
    <a:masterClrMapping/>
  </p:clrMapOvr>
  <p:transition>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Applicant Submittal – June 2015</a:t>
            </a:r>
            <a:endParaRPr lang="en-US" dirty="0"/>
          </a:p>
        </p:txBody>
      </p:sp>
      <p:sp>
        <p:nvSpPr>
          <p:cNvPr id="2052" name="Rectangle 4"/>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053" name="Rectangle 5"/>
          <p:cNvSpPr>
            <a:spLocks noChangeArrowheads="1"/>
          </p:cNvSpPr>
          <p:nvPr/>
        </p:nvSpPr>
        <p:spPr bwMode="auto">
          <a:xfrm>
            <a:off x="0" y="264795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Cambria" pitchFamily="18" charset="0"/>
                <a:ea typeface="Times New Roman" pitchFamily="18" charset="0"/>
              </a:rPr>
              <a:t>   </a:t>
            </a:r>
            <a:endParaRPr kumimoji="0" lang="en-US" sz="1800" b="0" i="0" u="none" strike="noStrike" cap="none" normalizeH="0" baseline="0" smtClean="0">
              <a:ln>
                <a:noFill/>
              </a:ln>
              <a:solidFill>
                <a:schemeClr val="tx1"/>
              </a:solidFill>
              <a:effectLst/>
              <a:latin typeface="Arial" pitchFamily="34" charset="0"/>
            </a:endParaRPr>
          </a:p>
        </p:txBody>
      </p:sp>
      <p:sp>
        <p:nvSpPr>
          <p:cNvPr id="2055" name="Rectangle 7"/>
          <p:cNvSpPr>
            <a:spLocks noChangeArrowheads="1"/>
          </p:cNvSpPr>
          <p:nvPr/>
        </p:nvSpPr>
        <p:spPr bwMode="auto">
          <a:xfrm>
            <a:off x="0" y="701992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Cambria" pitchFamily="18" charset="0"/>
                <a:ea typeface="Times New Roman" pitchFamily="18" charset="0"/>
                <a:cs typeface="Times New Roman" pitchFamily="18" charset="0"/>
              </a:rPr>
              <a:t>   </a:t>
            </a:r>
            <a:endParaRPr kumimoji="0" lang="en-US" sz="1800" b="0" i="0" u="none" strike="noStrike" cap="none" normalizeH="0" baseline="0" smtClean="0">
              <a:ln>
                <a:noFill/>
              </a:ln>
              <a:solidFill>
                <a:schemeClr val="tx1"/>
              </a:solidFill>
              <a:effectLst/>
              <a:latin typeface="Arial" pitchFamily="34" charset="0"/>
            </a:endParaRPr>
          </a:p>
        </p:txBody>
      </p:sp>
      <p:sp>
        <p:nvSpPr>
          <p:cNvPr id="5" name="TextBox 4"/>
          <p:cNvSpPr txBox="1"/>
          <p:nvPr/>
        </p:nvSpPr>
        <p:spPr>
          <a:xfrm>
            <a:off x="304800" y="5638800"/>
            <a:ext cx="8497431" cy="412934"/>
          </a:xfrm>
          <a:prstGeom prst="rect">
            <a:avLst/>
          </a:prstGeom>
          <a:noFill/>
        </p:spPr>
        <p:txBody>
          <a:bodyPr wrap="square" rtlCol="0">
            <a:spAutoFit/>
          </a:bodyPr>
          <a:lstStyle/>
          <a:p>
            <a:pPr algn="ctr">
              <a:buNone/>
            </a:pPr>
            <a:r>
              <a:rPr lang="en-US" baseline="0" dirty="0" smtClean="0"/>
              <a:t>Proposed Rear Elevation – Carport Conversion &amp; Rear Addition</a:t>
            </a:r>
            <a:endParaRPr lang="en-US" dirty="0"/>
          </a:p>
        </p:txBody>
      </p:sp>
      <p:pic>
        <p:nvPicPr>
          <p:cNvPr id="7" name="Picture 6"/>
          <p:cNvPicPr>
            <a:picLocks noChangeAspect="1"/>
          </p:cNvPicPr>
          <p:nvPr/>
        </p:nvPicPr>
        <p:blipFill>
          <a:blip r:embed="rId2"/>
          <a:stretch>
            <a:fillRect/>
          </a:stretch>
        </p:blipFill>
        <p:spPr>
          <a:xfrm>
            <a:off x="1066800" y="2133600"/>
            <a:ext cx="6827232" cy="3152775"/>
          </a:xfrm>
          <a:prstGeom prst="rect">
            <a:avLst/>
          </a:prstGeom>
        </p:spPr>
      </p:pic>
    </p:spTree>
    <p:extLst>
      <p:ext uri="{BB962C8B-B14F-4D97-AF65-F5344CB8AC3E}">
        <p14:creationId xmlns:p14="http://schemas.microsoft.com/office/powerpoint/2010/main" val="2885504864"/>
      </p:ext>
    </p:extLst>
  </p:cSld>
  <p:clrMapOvr>
    <a:masterClrMapping/>
  </p:clrMapOvr>
  <p:transition>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Applicant Submittal – </a:t>
            </a:r>
            <a:r>
              <a:rPr lang="en-US" dirty="0" smtClean="0"/>
              <a:t>October</a:t>
            </a:r>
            <a:r>
              <a:rPr lang="en-US" dirty="0" smtClean="0"/>
              <a:t> </a:t>
            </a:r>
            <a:r>
              <a:rPr lang="en-US" dirty="0" smtClean="0"/>
              <a:t>2015</a:t>
            </a:r>
            <a:endParaRPr lang="en-US" dirty="0"/>
          </a:p>
        </p:txBody>
      </p:sp>
      <p:sp>
        <p:nvSpPr>
          <p:cNvPr id="2052" name="Rectangle 4"/>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053" name="Rectangle 5"/>
          <p:cNvSpPr>
            <a:spLocks noChangeArrowheads="1"/>
          </p:cNvSpPr>
          <p:nvPr/>
        </p:nvSpPr>
        <p:spPr bwMode="auto">
          <a:xfrm>
            <a:off x="0" y="264795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Cambria" pitchFamily="18" charset="0"/>
                <a:ea typeface="Times New Roman" pitchFamily="18" charset="0"/>
              </a:rPr>
              <a:t>   </a:t>
            </a:r>
            <a:endParaRPr kumimoji="0" lang="en-US" sz="1800" b="0" i="0" u="none" strike="noStrike" cap="none" normalizeH="0" baseline="0" smtClean="0">
              <a:ln>
                <a:noFill/>
              </a:ln>
              <a:solidFill>
                <a:schemeClr val="tx1"/>
              </a:solidFill>
              <a:effectLst/>
              <a:latin typeface="Arial" pitchFamily="34" charset="0"/>
            </a:endParaRPr>
          </a:p>
        </p:txBody>
      </p:sp>
      <p:sp>
        <p:nvSpPr>
          <p:cNvPr id="2055" name="Rectangle 7"/>
          <p:cNvSpPr>
            <a:spLocks noChangeArrowheads="1"/>
          </p:cNvSpPr>
          <p:nvPr/>
        </p:nvSpPr>
        <p:spPr bwMode="auto">
          <a:xfrm>
            <a:off x="0" y="701992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Cambria" pitchFamily="18" charset="0"/>
                <a:ea typeface="Times New Roman" pitchFamily="18" charset="0"/>
                <a:cs typeface="Times New Roman" pitchFamily="18" charset="0"/>
              </a:rPr>
              <a:t>   </a:t>
            </a:r>
            <a:endParaRPr kumimoji="0" lang="en-US" sz="1800" b="0" i="0" u="none" strike="noStrike" cap="none" normalizeH="0" baseline="0" smtClean="0">
              <a:ln>
                <a:noFill/>
              </a:ln>
              <a:solidFill>
                <a:schemeClr val="tx1"/>
              </a:solidFill>
              <a:effectLst/>
              <a:latin typeface="Arial" pitchFamily="34" charset="0"/>
            </a:endParaRPr>
          </a:p>
        </p:txBody>
      </p:sp>
      <p:sp>
        <p:nvSpPr>
          <p:cNvPr id="5" name="TextBox 4"/>
          <p:cNvSpPr txBox="1"/>
          <p:nvPr/>
        </p:nvSpPr>
        <p:spPr>
          <a:xfrm>
            <a:off x="304800" y="5638800"/>
            <a:ext cx="8497431" cy="438582"/>
          </a:xfrm>
          <a:prstGeom prst="rect">
            <a:avLst/>
          </a:prstGeom>
          <a:noFill/>
        </p:spPr>
        <p:txBody>
          <a:bodyPr wrap="square" rtlCol="0">
            <a:spAutoFit/>
          </a:bodyPr>
          <a:lstStyle/>
          <a:p>
            <a:pPr algn="ctr">
              <a:buNone/>
            </a:pPr>
            <a:r>
              <a:rPr lang="en-US" baseline="0" dirty="0" smtClean="0"/>
              <a:t>Proposed </a:t>
            </a:r>
            <a:r>
              <a:rPr lang="en-US" baseline="0" dirty="0" smtClean="0"/>
              <a:t>Front</a:t>
            </a:r>
            <a:r>
              <a:rPr lang="en-US" baseline="0" dirty="0" smtClean="0"/>
              <a:t> </a:t>
            </a:r>
            <a:r>
              <a:rPr lang="en-US" baseline="0" dirty="0" smtClean="0"/>
              <a:t>Elevation </a:t>
            </a:r>
            <a:r>
              <a:rPr lang="en-US" baseline="0" dirty="0" smtClean="0"/>
              <a:t>and East Elevation w/Rear Addition</a:t>
            </a:r>
            <a:endParaRPr lang="en-US" dirty="0"/>
          </a:p>
        </p:txBody>
      </p:sp>
      <p:pic>
        <p:nvPicPr>
          <p:cNvPr id="3" name="Picture 2"/>
          <p:cNvPicPr>
            <a:picLocks noChangeAspect="1"/>
          </p:cNvPicPr>
          <p:nvPr/>
        </p:nvPicPr>
        <p:blipFill>
          <a:blip r:embed="rId2"/>
          <a:stretch>
            <a:fillRect/>
          </a:stretch>
        </p:blipFill>
        <p:spPr>
          <a:xfrm>
            <a:off x="457200" y="1524000"/>
            <a:ext cx="3121779" cy="4035240"/>
          </a:xfrm>
          <a:prstGeom prst="rect">
            <a:avLst/>
          </a:prstGeom>
        </p:spPr>
      </p:pic>
      <p:pic>
        <p:nvPicPr>
          <p:cNvPr id="4" name="Picture 3"/>
          <p:cNvPicPr>
            <a:picLocks noChangeAspect="1"/>
          </p:cNvPicPr>
          <p:nvPr/>
        </p:nvPicPr>
        <p:blipFill>
          <a:blip r:embed="rId3"/>
          <a:stretch>
            <a:fillRect/>
          </a:stretch>
        </p:blipFill>
        <p:spPr>
          <a:xfrm rot="16200000">
            <a:off x="4431222" y="1207579"/>
            <a:ext cx="3805807" cy="4895850"/>
          </a:xfrm>
          <a:prstGeom prst="rect">
            <a:avLst/>
          </a:prstGeom>
        </p:spPr>
      </p:pic>
    </p:spTree>
    <p:extLst>
      <p:ext uri="{BB962C8B-B14F-4D97-AF65-F5344CB8AC3E}">
        <p14:creationId xmlns:p14="http://schemas.microsoft.com/office/powerpoint/2010/main" val="212258797"/>
      </p:ext>
    </p:extLst>
  </p:cSld>
  <p:clrMapOvr>
    <a:masterClrMapping/>
  </p:clrMapOvr>
  <p:transition>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stretch>
            <a:fillRect/>
          </a:stretch>
        </p:blipFill>
        <p:spPr>
          <a:xfrm rot="16200000">
            <a:off x="2330806" y="793395"/>
            <a:ext cx="4495802" cy="5804613"/>
          </a:xfrm>
          <a:prstGeom prst="rect">
            <a:avLst/>
          </a:prstGeom>
        </p:spPr>
      </p:pic>
      <p:sp>
        <p:nvSpPr>
          <p:cNvPr id="2" name="Title 1"/>
          <p:cNvSpPr>
            <a:spLocks noGrp="1"/>
          </p:cNvSpPr>
          <p:nvPr>
            <p:ph type="title"/>
          </p:nvPr>
        </p:nvSpPr>
        <p:spPr/>
        <p:txBody>
          <a:bodyPr/>
          <a:lstStyle/>
          <a:p>
            <a:r>
              <a:rPr lang="en-US" dirty="0" smtClean="0"/>
              <a:t>Applicant Submittal – </a:t>
            </a:r>
            <a:r>
              <a:rPr lang="en-US" dirty="0" smtClean="0"/>
              <a:t>October</a:t>
            </a:r>
            <a:r>
              <a:rPr lang="en-US" dirty="0" smtClean="0"/>
              <a:t> </a:t>
            </a:r>
            <a:r>
              <a:rPr lang="en-US" dirty="0" smtClean="0"/>
              <a:t>2015</a:t>
            </a:r>
            <a:endParaRPr lang="en-US" dirty="0"/>
          </a:p>
        </p:txBody>
      </p:sp>
      <p:sp>
        <p:nvSpPr>
          <p:cNvPr id="2052" name="Rectangle 4"/>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053" name="Rectangle 5"/>
          <p:cNvSpPr>
            <a:spLocks noChangeArrowheads="1"/>
          </p:cNvSpPr>
          <p:nvPr/>
        </p:nvSpPr>
        <p:spPr bwMode="auto">
          <a:xfrm>
            <a:off x="0" y="264795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Cambria" pitchFamily="18" charset="0"/>
                <a:ea typeface="Times New Roman" pitchFamily="18" charset="0"/>
              </a:rPr>
              <a:t>   </a:t>
            </a:r>
            <a:endParaRPr kumimoji="0" lang="en-US" sz="1800" b="0" i="0" u="none" strike="noStrike" cap="none" normalizeH="0" baseline="0" smtClean="0">
              <a:ln>
                <a:noFill/>
              </a:ln>
              <a:solidFill>
                <a:schemeClr val="tx1"/>
              </a:solidFill>
              <a:effectLst/>
              <a:latin typeface="Arial" pitchFamily="34" charset="0"/>
            </a:endParaRPr>
          </a:p>
        </p:txBody>
      </p:sp>
      <p:sp>
        <p:nvSpPr>
          <p:cNvPr id="2055" name="Rectangle 7"/>
          <p:cNvSpPr>
            <a:spLocks noChangeArrowheads="1"/>
          </p:cNvSpPr>
          <p:nvPr/>
        </p:nvSpPr>
        <p:spPr bwMode="auto">
          <a:xfrm>
            <a:off x="0" y="701992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Cambria" pitchFamily="18" charset="0"/>
                <a:ea typeface="Times New Roman" pitchFamily="18" charset="0"/>
                <a:cs typeface="Times New Roman" pitchFamily="18" charset="0"/>
              </a:rPr>
              <a:t>   </a:t>
            </a:r>
            <a:endParaRPr kumimoji="0" lang="en-US" sz="1800" b="0" i="0" u="none" strike="noStrike" cap="none" normalizeH="0" baseline="0" smtClean="0">
              <a:ln>
                <a:noFill/>
              </a:ln>
              <a:solidFill>
                <a:schemeClr val="tx1"/>
              </a:solidFill>
              <a:effectLst/>
              <a:latin typeface="Arial" pitchFamily="34" charset="0"/>
            </a:endParaRPr>
          </a:p>
        </p:txBody>
      </p:sp>
      <p:sp>
        <p:nvSpPr>
          <p:cNvPr id="5" name="TextBox 4"/>
          <p:cNvSpPr txBox="1"/>
          <p:nvPr/>
        </p:nvSpPr>
        <p:spPr>
          <a:xfrm>
            <a:off x="304800" y="5638800"/>
            <a:ext cx="8497431" cy="438582"/>
          </a:xfrm>
          <a:prstGeom prst="rect">
            <a:avLst/>
          </a:prstGeom>
          <a:noFill/>
        </p:spPr>
        <p:txBody>
          <a:bodyPr wrap="square" rtlCol="0">
            <a:spAutoFit/>
          </a:bodyPr>
          <a:lstStyle/>
          <a:p>
            <a:pPr algn="ctr">
              <a:buNone/>
            </a:pPr>
            <a:r>
              <a:rPr lang="en-US" baseline="0" dirty="0" smtClean="0"/>
              <a:t>Proposed </a:t>
            </a:r>
            <a:r>
              <a:rPr lang="en-US" baseline="0" dirty="0" smtClean="0"/>
              <a:t>Rear </a:t>
            </a:r>
            <a:r>
              <a:rPr lang="en-US" baseline="0" dirty="0" smtClean="0"/>
              <a:t>Elevation </a:t>
            </a:r>
            <a:r>
              <a:rPr lang="en-US" baseline="0" dirty="0" smtClean="0"/>
              <a:t>w/Addition</a:t>
            </a:r>
            <a:endParaRPr lang="en-US" dirty="0"/>
          </a:p>
        </p:txBody>
      </p:sp>
    </p:spTree>
    <p:extLst>
      <p:ext uri="{BB962C8B-B14F-4D97-AF65-F5344CB8AC3E}">
        <p14:creationId xmlns:p14="http://schemas.microsoft.com/office/powerpoint/2010/main" val="3401255109"/>
      </p:ext>
    </p:extLst>
  </p:cSld>
  <p:clrMapOvr>
    <a:masterClrMapping/>
  </p:clrMapOvr>
  <p:transition>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Applicant Submittal – </a:t>
            </a:r>
            <a:r>
              <a:rPr lang="en-US" dirty="0" smtClean="0"/>
              <a:t>October</a:t>
            </a:r>
            <a:r>
              <a:rPr lang="en-US" dirty="0" smtClean="0"/>
              <a:t> </a:t>
            </a:r>
            <a:r>
              <a:rPr lang="en-US" dirty="0" smtClean="0"/>
              <a:t>2015</a:t>
            </a:r>
            <a:endParaRPr lang="en-US" dirty="0"/>
          </a:p>
        </p:txBody>
      </p:sp>
      <p:sp>
        <p:nvSpPr>
          <p:cNvPr id="2052" name="Rectangle 4"/>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053" name="Rectangle 5"/>
          <p:cNvSpPr>
            <a:spLocks noChangeArrowheads="1"/>
          </p:cNvSpPr>
          <p:nvPr/>
        </p:nvSpPr>
        <p:spPr bwMode="auto">
          <a:xfrm>
            <a:off x="0" y="264795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Cambria" pitchFamily="18" charset="0"/>
                <a:ea typeface="Times New Roman" pitchFamily="18" charset="0"/>
              </a:rPr>
              <a:t>   </a:t>
            </a:r>
            <a:endParaRPr kumimoji="0" lang="en-US" sz="1800" b="0" i="0" u="none" strike="noStrike" cap="none" normalizeH="0" baseline="0" smtClean="0">
              <a:ln>
                <a:noFill/>
              </a:ln>
              <a:solidFill>
                <a:schemeClr val="tx1"/>
              </a:solidFill>
              <a:effectLst/>
              <a:latin typeface="Arial" pitchFamily="34" charset="0"/>
            </a:endParaRPr>
          </a:p>
        </p:txBody>
      </p:sp>
      <p:sp>
        <p:nvSpPr>
          <p:cNvPr id="2055" name="Rectangle 7"/>
          <p:cNvSpPr>
            <a:spLocks noChangeArrowheads="1"/>
          </p:cNvSpPr>
          <p:nvPr/>
        </p:nvSpPr>
        <p:spPr bwMode="auto">
          <a:xfrm>
            <a:off x="0" y="701992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Cambria" pitchFamily="18" charset="0"/>
                <a:ea typeface="Times New Roman" pitchFamily="18" charset="0"/>
                <a:cs typeface="Times New Roman" pitchFamily="18" charset="0"/>
              </a:rPr>
              <a:t>   </a:t>
            </a:r>
            <a:endParaRPr kumimoji="0" lang="en-US" sz="1800" b="0" i="0" u="none" strike="noStrike" cap="none" normalizeH="0" baseline="0" smtClean="0">
              <a:ln>
                <a:noFill/>
              </a:ln>
              <a:solidFill>
                <a:schemeClr val="tx1"/>
              </a:solidFill>
              <a:effectLst/>
              <a:latin typeface="Arial" pitchFamily="34" charset="0"/>
            </a:endParaRPr>
          </a:p>
        </p:txBody>
      </p:sp>
      <p:sp>
        <p:nvSpPr>
          <p:cNvPr id="5" name="TextBox 4"/>
          <p:cNvSpPr txBox="1"/>
          <p:nvPr/>
        </p:nvSpPr>
        <p:spPr>
          <a:xfrm>
            <a:off x="304800" y="5638800"/>
            <a:ext cx="8497431" cy="412934"/>
          </a:xfrm>
          <a:prstGeom prst="rect">
            <a:avLst/>
          </a:prstGeom>
          <a:noFill/>
        </p:spPr>
        <p:txBody>
          <a:bodyPr wrap="square" rtlCol="0">
            <a:spAutoFit/>
          </a:bodyPr>
          <a:lstStyle/>
          <a:p>
            <a:pPr algn="ctr">
              <a:buNone/>
            </a:pPr>
            <a:r>
              <a:rPr lang="en-US" baseline="0" dirty="0" smtClean="0"/>
              <a:t>Window Options for Turret</a:t>
            </a:r>
            <a:endParaRPr lang="en-US" dirty="0"/>
          </a:p>
        </p:txBody>
      </p:sp>
      <p:pic>
        <p:nvPicPr>
          <p:cNvPr id="4" name="Picture 3"/>
          <p:cNvPicPr>
            <a:picLocks noChangeAspect="1"/>
          </p:cNvPicPr>
          <p:nvPr/>
        </p:nvPicPr>
        <p:blipFill>
          <a:blip r:embed="rId2"/>
          <a:stretch>
            <a:fillRect/>
          </a:stretch>
        </p:blipFill>
        <p:spPr>
          <a:xfrm rot="5400000">
            <a:off x="4759808" y="1864208"/>
            <a:ext cx="4115234" cy="3433949"/>
          </a:xfrm>
          <a:prstGeom prst="rect">
            <a:avLst/>
          </a:prstGeom>
        </p:spPr>
      </p:pic>
      <p:pic>
        <p:nvPicPr>
          <p:cNvPr id="7" name="Picture 6"/>
          <p:cNvPicPr>
            <a:picLocks noChangeAspect="1"/>
          </p:cNvPicPr>
          <p:nvPr/>
        </p:nvPicPr>
        <p:blipFill>
          <a:blip r:embed="rId3"/>
          <a:stretch>
            <a:fillRect/>
          </a:stretch>
        </p:blipFill>
        <p:spPr>
          <a:xfrm>
            <a:off x="1219200" y="1471612"/>
            <a:ext cx="3703489" cy="4167188"/>
          </a:xfrm>
          <a:prstGeom prst="rect">
            <a:avLst/>
          </a:prstGeom>
        </p:spPr>
      </p:pic>
    </p:spTree>
    <p:extLst>
      <p:ext uri="{BB962C8B-B14F-4D97-AF65-F5344CB8AC3E}">
        <p14:creationId xmlns:p14="http://schemas.microsoft.com/office/powerpoint/2010/main" val="214024282"/>
      </p:ext>
    </p:extLst>
  </p:cSld>
  <p:clrMapOvr>
    <a:masterClrMapping/>
  </p:clrMapOvr>
  <p:transition>
    <p:fad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Applicant Submittal – </a:t>
            </a:r>
            <a:r>
              <a:rPr lang="en-US" dirty="0" smtClean="0"/>
              <a:t>October</a:t>
            </a:r>
            <a:r>
              <a:rPr lang="en-US" dirty="0" smtClean="0"/>
              <a:t> </a:t>
            </a:r>
            <a:r>
              <a:rPr lang="en-US" dirty="0" smtClean="0"/>
              <a:t>2015</a:t>
            </a:r>
            <a:endParaRPr lang="en-US" dirty="0"/>
          </a:p>
        </p:txBody>
      </p:sp>
      <p:sp>
        <p:nvSpPr>
          <p:cNvPr id="2052" name="Rectangle 4"/>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053" name="Rectangle 5"/>
          <p:cNvSpPr>
            <a:spLocks noChangeArrowheads="1"/>
          </p:cNvSpPr>
          <p:nvPr/>
        </p:nvSpPr>
        <p:spPr bwMode="auto">
          <a:xfrm>
            <a:off x="0" y="264795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Cambria" pitchFamily="18" charset="0"/>
                <a:ea typeface="Times New Roman" pitchFamily="18" charset="0"/>
              </a:rPr>
              <a:t>   </a:t>
            </a:r>
            <a:endParaRPr kumimoji="0" lang="en-US" sz="1800" b="0" i="0" u="none" strike="noStrike" cap="none" normalizeH="0" baseline="0" smtClean="0">
              <a:ln>
                <a:noFill/>
              </a:ln>
              <a:solidFill>
                <a:schemeClr val="tx1"/>
              </a:solidFill>
              <a:effectLst/>
              <a:latin typeface="Arial" pitchFamily="34" charset="0"/>
            </a:endParaRPr>
          </a:p>
        </p:txBody>
      </p:sp>
      <p:sp>
        <p:nvSpPr>
          <p:cNvPr id="2055" name="Rectangle 7"/>
          <p:cNvSpPr>
            <a:spLocks noChangeArrowheads="1"/>
          </p:cNvSpPr>
          <p:nvPr/>
        </p:nvSpPr>
        <p:spPr bwMode="auto">
          <a:xfrm>
            <a:off x="0" y="701992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Cambria" pitchFamily="18" charset="0"/>
                <a:ea typeface="Times New Roman" pitchFamily="18" charset="0"/>
                <a:cs typeface="Times New Roman" pitchFamily="18" charset="0"/>
              </a:rPr>
              <a:t>   </a:t>
            </a:r>
            <a:endParaRPr kumimoji="0" lang="en-US" sz="1800" b="0" i="0" u="none" strike="noStrike" cap="none" normalizeH="0" baseline="0" smtClean="0">
              <a:ln>
                <a:noFill/>
              </a:ln>
              <a:solidFill>
                <a:schemeClr val="tx1"/>
              </a:solidFill>
              <a:effectLst/>
              <a:latin typeface="Arial" pitchFamily="34" charset="0"/>
            </a:endParaRPr>
          </a:p>
        </p:txBody>
      </p:sp>
      <p:sp>
        <p:nvSpPr>
          <p:cNvPr id="5" name="TextBox 4"/>
          <p:cNvSpPr txBox="1"/>
          <p:nvPr/>
        </p:nvSpPr>
        <p:spPr>
          <a:xfrm>
            <a:off x="304800" y="5638800"/>
            <a:ext cx="8497431" cy="412934"/>
          </a:xfrm>
          <a:prstGeom prst="rect">
            <a:avLst/>
          </a:prstGeom>
          <a:noFill/>
        </p:spPr>
        <p:txBody>
          <a:bodyPr wrap="square" rtlCol="0">
            <a:spAutoFit/>
          </a:bodyPr>
          <a:lstStyle/>
          <a:p>
            <a:pPr algn="ctr">
              <a:buNone/>
            </a:pPr>
            <a:r>
              <a:rPr lang="en-US" baseline="0" dirty="0" smtClean="0"/>
              <a:t>Single-Story Garage Option Front and Rear Elevations</a:t>
            </a:r>
            <a:endParaRPr lang="en-US" dirty="0"/>
          </a:p>
        </p:txBody>
      </p:sp>
      <p:pic>
        <p:nvPicPr>
          <p:cNvPr id="6" name="Picture 5"/>
          <p:cNvPicPr>
            <a:picLocks noChangeAspect="1"/>
          </p:cNvPicPr>
          <p:nvPr/>
        </p:nvPicPr>
        <p:blipFill>
          <a:blip r:embed="rId2"/>
          <a:stretch>
            <a:fillRect/>
          </a:stretch>
        </p:blipFill>
        <p:spPr>
          <a:xfrm rot="16200000">
            <a:off x="667777" y="1048776"/>
            <a:ext cx="3581400" cy="4836646"/>
          </a:xfrm>
          <a:prstGeom prst="rect">
            <a:avLst/>
          </a:prstGeom>
        </p:spPr>
      </p:pic>
      <p:pic>
        <p:nvPicPr>
          <p:cNvPr id="8" name="Picture 7"/>
          <p:cNvPicPr>
            <a:picLocks noChangeAspect="1"/>
          </p:cNvPicPr>
          <p:nvPr/>
        </p:nvPicPr>
        <p:blipFill>
          <a:blip r:embed="rId3"/>
          <a:stretch>
            <a:fillRect/>
          </a:stretch>
        </p:blipFill>
        <p:spPr>
          <a:xfrm rot="16200000">
            <a:off x="4919662" y="1219200"/>
            <a:ext cx="3876675" cy="4419600"/>
          </a:xfrm>
          <a:prstGeom prst="rect">
            <a:avLst/>
          </a:prstGeom>
        </p:spPr>
      </p:pic>
    </p:spTree>
    <p:extLst>
      <p:ext uri="{BB962C8B-B14F-4D97-AF65-F5344CB8AC3E}">
        <p14:creationId xmlns:p14="http://schemas.microsoft.com/office/powerpoint/2010/main" val="3185461721"/>
      </p:ext>
    </p:extLst>
  </p:cSld>
  <p:clrMapOvr>
    <a:masterClrMapping/>
  </p:clrMapOvr>
  <p:transition>
    <p:fad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Applicant Submittal – </a:t>
            </a:r>
            <a:r>
              <a:rPr lang="en-US" dirty="0" smtClean="0"/>
              <a:t>October</a:t>
            </a:r>
            <a:r>
              <a:rPr lang="en-US" dirty="0" smtClean="0"/>
              <a:t> </a:t>
            </a:r>
            <a:r>
              <a:rPr lang="en-US" dirty="0" smtClean="0"/>
              <a:t>2015</a:t>
            </a:r>
            <a:endParaRPr lang="en-US" dirty="0"/>
          </a:p>
        </p:txBody>
      </p:sp>
      <p:sp>
        <p:nvSpPr>
          <p:cNvPr id="2052" name="Rectangle 4"/>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053" name="Rectangle 5"/>
          <p:cNvSpPr>
            <a:spLocks noChangeArrowheads="1"/>
          </p:cNvSpPr>
          <p:nvPr/>
        </p:nvSpPr>
        <p:spPr bwMode="auto">
          <a:xfrm>
            <a:off x="0" y="264795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Cambria" pitchFamily="18" charset="0"/>
                <a:ea typeface="Times New Roman" pitchFamily="18" charset="0"/>
              </a:rPr>
              <a:t>   </a:t>
            </a:r>
            <a:endParaRPr kumimoji="0" lang="en-US" sz="1800" b="0" i="0" u="none" strike="noStrike" cap="none" normalizeH="0" baseline="0" smtClean="0">
              <a:ln>
                <a:noFill/>
              </a:ln>
              <a:solidFill>
                <a:schemeClr val="tx1"/>
              </a:solidFill>
              <a:effectLst/>
              <a:latin typeface="Arial" pitchFamily="34" charset="0"/>
            </a:endParaRPr>
          </a:p>
        </p:txBody>
      </p:sp>
      <p:sp>
        <p:nvSpPr>
          <p:cNvPr id="2055" name="Rectangle 7"/>
          <p:cNvSpPr>
            <a:spLocks noChangeArrowheads="1"/>
          </p:cNvSpPr>
          <p:nvPr/>
        </p:nvSpPr>
        <p:spPr bwMode="auto">
          <a:xfrm>
            <a:off x="0" y="701992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Cambria" pitchFamily="18" charset="0"/>
                <a:ea typeface="Times New Roman" pitchFamily="18" charset="0"/>
                <a:cs typeface="Times New Roman" pitchFamily="18" charset="0"/>
              </a:rPr>
              <a:t>   </a:t>
            </a:r>
            <a:endParaRPr kumimoji="0" lang="en-US" sz="1800" b="0" i="0" u="none" strike="noStrike" cap="none" normalizeH="0" baseline="0" smtClean="0">
              <a:ln>
                <a:noFill/>
              </a:ln>
              <a:solidFill>
                <a:schemeClr val="tx1"/>
              </a:solidFill>
              <a:effectLst/>
              <a:latin typeface="Arial" pitchFamily="34" charset="0"/>
            </a:endParaRPr>
          </a:p>
        </p:txBody>
      </p:sp>
      <p:sp>
        <p:nvSpPr>
          <p:cNvPr id="5" name="TextBox 4"/>
          <p:cNvSpPr txBox="1"/>
          <p:nvPr/>
        </p:nvSpPr>
        <p:spPr>
          <a:xfrm>
            <a:off x="304800" y="5638800"/>
            <a:ext cx="8497431" cy="438582"/>
          </a:xfrm>
          <a:prstGeom prst="rect">
            <a:avLst/>
          </a:prstGeom>
          <a:noFill/>
        </p:spPr>
        <p:txBody>
          <a:bodyPr wrap="square" rtlCol="0">
            <a:spAutoFit/>
          </a:bodyPr>
          <a:lstStyle/>
          <a:p>
            <a:pPr algn="ctr">
              <a:buNone/>
            </a:pPr>
            <a:r>
              <a:rPr lang="en-US" baseline="0" dirty="0" smtClean="0"/>
              <a:t>Single-Story Garage Option - West Elevation</a:t>
            </a:r>
            <a:endParaRPr lang="en-US" dirty="0"/>
          </a:p>
        </p:txBody>
      </p:sp>
      <p:pic>
        <p:nvPicPr>
          <p:cNvPr id="3" name="Picture 2"/>
          <p:cNvPicPr>
            <a:picLocks noChangeAspect="1"/>
          </p:cNvPicPr>
          <p:nvPr/>
        </p:nvPicPr>
        <p:blipFill>
          <a:blip r:embed="rId2"/>
          <a:stretch>
            <a:fillRect/>
          </a:stretch>
        </p:blipFill>
        <p:spPr>
          <a:xfrm rot="16200000">
            <a:off x="2752725" y="-166688"/>
            <a:ext cx="3638550" cy="7191375"/>
          </a:xfrm>
          <a:prstGeom prst="rect">
            <a:avLst/>
          </a:prstGeom>
        </p:spPr>
      </p:pic>
    </p:spTree>
    <p:extLst>
      <p:ext uri="{BB962C8B-B14F-4D97-AF65-F5344CB8AC3E}">
        <p14:creationId xmlns:p14="http://schemas.microsoft.com/office/powerpoint/2010/main" val="1272354426"/>
      </p:ext>
    </p:extLst>
  </p:cSld>
  <p:clrMapOvr>
    <a:masterClrMapping/>
  </p:clrMapOvr>
  <p:transition>
    <p:fad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Applicant Submittal – </a:t>
            </a:r>
            <a:r>
              <a:rPr lang="en-US" dirty="0" smtClean="0"/>
              <a:t>October</a:t>
            </a:r>
            <a:r>
              <a:rPr lang="en-US" dirty="0" smtClean="0"/>
              <a:t> </a:t>
            </a:r>
            <a:r>
              <a:rPr lang="en-US" dirty="0" smtClean="0"/>
              <a:t>2015</a:t>
            </a:r>
            <a:endParaRPr lang="en-US" dirty="0"/>
          </a:p>
        </p:txBody>
      </p:sp>
      <p:sp>
        <p:nvSpPr>
          <p:cNvPr id="2052" name="Rectangle 4"/>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053" name="Rectangle 5"/>
          <p:cNvSpPr>
            <a:spLocks noChangeArrowheads="1"/>
          </p:cNvSpPr>
          <p:nvPr/>
        </p:nvSpPr>
        <p:spPr bwMode="auto">
          <a:xfrm>
            <a:off x="0" y="264795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Cambria" pitchFamily="18" charset="0"/>
                <a:ea typeface="Times New Roman" pitchFamily="18" charset="0"/>
              </a:rPr>
              <a:t>   </a:t>
            </a:r>
            <a:endParaRPr kumimoji="0" lang="en-US" sz="1800" b="0" i="0" u="none" strike="noStrike" cap="none" normalizeH="0" baseline="0" smtClean="0">
              <a:ln>
                <a:noFill/>
              </a:ln>
              <a:solidFill>
                <a:schemeClr val="tx1"/>
              </a:solidFill>
              <a:effectLst/>
              <a:latin typeface="Arial" pitchFamily="34" charset="0"/>
            </a:endParaRPr>
          </a:p>
        </p:txBody>
      </p:sp>
      <p:sp>
        <p:nvSpPr>
          <p:cNvPr id="2055" name="Rectangle 7"/>
          <p:cNvSpPr>
            <a:spLocks noChangeArrowheads="1"/>
          </p:cNvSpPr>
          <p:nvPr/>
        </p:nvSpPr>
        <p:spPr bwMode="auto">
          <a:xfrm>
            <a:off x="0" y="701992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Cambria" pitchFamily="18" charset="0"/>
                <a:ea typeface="Times New Roman" pitchFamily="18" charset="0"/>
                <a:cs typeface="Times New Roman" pitchFamily="18" charset="0"/>
              </a:rPr>
              <a:t>   </a:t>
            </a:r>
            <a:endParaRPr kumimoji="0" lang="en-US" sz="1800" b="0" i="0" u="none" strike="noStrike" cap="none" normalizeH="0" baseline="0" smtClean="0">
              <a:ln>
                <a:noFill/>
              </a:ln>
              <a:solidFill>
                <a:schemeClr val="tx1"/>
              </a:solidFill>
              <a:effectLst/>
              <a:latin typeface="Arial" pitchFamily="34" charset="0"/>
            </a:endParaRPr>
          </a:p>
        </p:txBody>
      </p:sp>
      <p:sp>
        <p:nvSpPr>
          <p:cNvPr id="5" name="TextBox 4"/>
          <p:cNvSpPr txBox="1"/>
          <p:nvPr/>
        </p:nvSpPr>
        <p:spPr>
          <a:xfrm>
            <a:off x="304800" y="5638800"/>
            <a:ext cx="8497431" cy="438582"/>
          </a:xfrm>
          <a:prstGeom prst="rect">
            <a:avLst/>
          </a:prstGeom>
          <a:noFill/>
        </p:spPr>
        <p:txBody>
          <a:bodyPr wrap="square" rtlCol="0">
            <a:spAutoFit/>
          </a:bodyPr>
          <a:lstStyle/>
          <a:p>
            <a:pPr algn="ctr">
              <a:buNone/>
            </a:pPr>
            <a:r>
              <a:rPr lang="en-US" baseline="0" dirty="0" smtClean="0"/>
              <a:t>Single-Story Garage Option - East Elevation</a:t>
            </a:r>
            <a:endParaRPr lang="en-US" dirty="0"/>
          </a:p>
        </p:txBody>
      </p:sp>
      <p:pic>
        <p:nvPicPr>
          <p:cNvPr id="4" name="Picture 3"/>
          <p:cNvPicPr>
            <a:picLocks noChangeAspect="1"/>
          </p:cNvPicPr>
          <p:nvPr/>
        </p:nvPicPr>
        <p:blipFill>
          <a:blip r:embed="rId2"/>
          <a:stretch>
            <a:fillRect/>
          </a:stretch>
        </p:blipFill>
        <p:spPr>
          <a:xfrm rot="16200000">
            <a:off x="2767012" y="-95250"/>
            <a:ext cx="3609975" cy="7048500"/>
          </a:xfrm>
          <a:prstGeom prst="rect">
            <a:avLst/>
          </a:prstGeom>
        </p:spPr>
      </p:pic>
    </p:spTree>
    <p:extLst>
      <p:ext uri="{BB962C8B-B14F-4D97-AF65-F5344CB8AC3E}">
        <p14:creationId xmlns:p14="http://schemas.microsoft.com/office/powerpoint/2010/main" val="90577074"/>
      </p:ext>
    </p:extLst>
  </p:cSld>
  <p:clrMapOvr>
    <a:masterClrMapping/>
  </p:clrMapOvr>
  <p:transition>
    <p:fad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Applicant Submittal – </a:t>
            </a:r>
            <a:r>
              <a:rPr lang="en-US" dirty="0" smtClean="0"/>
              <a:t>October</a:t>
            </a:r>
            <a:r>
              <a:rPr lang="en-US" dirty="0" smtClean="0"/>
              <a:t> </a:t>
            </a:r>
            <a:r>
              <a:rPr lang="en-US" dirty="0" smtClean="0"/>
              <a:t>2015</a:t>
            </a:r>
            <a:endParaRPr lang="en-US" dirty="0"/>
          </a:p>
        </p:txBody>
      </p:sp>
      <p:sp>
        <p:nvSpPr>
          <p:cNvPr id="2052" name="Rectangle 4"/>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053" name="Rectangle 5"/>
          <p:cNvSpPr>
            <a:spLocks noChangeArrowheads="1"/>
          </p:cNvSpPr>
          <p:nvPr/>
        </p:nvSpPr>
        <p:spPr bwMode="auto">
          <a:xfrm>
            <a:off x="0" y="264795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Cambria" pitchFamily="18" charset="0"/>
                <a:ea typeface="Times New Roman" pitchFamily="18" charset="0"/>
              </a:rPr>
              <a:t>   </a:t>
            </a:r>
            <a:endParaRPr kumimoji="0" lang="en-US" sz="1800" b="0" i="0" u="none" strike="noStrike" cap="none" normalizeH="0" baseline="0" smtClean="0">
              <a:ln>
                <a:noFill/>
              </a:ln>
              <a:solidFill>
                <a:schemeClr val="tx1"/>
              </a:solidFill>
              <a:effectLst/>
              <a:latin typeface="Arial" pitchFamily="34" charset="0"/>
            </a:endParaRPr>
          </a:p>
        </p:txBody>
      </p:sp>
      <p:sp>
        <p:nvSpPr>
          <p:cNvPr id="2055" name="Rectangle 7"/>
          <p:cNvSpPr>
            <a:spLocks noChangeArrowheads="1"/>
          </p:cNvSpPr>
          <p:nvPr/>
        </p:nvSpPr>
        <p:spPr bwMode="auto">
          <a:xfrm>
            <a:off x="0" y="701992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Cambria" pitchFamily="18" charset="0"/>
                <a:ea typeface="Times New Roman" pitchFamily="18" charset="0"/>
                <a:cs typeface="Times New Roman" pitchFamily="18" charset="0"/>
              </a:rPr>
              <a:t>   </a:t>
            </a:r>
            <a:endParaRPr kumimoji="0" lang="en-US" sz="1800" b="0" i="0" u="none" strike="noStrike" cap="none" normalizeH="0" baseline="0" smtClean="0">
              <a:ln>
                <a:noFill/>
              </a:ln>
              <a:solidFill>
                <a:schemeClr val="tx1"/>
              </a:solidFill>
              <a:effectLst/>
              <a:latin typeface="Arial" pitchFamily="34" charset="0"/>
            </a:endParaRPr>
          </a:p>
        </p:txBody>
      </p:sp>
      <p:sp>
        <p:nvSpPr>
          <p:cNvPr id="5" name="TextBox 4"/>
          <p:cNvSpPr txBox="1"/>
          <p:nvPr/>
        </p:nvSpPr>
        <p:spPr>
          <a:xfrm>
            <a:off x="304800" y="5638800"/>
            <a:ext cx="8497431" cy="438582"/>
          </a:xfrm>
          <a:prstGeom prst="rect">
            <a:avLst/>
          </a:prstGeom>
          <a:noFill/>
        </p:spPr>
        <p:txBody>
          <a:bodyPr wrap="square" rtlCol="0">
            <a:spAutoFit/>
          </a:bodyPr>
          <a:lstStyle/>
          <a:p>
            <a:pPr algn="ctr">
              <a:buNone/>
            </a:pPr>
            <a:r>
              <a:rPr lang="en-US" baseline="0" dirty="0" smtClean="0"/>
              <a:t>Single-Story Garage Option - Windows</a:t>
            </a:r>
            <a:endParaRPr lang="en-US" dirty="0"/>
          </a:p>
        </p:txBody>
      </p:sp>
      <p:pic>
        <p:nvPicPr>
          <p:cNvPr id="3" name="Picture 2"/>
          <p:cNvPicPr>
            <a:picLocks noChangeAspect="1"/>
          </p:cNvPicPr>
          <p:nvPr/>
        </p:nvPicPr>
        <p:blipFill>
          <a:blip r:embed="rId2"/>
          <a:stretch>
            <a:fillRect/>
          </a:stretch>
        </p:blipFill>
        <p:spPr>
          <a:xfrm>
            <a:off x="3079234" y="1557337"/>
            <a:ext cx="4083566" cy="4157663"/>
          </a:xfrm>
          <a:prstGeom prst="rect">
            <a:avLst/>
          </a:prstGeom>
        </p:spPr>
      </p:pic>
    </p:spTree>
    <p:extLst>
      <p:ext uri="{BB962C8B-B14F-4D97-AF65-F5344CB8AC3E}">
        <p14:creationId xmlns:p14="http://schemas.microsoft.com/office/powerpoint/2010/main" val="2226436181"/>
      </p:ext>
    </p:extLst>
  </p:cSld>
  <p:clrMapOvr>
    <a:masterClrMapping/>
  </p:clrMapOvr>
  <p:transition>
    <p:fad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Applicant Submittal – </a:t>
            </a:r>
            <a:r>
              <a:rPr lang="en-US" dirty="0" smtClean="0"/>
              <a:t>October</a:t>
            </a:r>
            <a:r>
              <a:rPr lang="en-US" dirty="0" smtClean="0"/>
              <a:t> </a:t>
            </a:r>
            <a:r>
              <a:rPr lang="en-US" dirty="0" smtClean="0"/>
              <a:t>2015</a:t>
            </a:r>
            <a:endParaRPr lang="en-US" dirty="0"/>
          </a:p>
        </p:txBody>
      </p:sp>
      <p:sp>
        <p:nvSpPr>
          <p:cNvPr id="2052" name="Rectangle 4"/>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053" name="Rectangle 5"/>
          <p:cNvSpPr>
            <a:spLocks noChangeArrowheads="1"/>
          </p:cNvSpPr>
          <p:nvPr/>
        </p:nvSpPr>
        <p:spPr bwMode="auto">
          <a:xfrm>
            <a:off x="0" y="264795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Cambria" pitchFamily="18" charset="0"/>
                <a:ea typeface="Times New Roman" pitchFamily="18" charset="0"/>
              </a:rPr>
              <a:t>   </a:t>
            </a:r>
            <a:endParaRPr kumimoji="0" lang="en-US" sz="1800" b="0" i="0" u="none" strike="noStrike" cap="none" normalizeH="0" baseline="0" smtClean="0">
              <a:ln>
                <a:noFill/>
              </a:ln>
              <a:solidFill>
                <a:schemeClr val="tx1"/>
              </a:solidFill>
              <a:effectLst/>
              <a:latin typeface="Arial" pitchFamily="34" charset="0"/>
            </a:endParaRPr>
          </a:p>
        </p:txBody>
      </p:sp>
      <p:sp>
        <p:nvSpPr>
          <p:cNvPr id="2055" name="Rectangle 7"/>
          <p:cNvSpPr>
            <a:spLocks noChangeArrowheads="1"/>
          </p:cNvSpPr>
          <p:nvPr/>
        </p:nvSpPr>
        <p:spPr bwMode="auto">
          <a:xfrm>
            <a:off x="0" y="701992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Cambria" pitchFamily="18" charset="0"/>
                <a:ea typeface="Times New Roman" pitchFamily="18" charset="0"/>
                <a:cs typeface="Times New Roman" pitchFamily="18" charset="0"/>
              </a:rPr>
              <a:t>   </a:t>
            </a:r>
            <a:endParaRPr kumimoji="0" lang="en-US" sz="1800" b="0" i="0" u="none" strike="noStrike" cap="none" normalizeH="0" baseline="0" smtClean="0">
              <a:ln>
                <a:noFill/>
              </a:ln>
              <a:solidFill>
                <a:schemeClr val="tx1"/>
              </a:solidFill>
              <a:effectLst/>
              <a:latin typeface="Arial" pitchFamily="34" charset="0"/>
            </a:endParaRPr>
          </a:p>
        </p:txBody>
      </p:sp>
      <p:sp>
        <p:nvSpPr>
          <p:cNvPr id="5" name="TextBox 4"/>
          <p:cNvSpPr txBox="1"/>
          <p:nvPr/>
        </p:nvSpPr>
        <p:spPr>
          <a:xfrm>
            <a:off x="304800" y="5638800"/>
            <a:ext cx="8497431" cy="412934"/>
          </a:xfrm>
          <a:prstGeom prst="rect">
            <a:avLst/>
          </a:prstGeom>
          <a:noFill/>
        </p:spPr>
        <p:txBody>
          <a:bodyPr wrap="square" rtlCol="0">
            <a:spAutoFit/>
          </a:bodyPr>
          <a:lstStyle/>
          <a:p>
            <a:pPr algn="ctr">
              <a:buNone/>
            </a:pPr>
            <a:r>
              <a:rPr lang="en-US" baseline="0" dirty="0" smtClean="0"/>
              <a:t>Two-Story Garage Option – Front and Rear Elevations</a:t>
            </a:r>
            <a:endParaRPr lang="en-US" dirty="0"/>
          </a:p>
        </p:txBody>
      </p:sp>
      <p:pic>
        <p:nvPicPr>
          <p:cNvPr id="3" name="Picture 2"/>
          <p:cNvPicPr>
            <a:picLocks noChangeAspect="1"/>
          </p:cNvPicPr>
          <p:nvPr/>
        </p:nvPicPr>
        <p:blipFill>
          <a:blip r:embed="rId2"/>
          <a:stretch>
            <a:fillRect/>
          </a:stretch>
        </p:blipFill>
        <p:spPr>
          <a:xfrm>
            <a:off x="76200" y="1847850"/>
            <a:ext cx="4629150" cy="3486150"/>
          </a:xfrm>
          <a:prstGeom prst="rect">
            <a:avLst/>
          </a:prstGeom>
        </p:spPr>
      </p:pic>
      <p:pic>
        <p:nvPicPr>
          <p:cNvPr id="6" name="Picture 5"/>
          <p:cNvPicPr>
            <a:picLocks noChangeAspect="1"/>
          </p:cNvPicPr>
          <p:nvPr/>
        </p:nvPicPr>
        <p:blipFill>
          <a:blip r:embed="rId3"/>
          <a:stretch>
            <a:fillRect/>
          </a:stretch>
        </p:blipFill>
        <p:spPr>
          <a:xfrm>
            <a:off x="4572000" y="1795462"/>
            <a:ext cx="4433248" cy="3538538"/>
          </a:xfrm>
          <a:prstGeom prst="rect">
            <a:avLst/>
          </a:prstGeom>
        </p:spPr>
      </p:pic>
    </p:spTree>
    <p:extLst>
      <p:ext uri="{BB962C8B-B14F-4D97-AF65-F5344CB8AC3E}">
        <p14:creationId xmlns:p14="http://schemas.microsoft.com/office/powerpoint/2010/main" val="1174864615"/>
      </p:ext>
    </p:extLst>
  </p:cSld>
  <p:clrMapOvr>
    <a:masterClrMapping/>
  </p:clrMapOvr>
  <p:transition>
    <p:fad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Applicant Submittal – </a:t>
            </a:r>
            <a:r>
              <a:rPr lang="en-US" dirty="0" smtClean="0"/>
              <a:t>October</a:t>
            </a:r>
            <a:r>
              <a:rPr lang="en-US" dirty="0" smtClean="0"/>
              <a:t> </a:t>
            </a:r>
            <a:r>
              <a:rPr lang="en-US" dirty="0" smtClean="0"/>
              <a:t>2015</a:t>
            </a:r>
            <a:endParaRPr lang="en-US" dirty="0"/>
          </a:p>
        </p:txBody>
      </p:sp>
      <p:sp>
        <p:nvSpPr>
          <p:cNvPr id="2052" name="Rectangle 4"/>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053" name="Rectangle 5"/>
          <p:cNvSpPr>
            <a:spLocks noChangeArrowheads="1"/>
          </p:cNvSpPr>
          <p:nvPr/>
        </p:nvSpPr>
        <p:spPr bwMode="auto">
          <a:xfrm>
            <a:off x="0" y="264795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Cambria" pitchFamily="18" charset="0"/>
                <a:ea typeface="Times New Roman" pitchFamily="18" charset="0"/>
              </a:rPr>
              <a:t>   </a:t>
            </a:r>
            <a:endParaRPr kumimoji="0" lang="en-US" sz="1800" b="0" i="0" u="none" strike="noStrike" cap="none" normalizeH="0" baseline="0" smtClean="0">
              <a:ln>
                <a:noFill/>
              </a:ln>
              <a:solidFill>
                <a:schemeClr val="tx1"/>
              </a:solidFill>
              <a:effectLst/>
              <a:latin typeface="Arial" pitchFamily="34" charset="0"/>
            </a:endParaRPr>
          </a:p>
        </p:txBody>
      </p:sp>
      <p:sp>
        <p:nvSpPr>
          <p:cNvPr id="2055" name="Rectangle 7"/>
          <p:cNvSpPr>
            <a:spLocks noChangeArrowheads="1"/>
          </p:cNvSpPr>
          <p:nvPr/>
        </p:nvSpPr>
        <p:spPr bwMode="auto">
          <a:xfrm>
            <a:off x="0" y="701992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Cambria" pitchFamily="18" charset="0"/>
                <a:ea typeface="Times New Roman" pitchFamily="18" charset="0"/>
                <a:cs typeface="Times New Roman" pitchFamily="18" charset="0"/>
              </a:rPr>
              <a:t>   </a:t>
            </a:r>
            <a:endParaRPr kumimoji="0" lang="en-US" sz="1800" b="0" i="0" u="none" strike="noStrike" cap="none" normalizeH="0" baseline="0" smtClean="0">
              <a:ln>
                <a:noFill/>
              </a:ln>
              <a:solidFill>
                <a:schemeClr val="tx1"/>
              </a:solidFill>
              <a:effectLst/>
              <a:latin typeface="Arial" pitchFamily="34" charset="0"/>
            </a:endParaRPr>
          </a:p>
        </p:txBody>
      </p:sp>
      <p:sp>
        <p:nvSpPr>
          <p:cNvPr id="5" name="TextBox 4"/>
          <p:cNvSpPr txBox="1"/>
          <p:nvPr/>
        </p:nvSpPr>
        <p:spPr>
          <a:xfrm>
            <a:off x="304800" y="5638800"/>
            <a:ext cx="8497431" cy="412934"/>
          </a:xfrm>
          <a:prstGeom prst="rect">
            <a:avLst/>
          </a:prstGeom>
          <a:noFill/>
        </p:spPr>
        <p:txBody>
          <a:bodyPr wrap="square" rtlCol="0">
            <a:spAutoFit/>
          </a:bodyPr>
          <a:lstStyle/>
          <a:p>
            <a:pPr algn="ctr">
              <a:buNone/>
            </a:pPr>
            <a:r>
              <a:rPr lang="en-US" baseline="0" dirty="0" smtClean="0"/>
              <a:t>Two-Story Garage Option – West Elevation</a:t>
            </a:r>
            <a:endParaRPr lang="en-US" dirty="0"/>
          </a:p>
        </p:txBody>
      </p:sp>
      <p:pic>
        <p:nvPicPr>
          <p:cNvPr id="4" name="Picture 3"/>
          <p:cNvPicPr>
            <a:picLocks noChangeAspect="1"/>
          </p:cNvPicPr>
          <p:nvPr/>
        </p:nvPicPr>
        <p:blipFill>
          <a:blip r:embed="rId2"/>
          <a:stretch>
            <a:fillRect/>
          </a:stretch>
        </p:blipFill>
        <p:spPr>
          <a:xfrm>
            <a:off x="2233612" y="1557337"/>
            <a:ext cx="4676775" cy="3743325"/>
          </a:xfrm>
          <a:prstGeom prst="rect">
            <a:avLst/>
          </a:prstGeom>
        </p:spPr>
      </p:pic>
    </p:spTree>
    <p:extLst>
      <p:ext uri="{BB962C8B-B14F-4D97-AF65-F5344CB8AC3E}">
        <p14:creationId xmlns:p14="http://schemas.microsoft.com/office/powerpoint/2010/main" val="200567133"/>
      </p:ext>
    </p:extLst>
  </p:cSld>
  <p:clrMapOvr>
    <a:masterClrMapping/>
  </p:clrMapOvr>
  <p:transition>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Decision Before the Historic Review Board</a:t>
            </a:r>
            <a:endParaRPr lang="en-US" dirty="0"/>
          </a:p>
        </p:txBody>
      </p:sp>
      <p:sp>
        <p:nvSpPr>
          <p:cNvPr id="3" name="Content Placeholder 2"/>
          <p:cNvSpPr>
            <a:spLocks noGrp="1"/>
          </p:cNvSpPr>
          <p:nvPr>
            <p:ph idx="1"/>
          </p:nvPr>
        </p:nvSpPr>
        <p:spPr>
          <a:xfrm>
            <a:off x="457200" y="1600200"/>
            <a:ext cx="4478286" cy="4525963"/>
          </a:xfrm>
        </p:spPr>
        <p:txBody>
          <a:bodyPr/>
          <a:lstStyle/>
          <a:p>
            <a:pPr>
              <a:lnSpc>
                <a:spcPct val="100000"/>
              </a:lnSpc>
              <a:spcAft>
                <a:spcPts val="600"/>
              </a:spcAft>
            </a:pPr>
            <a:r>
              <a:rPr lang="en-US" sz="2000" dirty="0" smtClean="0"/>
              <a:t>Continued Public </a:t>
            </a:r>
            <a:r>
              <a:rPr lang="en-US" sz="2000" dirty="0" smtClean="0"/>
              <a:t>Hearing for Design Review</a:t>
            </a:r>
          </a:p>
          <a:p>
            <a:pPr lvl="1">
              <a:lnSpc>
                <a:spcPct val="100000"/>
              </a:lnSpc>
              <a:spcAft>
                <a:spcPts val="600"/>
              </a:spcAft>
            </a:pPr>
            <a:r>
              <a:rPr lang="en-US" sz="1800" dirty="0" smtClean="0"/>
              <a:t>Removal of addition and rebuild of original turret on front elevation</a:t>
            </a:r>
          </a:p>
          <a:p>
            <a:pPr lvl="1">
              <a:lnSpc>
                <a:spcPct val="100000"/>
              </a:lnSpc>
              <a:spcAft>
                <a:spcPts val="600"/>
              </a:spcAft>
            </a:pPr>
            <a:r>
              <a:rPr lang="en-US" sz="1800" dirty="0" smtClean="0"/>
              <a:t>Build addition on rear elevation</a:t>
            </a:r>
          </a:p>
          <a:p>
            <a:pPr lvl="1">
              <a:lnSpc>
                <a:spcPct val="100000"/>
              </a:lnSpc>
              <a:spcAft>
                <a:spcPts val="600"/>
              </a:spcAft>
            </a:pPr>
            <a:r>
              <a:rPr lang="en-US" sz="1800" dirty="0" smtClean="0"/>
              <a:t>Convert non-contributing carport into two-story garage</a:t>
            </a:r>
            <a:endParaRPr lang="en-US" sz="1800" dirty="0"/>
          </a:p>
          <a:p>
            <a:pPr marL="914400" lvl="2" indent="0">
              <a:lnSpc>
                <a:spcPct val="100000"/>
              </a:lnSpc>
              <a:spcAft>
                <a:spcPts val="600"/>
              </a:spcAft>
              <a:buNone/>
            </a:pPr>
            <a:endParaRPr lang="en-US" sz="2000" dirty="0" smtClean="0"/>
          </a:p>
          <a:p>
            <a:pPr>
              <a:lnSpc>
                <a:spcPct val="100000"/>
              </a:lnSpc>
              <a:spcAft>
                <a:spcPts val="600"/>
              </a:spcAft>
            </a:pPr>
            <a:r>
              <a:rPr lang="en-US" sz="2000" dirty="0" smtClean="0"/>
              <a:t>Approve</a:t>
            </a:r>
          </a:p>
          <a:p>
            <a:pPr>
              <a:lnSpc>
                <a:spcPct val="100000"/>
              </a:lnSpc>
              <a:spcAft>
                <a:spcPts val="600"/>
              </a:spcAft>
            </a:pPr>
            <a:r>
              <a:rPr lang="en-US" sz="2000" dirty="0" smtClean="0"/>
              <a:t>Approve with Conditions</a:t>
            </a:r>
          </a:p>
          <a:p>
            <a:pPr>
              <a:lnSpc>
                <a:spcPct val="100000"/>
              </a:lnSpc>
              <a:spcAft>
                <a:spcPts val="600"/>
              </a:spcAft>
            </a:pPr>
            <a:r>
              <a:rPr lang="en-US" sz="2000" dirty="0" smtClean="0"/>
              <a:t>Deny</a:t>
            </a:r>
          </a:p>
        </p:txBody>
      </p:sp>
      <p:pic>
        <p:nvPicPr>
          <p:cNvPr id="4" name="Picture 3"/>
          <p:cNvPicPr>
            <a:picLocks noChangeAspect="1"/>
          </p:cNvPicPr>
          <p:nvPr/>
        </p:nvPicPr>
        <p:blipFill>
          <a:blip r:embed="rId3"/>
          <a:stretch>
            <a:fillRect/>
          </a:stretch>
        </p:blipFill>
        <p:spPr>
          <a:xfrm>
            <a:off x="5078361" y="1498804"/>
            <a:ext cx="3608439" cy="4627359"/>
          </a:xfrm>
          <a:prstGeom prst="rect">
            <a:avLst/>
          </a:prstGeom>
        </p:spPr>
      </p:pic>
    </p:spTree>
    <p:extLst>
      <p:ext uri="{BB962C8B-B14F-4D97-AF65-F5344CB8AC3E}">
        <p14:creationId xmlns:p14="http://schemas.microsoft.com/office/powerpoint/2010/main" val="3565217934"/>
      </p:ext>
    </p:extLst>
  </p:cSld>
  <p:clrMapOvr>
    <a:masterClrMapping/>
  </p:clrMapOvr>
  <p:transition>
    <p:fad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Applicant Submittal – </a:t>
            </a:r>
            <a:r>
              <a:rPr lang="en-US" dirty="0" smtClean="0"/>
              <a:t>October</a:t>
            </a:r>
            <a:r>
              <a:rPr lang="en-US" dirty="0" smtClean="0"/>
              <a:t> </a:t>
            </a:r>
            <a:r>
              <a:rPr lang="en-US" dirty="0" smtClean="0"/>
              <a:t>2015</a:t>
            </a:r>
            <a:endParaRPr lang="en-US" dirty="0"/>
          </a:p>
        </p:txBody>
      </p:sp>
      <p:sp>
        <p:nvSpPr>
          <p:cNvPr id="2052" name="Rectangle 4"/>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053" name="Rectangle 5"/>
          <p:cNvSpPr>
            <a:spLocks noChangeArrowheads="1"/>
          </p:cNvSpPr>
          <p:nvPr/>
        </p:nvSpPr>
        <p:spPr bwMode="auto">
          <a:xfrm>
            <a:off x="0" y="264795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Cambria" pitchFamily="18" charset="0"/>
                <a:ea typeface="Times New Roman" pitchFamily="18" charset="0"/>
              </a:rPr>
              <a:t>   </a:t>
            </a:r>
            <a:endParaRPr kumimoji="0" lang="en-US" sz="1800" b="0" i="0" u="none" strike="noStrike" cap="none" normalizeH="0" baseline="0" smtClean="0">
              <a:ln>
                <a:noFill/>
              </a:ln>
              <a:solidFill>
                <a:schemeClr val="tx1"/>
              </a:solidFill>
              <a:effectLst/>
              <a:latin typeface="Arial" pitchFamily="34" charset="0"/>
            </a:endParaRPr>
          </a:p>
        </p:txBody>
      </p:sp>
      <p:sp>
        <p:nvSpPr>
          <p:cNvPr id="2055" name="Rectangle 7"/>
          <p:cNvSpPr>
            <a:spLocks noChangeArrowheads="1"/>
          </p:cNvSpPr>
          <p:nvPr/>
        </p:nvSpPr>
        <p:spPr bwMode="auto">
          <a:xfrm>
            <a:off x="0" y="701992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Cambria" pitchFamily="18" charset="0"/>
                <a:ea typeface="Times New Roman" pitchFamily="18" charset="0"/>
                <a:cs typeface="Times New Roman" pitchFamily="18" charset="0"/>
              </a:rPr>
              <a:t>   </a:t>
            </a:r>
            <a:endParaRPr kumimoji="0" lang="en-US" sz="1800" b="0" i="0" u="none" strike="noStrike" cap="none" normalizeH="0" baseline="0" smtClean="0">
              <a:ln>
                <a:noFill/>
              </a:ln>
              <a:solidFill>
                <a:schemeClr val="tx1"/>
              </a:solidFill>
              <a:effectLst/>
              <a:latin typeface="Arial" pitchFamily="34" charset="0"/>
            </a:endParaRPr>
          </a:p>
        </p:txBody>
      </p:sp>
      <p:sp>
        <p:nvSpPr>
          <p:cNvPr id="5" name="TextBox 4"/>
          <p:cNvSpPr txBox="1"/>
          <p:nvPr/>
        </p:nvSpPr>
        <p:spPr>
          <a:xfrm>
            <a:off x="304800" y="5638800"/>
            <a:ext cx="8497431" cy="438582"/>
          </a:xfrm>
          <a:prstGeom prst="rect">
            <a:avLst/>
          </a:prstGeom>
          <a:noFill/>
        </p:spPr>
        <p:txBody>
          <a:bodyPr wrap="square" rtlCol="0">
            <a:spAutoFit/>
          </a:bodyPr>
          <a:lstStyle/>
          <a:p>
            <a:pPr algn="ctr">
              <a:buNone/>
            </a:pPr>
            <a:r>
              <a:rPr lang="en-US" baseline="0" dirty="0" smtClean="0"/>
              <a:t>Two-Story Garage Option - Windows </a:t>
            </a:r>
            <a:r>
              <a:rPr lang="en-US" baseline="0" dirty="0"/>
              <a:t>and Entrance </a:t>
            </a:r>
            <a:r>
              <a:rPr lang="en-US" baseline="0" dirty="0" smtClean="0"/>
              <a:t>Door</a:t>
            </a:r>
            <a:endParaRPr lang="en-US" dirty="0"/>
          </a:p>
        </p:txBody>
      </p:sp>
      <p:pic>
        <p:nvPicPr>
          <p:cNvPr id="3" name="Picture 2"/>
          <p:cNvPicPr>
            <a:picLocks noChangeAspect="1"/>
          </p:cNvPicPr>
          <p:nvPr/>
        </p:nvPicPr>
        <p:blipFill>
          <a:blip r:embed="rId2"/>
          <a:stretch>
            <a:fillRect/>
          </a:stretch>
        </p:blipFill>
        <p:spPr>
          <a:xfrm>
            <a:off x="609600" y="1829983"/>
            <a:ext cx="3276600" cy="3438693"/>
          </a:xfrm>
          <a:prstGeom prst="rect">
            <a:avLst/>
          </a:prstGeom>
        </p:spPr>
      </p:pic>
      <p:pic>
        <p:nvPicPr>
          <p:cNvPr id="6" name="Picture 5"/>
          <p:cNvPicPr>
            <a:picLocks noChangeAspect="1"/>
          </p:cNvPicPr>
          <p:nvPr/>
        </p:nvPicPr>
        <p:blipFill>
          <a:blip r:embed="rId3"/>
          <a:stretch>
            <a:fillRect/>
          </a:stretch>
        </p:blipFill>
        <p:spPr>
          <a:xfrm>
            <a:off x="4953000" y="2059079"/>
            <a:ext cx="2578893" cy="3261246"/>
          </a:xfrm>
          <a:prstGeom prst="rect">
            <a:avLst/>
          </a:prstGeom>
        </p:spPr>
      </p:pic>
    </p:spTree>
    <p:extLst>
      <p:ext uri="{BB962C8B-B14F-4D97-AF65-F5344CB8AC3E}">
        <p14:creationId xmlns:p14="http://schemas.microsoft.com/office/powerpoint/2010/main" val="841240244"/>
      </p:ext>
    </p:extLst>
  </p:cSld>
  <p:clrMapOvr>
    <a:masterClrMapping/>
  </p:clrMapOvr>
  <p:transition>
    <p:fad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Applicant Submittal – </a:t>
            </a:r>
            <a:r>
              <a:rPr lang="en-US" dirty="0" smtClean="0"/>
              <a:t>October</a:t>
            </a:r>
            <a:r>
              <a:rPr lang="en-US" dirty="0" smtClean="0"/>
              <a:t> </a:t>
            </a:r>
            <a:r>
              <a:rPr lang="en-US" dirty="0" smtClean="0"/>
              <a:t>2015</a:t>
            </a:r>
            <a:endParaRPr lang="en-US" dirty="0"/>
          </a:p>
        </p:txBody>
      </p:sp>
      <p:sp>
        <p:nvSpPr>
          <p:cNvPr id="2052" name="Rectangle 4"/>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053" name="Rectangle 5"/>
          <p:cNvSpPr>
            <a:spLocks noChangeArrowheads="1"/>
          </p:cNvSpPr>
          <p:nvPr/>
        </p:nvSpPr>
        <p:spPr bwMode="auto">
          <a:xfrm>
            <a:off x="0" y="264795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Cambria" pitchFamily="18" charset="0"/>
                <a:ea typeface="Times New Roman" pitchFamily="18" charset="0"/>
              </a:rPr>
              <a:t>   </a:t>
            </a:r>
            <a:endParaRPr kumimoji="0" lang="en-US" sz="1800" b="0" i="0" u="none" strike="noStrike" cap="none" normalizeH="0" baseline="0" smtClean="0">
              <a:ln>
                <a:noFill/>
              </a:ln>
              <a:solidFill>
                <a:schemeClr val="tx1"/>
              </a:solidFill>
              <a:effectLst/>
              <a:latin typeface="Arial" pitchFamily="34" charset="0"/>
            </a:endParaRPr>
          </a:p>
        </p:txBody>
      </p:sp>
      <p:sp>
        <p:nvSpPr>
          <p:cNvPr id="2055" name="Rectangle 7"/>
          <p:cNvSpPr>
            <a:spLocks noChangeArrowheads="1"/>
          </p:cNvSpPr>
          <p:nvPr/>
        </p:nvSpPr>
        <p:spPr bwMode="auto">
          <a:xfrm>
            <a:off x="0" y="701992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Cambria" pitchFamily="18" charset="0"/>
                <a:ea typeface="Times New Roman" pitchFamily="18" charset="0"/>
                <a:cs typeface="Times New Roman" pitchFamily="18" charset="0"/>
              </a:rPr>
              <a:t>   </a:t>
            </a:r>
            <a:endParaRPr kumimoji="0" lang="en-US" sz="1800" b="0" i="0" u="none" strike="noStrike" cap="none" normalizeH="0" baseline="0" smtClean="0">
              <a:ln>
                <a:noFill/>
              </a:ln>
              <a:solidFill>
                <a:schemeClr val="tx1"/>
              </a:solidFill>
              <a:effectLst/>
              <a:latin typeface="Arial" pitchFamily="34" charset="0"/>
            </a:endParaRPr>
          </a:p>
        </p:txBody>
      </p:sp>
      <p:sp>
        <p:nvSpPr>
          <p:cNvPr id="5" name="TextBox 4"/>
          <p:cNvSpPr txBox="1"/>
          <p:nvPr/>
        </p:nvSpPr>
        <p:spPr>
          <a:xfrm>
            <a:off x="304800" y="5638800"/>
            <a:ext cx="8497431" cy="412934"/>
          </a:xfrm>
          <a:prstGeom prst="rect">
            <a:avLst/>
          </a:prstGeom>
          <a:noFill/>
        </p:spPr>
        <p:txBody>
          <a:bodyPr wrap="square" rtlCol="0">
            <a:spAutoFit/>
          </a:bodyPr>
          <a:lstStyle/>
          <a:p>
            <a:pPr algn="ctr">
              <a:buNone/>
            </a:pPr>
            <a:r>
              <a:rPr lang="en-US" baseline="0" dirty="0" smtClean="0"/>
              <a:t>Garage Door (Alley Side)</a:t>
            </a:r>
            <a:endParaRPr lang="en-US" dirty="0"/>
          </a:p>
        </p:txBody>
      </p:sp>
      <p:pic>
        <p:nvPicPr>
          <p:cNvPr id="4" name="Picture 3"/>
          <p:cNvPicPr>
            <a:picLocks noChangeAspect="1"/>
          </p:cNvPicPr>
          <p:nvPr/>
        </p:nvPicPr>
        <p:blipFill>
          <a:blip r:embed="rId2"/>
          <a:stretch>
            <a:fillRect/>
          </a:stretch>
        </p:blipFill>
        <p:spPr>
          <a:xfrm>
            <a:off x="1793827" y="1833562"/>
            <a:ext cx="6588173" cy="3805238"/>
          </a:xfrm>
          <a:prstGeom prst="rect">
            <a:avLst/>
          </a:prstGeom>
        </p:spPr>
      </p:pic>
    </p:spTree>
    <p:extLst>
      <p:ext uri="{BB962C8B-B14F-4D97-AF65-F5344CB8AC3E}">
        <p14:creationId xmlns:p14="http://schemas.microsoft.com/office/powerpoint/2010/main" val="3931673415"/>
      </p:ext>
    </p:extLst>
  </p:cSld>
  <p:clrMapOvr>
    <a:masterClrMapping/>
  </p:clrMapOvr>
  <p:transition>
    <p:fad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Applicant Submittal – </a:t>
            </a:r>
            <a:r>
              <a:rPr lang="en-US" dirty="0" smtClean="0"/>
              <a:t>October</a:t>
            </a:r>
            <a:r>
              <a:rPr lang="en-US" dirty="0" smtClean="0"/>
              <a:t> </a:t>
            </a:r>
            <a:r>
              <a:rPr lang="en-US" dirty="0" smtClean="0"/>
              <a:t>2015</a:t>
            </a:r>
            <a:endParaRPr lang="en-US" dirty="0"/>
          </a:p>
        </p:txBody>
      </p:sp>
      <p:sp>
        <p:nvSpPr>
          <p:cNvPr id="2052" name="Rectangle 4"/>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053" name="Rectangle 5"/>
          <p:cNvSpPr>
            <a:spLocks noChangeArrowheads="1"/>
          </p:cNvSpPr>
          <p:nvPr/>
        </p:nvSpPr>
        <p:spPr bwMode="auto">
          <a:xfrm>
            <a:off x="0" y="264795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Cambria" pitchFamily="18" charset="0"/>
                <a:ea typeface="Times New Roman" pitchFamily="18" charset="0"/>
              </a:rPr>
              <a:t>   </a:t>
            </a:r>
            <a:endParaRPr kumimoji="0" lang="en-US" sz="1800" b="0" i="0" u="none" strike="noStrike" cap="none" normalizeH="0" baseline="0" smtClean="0">
              <a:ln>
                <a:noFill/>
              </a:ln>
              <a:solidFill>
                <a:schemeClr val="tx1"/>
              </a:solidFill>
              <a:effectLst/>
              <a:latin typeface="Arial" pitchFamily="34" charset="0"/>
            </a:endParaRPr>
          </a:p>
        </p:txBody>
      </p:sp>
      <p:sp>
        <p:nvSpPr>
          <p:cNvPr id="2055" name="Rectangle 7"/>
          <p:cNvSpPr>
            <a:spLocks noChangeArrowheads="1"/>
          </p:cNvSpPr>
          <p:nvPr/>
        </p:nvSpPr>
        <p:spPr bwMode="auto">
          <a:xfrm>
            <a:off x="0" y="701992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Cambria" pitchFamily="18" charset="0"/>
                <a:ea typeface="Times New Roman" pitchFamily="18" charset="0"/>
                <a:cs typeface="Times New Roman" pitchFamily="18" charset="0"/>
              </a:rPr>
              <a:t>   </a:t>
            </a:r>
            <a:endParaRPr kumimoji="0" lang="en-US" sz="1800" b="0" i="0" u="none" strike="noStrike" cap="none" normalizeH="0" baseline="0" smtClean="0">
              <a:ln>
                <a:noFill/>
              </a:ln>
              <a:solidFill>
                <a:schemeClr val="tx1"/>
              </a:solidFill>
              <a:effectLst/>
              <a:latin typeface="Arial" pitchFamily="34" charset="0"/>
            </a:endParaRPr>
          </a:p>
        </p:txBody>
      </p:sp>
      <p:sp>
        <p:nvSpPr>
          <p:cNvPr id="5" name="TextBox 4"/>
          <p:cNvSpPr txBox="1"/>
          <p:nvPr/>
        </p:nvSpPr>
        <p:spPr>
          <a:xfrm>
            <a:off x="304800" y="5638800"/>
            <a:ext cx="8497431" cy="438582"/>
          </a:xfrm>
          <a:prstGeom prst="rect">
            <a:avLst/>
          </a:prstGeom>
          <a:noFill/>
        </p:spPr>
        <p:txBody>
          <a:bodyPr wrap="square" rtlCol="0">
            <a:spAutoFit/>
          </a:bodyPr>
          <a:lstStyle/>
          <a:p>
            <a:pPr algn="ctr">
              <a:buNone/>
            </a:pPr>
            <a:r>
              <a:rPr lang="en-US" baseline="0" dirty="0" smtClean="0"/>
              <a:t>Garage Siding and Door (Street Side)</a:t>
            </a:r>
            <a:endParaRPr lang="en-US" dirty="0"/>
          </a:p>
        </p:txBody>
      </p:sp>
      <p:pic>
        <p:nvPicPr>
          <p:cNvPr id="3" name="Picture 2"/>
          <p:cNvPicPr>
            <a:picLocks noChangeAspect="1"/>
          </p:cNvPicPr>
          <p:nvPr/>
        </p:nvPicPr>
        <p:blipFill>
          <a:blip r:embed="rId2"/>
          <a:stretch>
            <a:fillRect/>
          </a:stretch>
        </p:blipFill>
        <p:spPr>
          <a:xfrm>
            <a:off x="741990" y="2211388"/>
            <a:ext cx="3830010" cy="2970212"/>
          </a:xfrm>
          <a:prstGeom prst="rect">
            <a:avLst/>
          </a:prstGeom>
        </p:spPr>
      </p:pic>
      <p:pic>
        <p:nvPicPr>
          <p:cNvPr id="6" name="Picture 5"/>
          <p:cNvPicPr>
            <a:picLocks noChangeAspect="1"/>
          </p:cNvPicPr>
          <p:nvPr/>
        </p:nvPicPr>
        <p:blipFill>
          <a:blip r:embed="rId3"/>
          <a:stretch>
            <a:fillRect/>
          </a:stretch>
        </p:blipFill>
        <p:spPr>
          <a:xfrm>
            <a:off x="5143521" y="2254386"/>
            <a:ext cx="2857479" cy="2878036"/>
          </a:xfrm>
          <a:prstGeom prst="rect">
            <a:avLst/>
          </a:prstGeom>
        </p:spPr>
      </p:pic>
    </p:spTree>
    <p:extLst>
      <p:ext uri="{BB962C8B-B14F-4D97-AF65-F5344CB8AC3E}">
        <p14:creationId xmlns:p14="http://schemas.microsoft.com/office/powerpoint/2010/main" val="1002858650"/>
      </p:ext>
    </p:extLst>
  </p:cSld>
  <p:clrMapOvr>
    <a:masterClrMapping/>
  </p:clrMapOvr>
  <p:transition>
    <p:fade/>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Applicant Submittal – </a:t>
            </a:r>
            <a:r>
              <a:rPr lang="en-US" dirty="0" smtClean="0"/>
              <a:t>October</a:t>
            </a:r>
            <a:r>
              <a:rPr lang="en-US" dirty="0" smtClean="0"/>
              <a:t> </a:t>
            </a:r>
            <a:r>
              <a:rPr lang="en-US" dirty="0" smtClean="0"/>
              <a:t>2015</a:t>
            </a:r>
            <a:endParaRPr lang="en-US" dirty="0"/>
          </a:p>
        </p:txBody>
      </p:sp>
      <p:sp>
        <p:nvSpPr>
          <p:cNvPr id="2052" name="Rectangle 4"/>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053" name="Rectangle 5"/>
          <p:cNvSpPr>
            <a:spLocks noChangeArrowheads="1"/>
          </p:cNvSpPr>
          <p:nvPr/>
        </p:nvSpPr>
        <p:spPr bwMode="auto">
          <a:xfrm>
            <a:off x="0" y="264795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Cambria" pitchFamily="18" charset="0"/>
                <a:ea typeface="Times New Roman" pitchFamily="18" charset="0"/>
              </a:rPr>
              <a:t>   </a:t>
            </a:r>
            <a:endParaRPr kumimoji="0" lang="en-US" sz="1800" b="0" i="0" u="none" strike="noStrike" cap="none" normalizeH="0" baseline="0" smtClean="0">
              <a:ln>
                <a:noFill/>
              </a:ln>
              <a:solidFill>
                <a:schemeClr val="tx1"/>
              </a:solidFill>
              <a:effectLst/>
              <a:latin typeface="Arial" pitchFamily="34" charset="0"/>
            </a:endParaRPr>
          </a:p>
        </p:txBody>
      </p:sp>
      <p:sp>
        <p:nvSpPr>
          <p:cNvPr id="2055" name="Rectangle 7"/>
          <p:cNvSpPr>
            <a:spLocks noChangeArrowheads="1"/>
          </p:cNvSpPr>
          <p:nvPr/>
        </p:nvSpPr>
        <p:spPr bwMode="auto">
          <a:xfrm>
            <a:off x="0" y="701992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Cambria" pitchFamily="18" charset="0"/>
                <a:ea typeface="Times New Roman" pitchFamily="18" charset="0"/>
                <a:cs typeface="Times New Roman" pitchFamily="18" charset="0"/>
              </a:rPr>
              <a:t>   </a:t>
            </a:r>
            <a:endParaRPr kumimoji="0" lang="en-US" sz="1800" b="0" i="0" u="none" strike="noStrike" cap="none" normalizeH="0" baseline="0" smtClean="0">
              <a:ln>
                <a:noFill/>
              </a:ln>
              <a:solidFill>
                <a:schemeClr val="tx1"/>
              </a:solidFill>
              <a:effectLst/>
              <a:latin typeface="Arial" pitchFamily="34" charset="0"/>
            </a:endParaRPr>
          </a:p>
        </p:txBody>
      </p:sp>
      <p:sp>
        <p:nvSpPr>
          <p:cNvPr id="5" name="TextBox 4"/>
          <p:cNvSpPr txBox="1"/>
          <p:nvPr/>
        </p:nvSpPr>
        <p:spPr>
          <a:xfrm>
            <a:off x="304800" y="5638800"/>
            <a:ext cx="8497431" cy="412934"/>
          </a:xfrm>
          <a:prstGeom prst="rect">
            <a:avLst/>
          </a:prstGeom>
          <a:noFill/>
        </p:spPr>
        <p:txBody>
          <a:bodyPr wrap="square" rtlCol="0">
            <a:spAutoFit/>
          </a:bodyPr>
          <a:lstStyle/>
          <a:p>
            <a:pPr>
              <a:buNone/>
            </a:pPr>
            <a:r>
              <a:rPr lang="en-US" baseline="0" dirty="0" smtClean="0"/>
              <a:t>Garage Entrance and Side of House                                         Garage - Car Bay</a:t>
            </a:r>
            <a:endParaRPr lang="en-US" dirty="0"/>
          </a:p>
        </p:txBody>
      </p:sp>
      <p:pic>
        <p:nvPicPr>
          <p:cNvPr id="4" name="Picture 3"/>
          <p:cNvPicPr>
            <a:picLocks noChangeAspect="1"/>
          </p:cNvPicPr>
          <p:nvPr/>
        </p:nvPicPr>
        <p:blipFill>
          <a:blip r:embed="rId2"/>
          <a:stretch>
            <a:fillRect/>
          </a:stretch>
        </p:blipFill>
        <p:spPr>
          <a:xfrm>
            <a:off x="152400" y="1785026"/>
            <a:ext cx="3886200" cy="3472774"/>
          </a:xfrm>
          <a:prstGeom prst="rect">
            <a:avLst/>
          </a:prstGeom>
        </p:spPr>
      </p:pic>
      <p:pic>
        <p:nvPicPr>
          <p:cNvPr id="7" name="Picture 6"/>
          <p:cNvPicPr>
            <a:picLocks noChangeAspect="1"/>
          </p:cNvPicPr>
          <p:nvPr/>
        </p:nvPicPr>
        <p:blipFill>
          <a:blip r:embed="rId3"/>
          <a:stretch>
            <a:fillRect/>
          </a:stretch>
        </p:blipFill>
        <p:spPr>
          <a:xfrm>
            <a:off x="4384594" y="1752600"/>
            <a:ext cx="4073606" cy="3400425"/>
          </a:xfrm>
          <a:prstGeom prst="rect">
            <a:avLst/>
          </a:prstGeom>
        </p:spPr>
      </p:pic>
    </p:spTree>
    <p:extLst>
      <p:ext uri="{BB962C8B-B14F-4D97-AF65-F5344CB8AC3E}">
        <p14:creationId xmlns:p14="http://schemas.microsoft.com/office/powerpoint/2010/main" val="2095537467"/>
      </p:ext>
    </p:extLst>
  </p:cSld>
  <p:clrMapOvr>
    <a:masterClrMapping/>
  </p:clrMapOvr>
  <p:transition>
    <p:fade/>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Jon McLoughlin Comments</a:t>
            </a:r>
            <a:r>
              <a:rPr lang="en-US" dirty="0" smtClean="0"/>
              <a:t> </a:t>
            </a:r>
            <a:r>
              <a:rPr lang="en-US" dirty="0" smtClean="0"/>
              <a:t>– </a:t>
            </a:r>
            <a:r>
              <a:rPr lang="en-US" dirty="0" smtClean="0"/>
              <a:t>October</a:t>
            </a:r>
            <a:r>
              <a:rPr lang="en-US" dirty="0" smtClean="0"/>
              <a:t> 19, 2015</a:t>
            </a:r>
            <a:endParaRPr lang="en-US" dirty="0"/>
          </a:p>
        </p:txBody>
      </p:sp>
      <p:sp>
        <p:nvSpPr>
          <p:cNvPr id="2052" name="Rectangle 4"/>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053" name="Rectangle 5"/>
          <p:cNvSpPr>
            <a:spLocks noChangeArrowheads="1"/>
          </p:cNvSpPr>
          <p:nvPr/>
        </p:nvSpPr>
        <p:spPr bwMode="auto">
          <a:xfrm>
            <a:off x="0" y="264795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Cambria" pitchFamily="18" charset="0"/>
                <a:ea typeface="Times New Roman" pitchFamily="18" charset="0"/>
              </a:rPr>
              <a:t>   </a:t>
            </a:r>
            <a:endParaRPr kumimoji="0" lang="en-US" sz="1800" b="0" i="0" u="none" strike="noStrike" cap="none" normalizeH="0" baseline="0" smtClean="0">
              <a:ln>
                <a:noFill/>
              </a:ln>
              <a:solidFill>
                <a:schemeClr val="tx1"/>
              </a:solidFill>
              <a:effectLst/>
              <a:latin typeface="Arial" pitchFamily="34" charset="0"/>
            </a:endParaRPr>
          </a:p>
        </p:txBody>
      </p:sp>
      <p:sp>
        <p:nvSpPr>
          <p:cNvPr id="2055" name="Rectangle 7"/>
          <p:cNvSpPr>
            <a:spLocks noChangeArrowheads="1"/>
          </p:cNvSpPr>
          <p:nvPr/>
        </p:nvSpPr>
        <p:spPr bwMode="auto">
          <a:xfrm>
            <a:off x="0" y="701992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Cambria" pitchFamily="18" charset="0"/>
                <a:ea typeface="Times New Roman" pitchFamily="18" charset="0"/>
                <a:cs typeface="Times New Roman" pitchFamily="18" charset="0"/>
              </a:rPr>
              <a:t>   </a:t>
            </a:r>
            <a:endParaRPr kumimoji="0" lang="en-US" sz="1800" b="0" i="0" u="none" strike="noStrike" cap="none" normalizeH="0" baseline="0" smtClean="0">
              <a:ln>
                <a:noFill/>
              </a:ln>
              <a:solidFill>
                <a:schemeClr val="tx1"/>
              </a:solidFill>
              <a:effectLst/>
              <a:latin typeface="Arial" pitchFamily="34" charset="0"/>
            </a:endParaRPr>
          </a:p>
        </p:txBody>
      </p:sp>
      <p:sp>
        <p:nvSpPr>
          <p:cNvPr id="3" name="Rectangle 2"/>
          <p:cNvSpPr/>
          <p:nvPr/>
        </p:nvSpPr>
        <p:spPr>
          <a:xfrm>
            <a:off x="457201" y="1882422"/>
            <a:ext cx="8345030" cy="3323987"/>
          </a:xfrm>
          <a:prstGeom prst="rect">
            <a:avLst/>
          </a:prstGeom>
        </p:spPr>
        <p:txBody>
          <a:bodyPr wrap="square">
            <a:spAutoFit/>
          </a:bodyPr>
          <a:lstStyle/>
          <a:p>
            <a:pPr marR="0">
              <a:spcBef>
                <a:spcPts val="0"/>
              </a:spcBef>
              <a:spcAft>
                <a:spcPts val="1200"/>
              </a:spcAft>
              <a:buNone/>
            </a:pPr>
            <a:r>
              <a:rPr lang="en-US" sz="2400" dirty="0">
                <a:latin typeface="+mn-lt"/>
                <a:ea typeface="Calibri" panose="020F0502020204030204" pitchFamily="34" charset="0"/>
              </a:rPr>
              <a:t>I think everything looks great.  Just a couple of comments-</a:t>
            </a:r>
          </a:p>
          <a:p>
            <a:pPr marR="0">
              <a:spcBef>
                <a:spcPts val="0"/>
              </a:spcBef>
              <a:spcAft>
                <a:spcPts val="1200"/>
              </a:spcAft>
              <a:buNone/>
            </a:pPr>
            <a:r>
              <a:rPr lang="en-US" sz="2400" dirty="0">
                <a:latin typeface="+mn-lt"/>
                <a:ea typeface="Calibri" panose="020F0502020204030204" pitchFamily="34" charset="0"/>
              </a:rPr>
              <a:t>Board and batten works just fine I think, it would be typical of a garage being built at a later date than the house.  I like the yellow picture with the sliding barn door for a door option.</a:t>
            </a:r>
          </a:p>
          <a:p>
            <a:pPr marR="0">
              <a:spcBef>
                <a:spcPts val="0"/>
              </a:spcBef>
              <a:spcAft>
                <a:spcPts val="0"/>
              </a:spcAft>
              <a:buNone/>
            </a:pPr>
            <a:r>
              <a:rPr lang="en-US" sz="2400" dirty="0">
                <a:latin typeface="+mn-lt"/>
                <a:ea typeface="Calibri" panose="020F0502020204030204" pitchFamily="34" charset="0"/>
              </a:rPr>
              <a:t>Both single and two story options look great, but would definitely make the dormers on both an option but not a necessity.</a:t>
            </a:r>
          </a:p>
          <a:p>
            <a:pPr marR="0">
              <a:spcBef>
                <a:spcPts val="0"/>
              </a:spcBef>
              <a:spcAft>
                <a:spcPts val="1200"/>
              </a:spcAft>
              <a:buNone/>
            </a:pPr>
            <a:r>
              <a:rPr lang="en-US" sz="2400" dirty="0">
                <a:latin typeface="+mn-lt"/>
                <a:ea typeface="Calibri" panose="020F0502020204030204" pitchFamily="34" charset="0"/>
              </a:rPr>
              <a:t/>
            </a:r>
            <a:br>
              <a:rPr lang="en-US" sz="2400" dirty="0">
                <a:latin typeface="+mn-lt"/>
                <a:ea typeface="Calibri" panose="020F0502020204030204" pitchFamily="34" charset="0"/>
              </a:rPr>
            </a:br>
            <a:r>
              <a:rPr lang="en-US" sz="2400" dirty="0">
                <a:latin typeface="+mn-lt"/>
                <a:ea typeface="Calibri" panose="020F0502020204030204" pitchFamily="34" charset="0"/>
              </a:rPr>
              <a:t>The lighting looks great as well as the window choices.</a:t>
            </a:r>
          </a:p>
          <a:p>
            <a:pPr marR="0">
              <a:spcBef>
                <a:spcPts val="0"/>
              </a:spcBef>
              <a:spcAft>
                <a:spcPts val="1200"/>
              </a:spcAft>
              <a:buNone/>
            </a:pPr>
            <a:r>
              <a:rPr lang="en-US" sz="2400" dirty="0">
                <a:latin typeface="+mn-lt"/>
                <a:ea typeface="Calibri" panose="020F0502020204030204" pitchFamily="34" charset="0"/>
              </a:rPr>
              <a:t>If they have to tear the garage down for new foundations, and I think they'll have to, I hope there's a way to keep the current setback for their benefit.</a:t>
            </a:r>
            <a:endParaRPr lang="en-US" sz="2400" dirty="0">
              <a:effectLst/>
              <a:latin typeface="+mn-lt"/>
              <a:ea typeface="Calibri" panose="020F0502020204030204" pitchFamily="34" charset="0"/>
            </a:endParaRPr>
          </a:p>
        </p:txBody>
      </p:sp>
    </p:spTree>
    <p:extLst>
      <p:ext uri="{BB962C8B-B14F-4D97-AF65-F5344CB8AC3E}">
        <p14:creationId xmlns:p14="http://schemas.microsoft.com/office/powerpoint/2010/main" val="904911700"/>
      </p:ext>
    </p:extLst>
  </p:cSld>
  <p:clrMapOvr>
    <a:masterClrMapping/>
  </p:clrMapOvr>
  <p:transition>
    <p:fade/>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Approval Criteria – CDC Chapter 25, Historic Resources</a:t>
            </a:r>
            <a:endParaRPr lang="en-US" dirty="0"/>
          </a:p>
        </p:txBody>
      </p:sp>
      <p:sp>
        <p:nvSpPr>
          <p:cNvPr id="3" name="Content Placeholder 2"/>
          <p:cNvSpPr>
            <a:spLocks noGrp="1"/>
          </p:cNvSpPr>
          <p:nvPr>
            <p:ph idx="1"/>
          </p:nvPr>
        </p:nvSpPr>
        <p:spPr/>
        <p:txBody>
          <a:bodyPr/>
          <a:lstStyle/>
          <a:p>
            <a:r>
              <a:rPr lang="en-US" dirty="0" smtClean="0"/>
              <a:t>CDC 25.030 Permitted Uses</a:t>
            </a:r>
          </a:p>
          <a:p>
            <a:r>
              <a:rPr lang="en-US" dirty="0" smtClean="0"/>
              <a:t>CDC 25.040 Historic Design Review Processes</a:t>
            </a:r>
          </a:p>
          <a:p>
            <a:r>
              <a:rPr lang="en-US" dirty="0" smtClean="0"/>
              <a:t>CDC </a:t>
            </a:r>
            <a:r>
              <a:rPr lang="en-US" dirty="0"/>
              <a:t>25.060 Design Standards Applicable to Historic </a:t>
            </a:r>
            <a:r>
              <a:rPr lang="en-US" dirty="0" smtClean="0"/>
              <a:t>Resources</a:t>
            </a:r>
          </a:p>
          <a:p>
            <a:r>
              <a:rPr lang="en-US" dirty="0" smtClean="0"/>
              <a:t>CDC 25.070 Additional Standards Applicable to Historic Districts</a:t>
            </a:r>
          </a:p>
          <a:p>
            <a:pPr marL="0" indent="0">
              <a:buNone/>
            </a:pPr>
            <a:endParaRPr lang="en-US" b="1" dirty="0" smtClean="0"/>
          </a:p>
        </p:txBody>
      </p:sp>
      <p:pic>
        <p:nvPicPr>
          <p:cNvPr id="4" name="Picture 3"/>
          <p:cNvPicPr>
            <a:picLocks noChangeAspect="1"/>
          </p:cNvPicPr>
          <p:nvPr/>
        </p:nvPicPr>
        <p:blipFill>
          <a:blip r:embed="rId2"/>
          <a:stretch>
            <a:fillRect/>
          </a:stretch>
        </p:blipFill>
        <p:spPr>
          <a:xfrm>
            <a:off x="1905000" y="3657600"/>
            <a:ext cx="5438775" cy="2085975"/>
          </a:xfrm>
          <a:prstGeom prst="rect">
            <a:avLst/>
          </a:prstGeom>
        </p:spPr>
      </p:pic>
    </p:spTree>
  </p:cSld>
  <p:clrMapOvr>
    <a:masterClrMapping/>
  </p:clrMapOvr>
  <p:transition>
    <p:fade/>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Staff </a:t>
            </a:r>
            <a:r>
              <a:rPr lang="en-US" dirty="0" smtClean="0"/>
              <a:t>Analysis – Turret and Rear Addition</a:t>
            </a:r>
            <a:endParaRPr lang="en-US" dirty="0"/>
          </a:p>
        </p:txBody>
      </p:sp>
      <p:sp>
        <p:nvSpPr>
          <p:cNvPr id="3" name="Content Placeholder 2"/>
          <p:cNvSpPr>
            <a:spLocks noGrp="1"/>
          </p:cNvSpPr>
          <p:nvPr>
            <p:ph idx="1"/>
          </p:nvPr>
        </p:nvSpPr>
        <p:spPr>
          <a:xfrm>
            <a:off x="457200" y="2414451"/>
            <a:ext cx="8229600" cy="2614749"/>
          </a:xfrm>
        </p:spPr>
        <p:txBody>
          <a:bodyPr/>
          <a:lstStyle/>
          <a:p>
            <a:pPr>
              <a:lnSpc>
                <a:spcPct val="100000"/>
              </a:lnSpc>
              <a:spcAft>
                <a:spcPts val="600"/>
              </a:spcAft>
            </a:pPr>
            <a:r>
              <a:rPr lang="en-US" dirty="0" smtClean="0"/>
              <a:t>The proposed turret and rear addition comply with applicable setback and height requirements and roof pitch. The size and scale are appropriate.</a:t>
            </a:r>
          </a:p>
          <a:p>
            <a:pPr>
              <a:lnSpc>
                <a:spcPct val="100000"/>
              </a:lnSpc>
              <a:spcAft>
                <a:spcPts val="600"/>
              </a:spcAft>
            </a:pPr>
            <a:r>
              <a:rPr lang="en-US" dirty="0" smtClean="0"/>
              <a:t>The proposed turret will restore original architecture of the home and contribute to the historic district.  The rear of the home has two previous additions. The proposed rear addition will mimic the original roof pitch and be subordinate to the original architecture.</a:t>
            </a:r>
          </a:p>
          <a:p>
            <a:pPr>
              <a:lnSpc>
                <a:spcPct val="100000"/>
              </a:lnSpc>
              <a:spcAft>
                <a:spcPts val="600"/>
              </a:spcAft>
            </a:pPr>
            <a:r>
              <a:rPr lang="en-US" dirty="0" smtClean="0"/>
              <a:t>The proposed turret and rear addition will use siding and windows that are compatible with existing materials. </a:t>
            </a:r>
            <a:endParaRPr lang="en-US" b="1" dirty="0" smtClean="0"/>
          </a:p>
          <a:p>
            <a:endParaRPr lang="en-US" dirty="0" smtClean="0"/>
          </a:p>
        </p:txBody>
      </p:sp>
    </p:spTree>
  </p:cSld>
  <p:clrMapOvr>
    <a:masterClrMapping/>
  </p:clrMapOvr>
  <p:transition>
    <p:fade/>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Staff </a:t>
            </a:r>
            <a:r>
              <a:rPr lang="en-US" dirty="0" smtClean="0"/>
              <a:t>Analysis – Two-Story Garage</a:t>
            </a:r>
            <a:endParaRPr lang="en-US" dirty="0"/>
          </a:p>
        </p:txBody>
      </p:sp>
      <p:sp>
        <p:nvSpPr>
          <p:cNvPr id="3" name="Content Placeholder 2"/>
          <p:cNvSpPr>
            <a:spLocks noGrp="1"/>
          </p:cNvSpPr>
          <p:nvPr>
            <p:ph idx="1"/>
          </p:nvPr>
        </p:nvSpPr>
        <p:spPr>
          <a:xfrm>
            <a:off x="457200" y="2057400"/>
            <a:ext cx="8229600" cy="3733800"/>
          </a:xfrm>
        </p:spPr>
        <p:txBody>
          <a:bodyPr/>
          <a:lstStyle/>
          <a:p>
            <a:pPr>
              <a:lnSpc>
                <a:spcPct val="100000"/>
              </a:lnSpc>
              <a:spcAft>
                <a:spcPts val="600"/>
              </a:spcAft>
            </a:pPr>
            <a:r>
              <a:rPr lang="en-US" dirty="0" smtClean="0"/>
              <a:t>The applicants request </a:t>
            </a:r>
            <a:r>
              <a:rPr lang="en-US" dirty="0" smtClean="0"/>
              <a:t>two </a:t>
            </a:r>
            <a:r>
              <a:rPr lang="en-US" dirty="0" smtClean="0"/>
              <a:t>modifications to design standards for the proposed </a:t>
            </a:r>
            <a:r>
              <a:rPr lang="en-US" dirty="0" smtClean="0"/>
              <a:t>two-story carport </a:t>
            </a:r>
            <a:r>
              <a:rPr lang="en-US" dirty="0" smtClean="0"/>
              <a:t>conversion.</a:t>
            </a:r>
          </a:p>
          <a:p>
            <a:pPr lvl="1">
              <a:lnSpc>
                <a:spcPct val="100000"/>
              </a:lnSpc>
              <a:spcAft>
                <a:spcPts val="600"/>
              </a:spcAft>
            </a:pPr>
            <a:r>
              <a:rPr lang="en-US" dirty="0" smtClean="0"/>
              <a:t>1. Reduce side yard setback for two-story accessory structure from 15 feet to 6 </a:t>
            </a:r>
            <a:r>
              <a:rPr lang="en-US" dirty="0" smtClean="0"/>
              <a:t>feet </a:t>
            </a:r>
            <a:r>
              <a:rPr lang="en-US" dirty="0" smtClean="0"/>
              <a:t>(CDC 25.070.C.2.b).</a:t>
            </a:r>
          </a:p>
          <a:p>
            <a:pPr lvl="1">
              <a:lnSpc>
                <a:spcPct val="100000"/>
              </a:lnSpc>
              <a:spcAft>
                <a:spcPts val="600"/>
              </a:spcAft>
            </a:pPr>
            <a:r>
              <a:rPr lang="en-US" dirty="0" smtClean="0"/>
              <a:t>2. </a:t>
            </a:r>
            <a:r>
              <a:rPr lang="en-US" dirty="0" smtClean="0"/>
              <a:t>Allow garage door to face the street when an alley access is available. Primary access will be from the alley (CDC 25.070.C.10.a).</a:t>
            </a:r>
          </a:p>
          <a:p>
            <a:pPr>
              <a:lnSpc>
                <a:spcPct val="100000"/>
              </a:lnSpc>
              <a:spcAft>
                <a:spcPts val="600"/>
              </a:spcAft>
            </a:pPr>
            <a:r>
              <a:rPr lang="en-US" dirty="0" smtClean="0"/>
              <a:t>The proposed carport conversion complies with height and </a:t>
            </a:r>
            <a:r>
              <a:rPr lang="en-US" dirty="0" smtClean="0"/>
              <a:t>rear </a:t>
            </a:r>
            <a:r>
              <a:rPr lang="en-US" dirty="0" smtClean="0"/>
              <a:t>lot setback standards</a:t>
            </a:r>
            <a:r>
              <a:rPr lang="en-US" dirty="0" smtClean="0"/>
              <a:t>.</a:t>
            </a:r>
          </a:p>
          <a:p>
            <a:pPr>
              <a:lnSpc>
                <a:spcPct val="100000"/>
              </a:lnSpc>
              <a:spcAft>
                <a:spcPts val="600"/>
              </a:spcAft>
            </a:pPr>
            <a:r>
              <a:rPr lang="en-US" dirty="0" smtClean="0"/>
              <a:t>The proposed </a:t>
            </a:r>
            <a:r>
              <a:rPr lang="en-US" dirty="0"/>
              <a:t>carport conversion complies with </a:t>
            </a:r>
            <a:r>
              <a:rPr lang="en-US" dirty="0" smtClean="0"/>
              <a:t>setback standards from the house.</a:t>
            </a:r>
            <a:endParaRPr lang="en-US" dirty="0" smtClean="0"/>
          </a:p>
          <a:p>
            <a:pPr>
              <a:lnSpc>
                <a:spcPct val="100000"/>
              </a:lnSpc>
              <a:spcAft>
                <a:spcPts val="600"/>
              </a:spcAft>
            </a:pPr>
            <a:r>
              <a:rPr lang="en-US" dirty="0" smtClean="0"/>
              <a:t>The proposed carport conversion will </a:t>
            </a:r>
            <a:r>
              <a:rPr lang="en-US" dirty="0"/>
              <a:t>use siding and windows that are compatible with </a:t>
            </a:r>
            <a:r>
              <a:rPr lang="en-US" dirty="0" smtClean="0"/>
              <a:t>historic</a:t>
            </a:r>
            <a:r>
              <a:rPr lang="en-US" dirty="0" smtClean="0"/>
              <a:t> </a:t>
            </a:r>
            <a:r>
              <a:rPr lang="en-US" dirty="0"/>
              <a:t>materials</a:t>
            </a:r>
            <a:r>
              <a:rPr lang="en-US" dirty="0" smtClean="0"/>
              <a:t>.</a:t>
            </a:r>
            <a:endParaRPr lang="en-US" sz="1800" dirty="0">
              <a:ea typeface="Times New Roman"/>
            </a:endParaRPr>
          </a:p>
          <a:p>
            <a:pPr lvl="1"/>
            <a:endParaRPr lang="en-US" b="1" dirty="0" smtClean="0"/>
          </a:p>
          <a:p>
            <a:endParaRPr lang="en-US" dirty="0" smtClean="0"/>
          </a:p>
        </p:txBody>
      </p:sp>
    </p:spTree>
    <p:extLst>
      <p:ext uri="{BB962C8B-B14F-4D97-AF65-F5344CB8AC3E}">
        <p14:creationId xmlns:p14="http://schemas.microsoft.com/office/powerpoint/2010/main" val="783005122"/>
      </p:ext>
    </p:extLst>
  </p:cSld>
  <p:clrMapOvr>
    <a:masterClrMapping/>
  </p:clrMapOvr>
  <p:transition>
    <p:fade/>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Staff </a:t>
            </a:r>
            <a:r>
              <a:rPr lang="en-US" dirty="0" smtClean="0"/>
              <a:t>Analysis – One-Story Garage</a:t>
            </a:r>
            <a:endParaRPr lang="en-US" dirty="0"/>
          </a:p>
        </p:txBody>
      </p:sp>
      <p:sp>
        <p:nvSpPr>
          <p:cNvPr id="3" name="Content Placeholder 2"/>
          <p:cNvSpPr>
            <a:spLocks noGrp="1"/>
          </p:cNvSpPr>
          <p:nvPr>
            <p:ph idx="1"/>
          </p:nvPr>
        </p:nvSpPr>
        <p:spPr>
          <a:xfrm>
            <a:off x="457200" y="2057400"/>
            <a:ext cx="8229600" cy="3733800"/>
          </a:xfrm>
        </p:spPr>
        <p:txBody>
          <a:bodyPr/>
          <a:lstStyle/>
          <a:p>
            <a:pPr>
              <a:lnSpc>
                <a:spcPct val="100000"/>
              </a:lnSpc>
              <a:spcAft>
                <a:spcPts val="600"/>
              </a:spcAft>
            </a:pPr>
            <a:r>
              <a:rPr lang="en-US" dirty="0" smtClean="0"/>
              <a:t>The applicants request </a:t>
            </a:r>
            <a:r>
              <a:rPr lang="en-US" dirty="0" smtClean="0"/>
              <a:t>one</a:t>
            </a:r>
            <a:r>
              <a:rPr lang="en-US" dirty="0" smtClean="0"/>
              <a:t> modification </a:t>
            </a:r>
            <a:r>
              <a:rPr lang="en-US" dirty="0" smtClean="0"/>
              <a:t>to design standards for the proposed </a:t>
            </a:r>
            <a:r>
              <a:rPr lang="en-US" dirty="0" smtClean="0"/>
              <a:t>one</a:t>
            </a:r>
            <a:r>
              <a:rPr lang="en-US" dirty="0" smtClean="0"/>
              <a:t>-story carport </a:t>
            </a:r>
            <a:r>
              <a:rPr lang="en-US" dirty="0" smtClean="0"/>
              <a:t>conversion.</a:t>
            </a:r>
          </a:p>
          <a:p>
            <a:pPr lvl="1">
              <a:lnSpc>
                <a:spcPct val="100000"/>
              </a:lnSpc>
              <a:spcAft>
                <a:spcPts val="600"/>
              </a:spcAft>
            </a:pPr>
            <a:r>
              <a:rPr lang="en-US" dirty="0" smtClean="0"/>
              <a:t>1. </a:t>
            </a:r>
            <a:r>
              <a:rPr lang="en-US" dirty="0" smtClean="0"/>
              <a:t>Allow </a:t>
            </a:r>
            <a:r>
              <a:rPr lang="en-US" dirty="0" smtClean="0"/>
              <a:t>garage door to face the street when an alley access is available. Primary access will be from the alley (CDC 25.070.C.10.a).</a:t>
            </a:r>
          </a:p>
          <a:p>
            <a:pPr>
              <a:lnSpc>
                <a:spcPct val="100000"/>
              </a:lnSpc>
              <a:spcAft>
                <a:spcPts val="600"/>
              </a:spcAft>
            </a:pPr>
            <a:r>
              <a:rPr lang="en-US" dirty="0" smtClean="0"/>
              <a:t>The proposed carport conversion complies with height and </a:t>
            </a:r>
            <a:r>
              <a:rPr lang="en-US" dirty="0" smtClean="0"/>
              <a:t>rear/side </a:t>
            </a:r>
            <a:r>
              <a:rPr lang="en-US" dirty="0" smtClean="0"/>
              <a:t>lot setback standards</a:t>
            </a:r>
            <a:r>
              <a:rPr lang="en-US" dirty="0" smtClean="0"/>
              <a:t>.</a:t>
            </a:r>
          </a:p>
          <a:p>
            <a:pPr>
              <a:lnSpc>
                <a:spcPct val="100000"/>
              </a:lnSpc>
              <a:spcAft>
                <a:spcPts val="600"/>
              </a:spcAft>
            </a:pPr>
            <a:r>
              <a:rPr lang="en-US" dirty="0"/>
              <a:t>The proposed carport conversion complies with setback standards from the house</a:t>
            </a:r>
            <a:r>
              <a:rPr lang="en-US" dirty="0" smtClean="0"/>
              <a:t>.</a:t>
            </a:r>
            <a:endParaRPr lang="en-US" dirty="0" smtClean="0"/>
          </a:p>
          <a:p>
            <a:pPr>
              <a:lnSpc>
                <a:spcPct val="100000"/>
              </a:lnSpc>
              <a:spcAft>
                <a:spcPts val="600"/>
              </a:spcAft>
            </a:pPr>
            <a:r>
              <a:rPr lang="en-US" dirty="0" smtClean="0"/>
              <a:t>The proposed carport conversion will </a:t>
            </a:r>
            <a:r>
              <a:rPr lang="en-US" dirty="0"/>
              <a:t>use siding and windows that are compatible with </a:t>
            </a:r>
            <a:r>
              <a:rPr lang="en-US" dirty="0" smtClean="0"/>
              <a:t>historic</a:t>
            </a:r>
            <a:r>
              <a:rPr lang="en-US" dirty="0" smtClean="0"/>
              <a:t> </a:t>
            </a:r>
            <a:r>
              <a:rPr lang="en-US" dirty="0"/>
              <a:t>materials</a:t>
            </a:r>
            <a:r>
              <a:rPr lang="en-US" dirty="0" smtClean="0"/>
              <a:t>.</a:t>
            </a:r>
            <a:endParaRPr lang="en-US" sz="1800" dirty="0">
              <a:ea typeface="Times New Roman"/>
            </a:endParaRPr>
          </a:p>
          <a:p>
            <a:pPr lvl="1"/>
            <a:endParaRPr lang="en-US" b="1" dirty="0" smtClean="0"/>
          </a:p>
          <a:p>
            <a:endParaRPr lang="en-US" dirty="0" smtClean="0"/>
          </a:p>
        </p:txBody>
      </p:sp>
    </p:spTree>
    <p:extLst>
      <p:ext uri="{BB962C8B-B14F-4D97-AF65-F5344CB8AC3E}">
        <p14:creationId xmlns:p14="http://schemas.microsoft.com/office/powerpoint/2010/main" val="3230047585"/>
      </p:ext>
    </p:extLst>
  </p:cSld>
  <p:clrMapOvr>
    <a:masterClrMapping/>
  </p:clrMapOvr>
  <p:transition>
    <p:fade/>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Staff Analysis</a:t>
            </a:r>
            <a:endParaRPr lang="en-US" dirty="0"/>
          </a:p>
        </p:txBody>
      </p:sp>
      <p:sp>
        <p:nvSpPr>
          <p:cNvPr id="3" name="Content Placeholder 2"/>
          <p:cNvSpPr>
            <a:spLocks noGrp="1"/>
          </p:cNvSpPr>
          <p:nvPr>
            <p:ph idx="1"/>
          </p:nvPr>
        </p:nvSpPr>
        <p:spPr>
          <a:xfrm>
            <a:off x="457200" y="1417638"/>
            <a:ext cx="8229600" cy="4906962"/>
          </a:xfrm>
        </p:spPr>
        <p:txBody>
          <a:bodyPr/>
          <a:lstStyle/>
          <a:p>
            <a:pPr>
              <a:lnSpc>
                <a:spcPct val="100000"/>
              </a:lnSpc>
              <a:spcAft>
                <a:spcPts val="600"/>
              </a:spcAft>
            </a:pPr>
            <a:r>
              <a:rPr lang="en-US" b="1" dirty="0" smtClean="0"/>
              <a:t>Recommendation:</a:t>
            </a:r>
          </a:p>
          <a:p>
            <a:pPr marL="0" marR="0" indent="0">
              <a:spcBef>
                <a:spcPts val="0"/>
              </a:spcBef>
              <a:spcAft>
                <a:spcPts val="600"/>
              </a:spcAft>
              <a:buNone/>
              <a:tabLst>
                <a:tab pos="-457200" algn="l"/>
                <a:tab pos="0" algn="l"/>
                <a:tab pos="457200" algn="l"/>
                <a:tab pos="914400" algn="l"/>
              </a:tabLst>
            </a:pPr>
            <a:r>
              <a:rPr lang="en-US" sz="1400" dirty="0" smtClean="0">
                <a:ea typeface="Times New Roman"/>
              </a:rPr>
              <a:t>		</a:t>
            </a:r>
            <a:r>
              <a:rPr lang="en-US" sz="1600" dirty="0" smtClean="0">
                <a:ea typeface="Times New Roman"/>
              </a:rPr>
              <a:t>Staff recommends </a:t>
            </a:r>
            <a:r>
              <a:rPr lang="en-US" sz="1600" dirty="0">
                <a:ea typeface="Times New Roman"/>
              </a:rPr>
              <a:t>the Historic Review Board approve the historic design </a:t>
            </a:r>
            <a:r>
              <a:rPr lang="en-US" sz="1600" dirty="0" smtClean="0">
                <a:ea typeface="Times New Roman"/>
              </a:rPr>
              <a:t>review	 	application, subject </a:t>
            </a:r>
            <a:r>
              <a:rPr lang="en-US" sz="1600" dirty="0">
                <a:ea typeface="Times New Roman"/>
              </a:rPr>
              <a:t>to the following conditions: </a:t>
            </a:r>
            <a:endParaRPr lang="en-US" sz="1600" b="1" dirty="0">
              <a:ea typeface="Times New Roman"/>
            </a:endParaRPr>
          </a:p>
          <a:p>
            <a:pPr marL="0" lvl="0" indent="0">
              <a:buNone/>
            </a:pPr>
            <a:r>
              <a:rPr lang="en-US" sz="1400" u="sng" dirty="0"/>
              <a:t>1</a:t>
            </a:r>
            <a:r>
              <a:rPr lang="en-US" sz="1400" u="sng" dirty="0" smtClean="0"/>
              <a:t>. </a:t>
            </a:r>
            <a:r>
              <a:rPr lang="en-US" sz="1400" u="sng" dirty="0" smtClean="0"/>
              <a:t>Accessory </a:t>
            </a:r>
            <a:r>
              <a:rPr lang="en-US" sz="1400" u="sng" dirty="0"/>
              <a:t>Structure </a:t>
            </a:r>
            <a:r>
              <a:rPr lang="en-US" sz="1400" u="sng" dirty="0" smtClean="0"/>
              <a:t>(Two-</a:t>
            </a:r>
            <a:r>
              <a:rPr lang="en-US" sz="1400" u="sng" dirty="0" smtClean="0"/>
              <a:t>Story </a:t>
            </a:r>
            <a:r>
              <a:rPr lang="en-US" sz="1400" u="sng" dirty="0" smtClean="0"/>
              <a:t>Garage</a:t>
            </a:r>
            <a:r>
              <a:rPr lang="en-US" sz="1400" u="sng" dirty="0"/>
              <a:t>) Side Yard Setback Modification. </a:t>
            </a:r>
            <a:r>
              <a:rPr lang="en-US" sz="1400" dirty="0"/>
              <a:t>The accessory structure side yard setback can be modified to six </a:t>
            </a:r>
            <a:r>
              <a:rPr lang="en-US" sz="1400" dirty="0" smtClean="0"/>
              <a:t>feet </a:t>
            </a:r>
            <a:r>
              <a:rPr lang="en-US" sz="1400" dirty="0"/>
              <a:t>only </a:t>
            </a:r>
            <a:r>
              <a:rPr lang="en-US" sz="1400" dirty="0" smtClean="0"/>
              <a:t>if </a:t>
            </a:r>
            <a:r>
              <a:rPr lang="en-US" sz="1400" dirty="0"/>
              <a:t>the east elevation of the accessory structure does not include any dormers/bump outs on the roof to limit encroachment on the property to the east</a:t>
            </a:r>
            <a:r>
              <a:rPr lang="en-US" sz="1400" dirty="0" smtClean="0"/>
              <a:t>.</a:t>
            </a:r>
            <a:endParaRPr lang="en-US" sz="1400" dirty="0"/>
          </a:p>
          <a:p>
            <a:pPr marL="0" lvl="0" indent="0">
              <a:buNone/>
            </a:pPr>
            <a:r>
              <a:rPr lang="en-US" sz="1400" u="sng" dirty="0"/>
              <a:t>2</a:t>
            </a:r>
            <a:r>
              <a:rPr lang="en-US" sz="1400" u="sng" dirty="0" smtClean="0"/>
              <a:t>. </a:t>
            </a:r>
            <a:r>
              <a:rPr lang="en-US" sz="1400" u="sng" dirty="0" smtClean="0"/>
              <a:t>Garage </a:t>
            </a:r>
            <a:r>
              <a:rPr lang="en-US" sz="1400" u="sng" dirty="0"/>
              <a:t>Access.</a:t>
            </a:r>
            <a:r>
              <a:rPr lang="en-US" sz="1400" dirty="0"/>
              <a:t> The garage </a:t>
            </a:r>
            <a:r>
              <a:rPr lang="en-US" sz="1400" dirty="0" smtClean="0"/>
              <a:t>(both the one and two-story options) access </a:t>
            </a:r>
            <a:r>
              <a:rPr lang="en-US" sz="1400" dirty="0"/>
              <a:t>can be modified to maintain an existing street </a:t>
            </a:r>
            <a:r>
              <a:rPr lang="en-US" sz="1400" dirty="0" smtClean="0"/>
              <a:t>access only if </a:t>
            </a:r>
            <a:r>
              <a:rPr lang="en-US" sz="1400" dirty="0"/>
              <a:t>the primary access </a:t>
            </a:r>
            <a:r>
              <a:rPr lang="en-US" sz="1400" dirty="0" smtClean="0"/>
              <a:t>is</a:t>
            </a:r>
            <a:r>
              <a:rPr lang="en-US" sz="1400" dirty="0" smtClean="0"/>
              <a:t> </a:t>
            </a:r>
            <a:r>
              <a:rPr lang="en-US" sz="1400" dirty="0"/>
              <a:t>from the alley, with the secondary street access disguised with reinforced grass paving and the street façade of the garage containing only a single garage access door that </a:t>
            </a:r>
            <a:r>
              <a:rPr lang="en-US" sz="1400" dirty="0" smtClean="0"/>
              <a:t>replicates </a:t>
            </a:r>
            <a:r>
              <a:rPr lang="en-US" sz="1400" dirty="0"/>
              <a:t>the siding </a:t>
            </a:r>
            <a:r>
              <a:rPr lang="en-US" sz="1400" dirty="0" smtClean="0"/>
              <a:t>used </a:t>
            </a:r>
            <a:r>
              <a:rPr lang="en-US" sz="1400" dirty="0"/>
              <a:t>on the rest of the accessory structure</a:t>
            </a:r>
            <a:r>
              <a:rPr lang="en-US" sz="1400" dirty="0" smtClean="0"/>
              <a:t>.</a:t>
            </a:r>
            <a:r>
              <a:rPr lang="en-US" sz="1400" dirty="0"/>
              <a:t> </a:t>
            </a:r>
          </a:p>
          <a:p>
            <a:pPr marL="0" lvl="0" indent="0">
              <a:buNone/>
            </a:pPr>
            <a:r>
              <a:rPr lang="en-US" sz="1400" u="sng" dirty="0"/>
              <a:t>3</a:t>
            </a:r>
            <a:r>
              <a:rPr lang="en-US" sz="1400" u="sng" dirty="0" smtClean="0"/>
              <a:t>. </a:t>
            </a:r>
            <a:r>
              <a:rPr lang="en-US" sz="1400" u="sng" dirty="0" smtClean="0"/>
              <a:t>Site </a:t>
            </a:r>
            <a:r>
              <a:rPr lang="en-US" sz="1400" u="sng" dirty="0"/>
              <a:t>Plan, Elevations, and Narrative.</a:t>
            </a:r>
            <a:r>
              <a:rPr lang="en-US" sz="1400" dirty="0"/>
              <a:t>  The project shall conform to the plans, elevations, and narrative submitted in Exhibit </a:t>
            </a:r>
            <a:r>
              <a:rPr lang="en-US" sz="1400" dirty="0" smtClean="0"/>
              <a:t>HRB-4 and Exhibit HRB-8 (additional applicant materials).</a:t>
            </a:r>
          </a:p>
          <a:p>
            <a:pPr marL="0" lvl="0" indent="0">
              <a:buNone/>
            </a:pPr>
            <a:r>
              <a:rPr lang="en-US" sz="1400" u="sng" dirty="0" smtClean="0"/>
              <a:t>4. Minor Amendment</a:t>
            </a:r>
            <a:r>
              <a:rPr lang="en-US" sz="1400" u="sng" dirty="0"/>
              <a:t>.</a:t>
            </a:r>
            <a:r>
              <a:rPr lang="en-US" sz="1400" dirty="0" smtClean="0"/>
              <a:t> With the Historic Review Board approval of Garage Option 1, the applicant may utilize the minor amendment process to construct Garage Option 2 as the Historic Review Board has found both options to meet the approval criteria.</a:t>
            </a:r>
            <a:endParaRPr lang="en-US" b="1" dirty="0" smtClean="0"/>
          </a:p>
        </p:txBody>
      </p:sp>
    </p:spTree>
    <p:extLst>
      <p:ext uri="{BB962C8B-B14F-4D97-AF65-F5344CB8AC3E}">
        <p14:creationId xmlns:p14="http://schemas.microsoft.com/office/powerpoint/2010/main" val="856530127"/>
      </p:ext>
    </p:extLst>
  </p:cSld>
  <p:clrMapOvr>
    <a:masterClrMapping/>
  </p:clrMapOvr>
  <p:transition>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Submittal Requests from</a:t>
            </a:r>
            <a:r>
              <a:rPr lang="en-US" dirty="0" smtClean="0"/>
              <a:t> </a:t>
            </a:r>
            <a:r>
              <a:rPr lang="en-US" dirty="0" smtClean="0"/>
              <a:t>Historic Review Board</a:t>
            </a:r>
            <a:endParaRPr lang="en-US" dirty="0"/>
          </a:p>
        </p:txBody>
      </p:sp>
      <p:sp>
        <p:nvSpPr>
          <p:cNvPr id="3" name="Content Placeholder 2"/>
          <p:cNvSpPr>
            <a:spLocks noGrp="1"/>
          </p:cNvSpPr>
          <p:nvPr>
            <p:ph idx="1"/>
          </p:nvPr>
        </p:nvSpPr>
        <p:spPr>
          <a:xfrm>
            <a:off x="457200" y="1600200"/>
            <a:ext cx="4478286" cy="4525963"/>
          </a:xfrm>
        </p:spPr>
        <p:txBody>
          <a:bodyPr/>
          <a:lstStyle/>
          <a:p>
            <a:pPr>
              <a:lnSpc>
                <a:spcPct val="100000"/>
              </a:lnSpc>
              <a:spcAft>
                <a:spcPts val="600"/>
              </a:spcAft>
            </a:pPr>
            <a:r>
              <a:rPr lang="en-US" sz="2000" dirty="0" smtClean="0"/>
              <a:t>Plan Views</a:t>
            </a:r>
            <a:endParaRPr lang="en-US" sz="2000" dirty="0" smtClean="0"/>
          </a:p>
          <a:p>
            <a:pPr lvl="1">
              <a:lnSpc>
                <a:spcPct val="100000"/>
              </a:lnSpc>
              <a:spcAft>
                <a:spcPts val="600"/>
              </a:spcAft>
            </a:pPr>
            <a:r>
              <a:rPr lang="en-US" sz="1800" dirty="0" smtClean="0"/>
              <a:t>Existing and Proposed</a:t>
            </a:r>
            <a:endParaRPr lang="en-US" sz="1800" dirty="0" smtClean="0"/>
          </a:p>
          <a:p>
            <a:pPr>
              <a:lnSpc>
                <a:spcPct val="100000"/>
              </a:lnSpc>
              <a:spcAft>
                <a:spcPts val="600"/>
              </a:spcAft>
            </a:pPr>
            <a:r>
              <a:rPr lang="en-US" sz="2000" dirty="0" smtClean="0"/>
              <a:t>Elevation and Floor Plan</a:t>
            </a:r>
          </a:p>
          <a:p>
            <a:pPr lvl="1">
              <a:lnSpc>
                <a:spcPct val="100000"/>
              </a:lnSpc>
              <a:spcAft>
                <a:spcPts val="600"/>
              </a:spcAft>
            </a:pPr>
            <a:r>
              <a:rPr lang="en-US" sz="1800" dirty="0" smtClean="0"/>
              <a:t>Turret, Rear Addition &amp; Garage</a:t>
            </a:r>
            <a:endParaRPr lang="en-US" sz="1800" dirty="0" smtClean="0"/>
          </a:p>
          <a:p>
            <a:pPr>
              <a:lnSpc>
                <a:spcPct val="100000"/>
              </a:lnSpc>
              <a:spcAft>
                <a:spcPts val="600"/>
              </a:spcAft>
            </a:pPr>
            <a:r>
              <a:rPr lang="en-US" sz="2000" dirty="0" smtClean="0"/>
              <a:t>Material Samples</a:t>
            </a:r>
          </a:p>
          <a:p>
            <a:pPr>
              <a:lnSpc>
                <a:spcPct val="100000"/>
              </a:lnSpc>
              <a:spcAft>
                <a:spcPts val="600"/>
              </a:spcAft>
            </a:pPr>
            <a:r>
              <a:rPr lang="en-US" sz="2000" dirty="0" smtClean="0"/>
              <a:t>Outdoor Lighting Sample</a:t>
            </a:r>
          </a:p>
          <a:p>
            <a:pPr>
              <a:lnSpc>
                <a:spcPct val="100000"/>
              </a:lnSpc>
              <a:spcAft>
                <a:spcPts val="600"/>
              </a:spcAft>
            </a:pPr>
            <a:r>
              <a:rPr lang="en-US" sz="2000" dirty="0" smtClean="0"/>
              <a:t>Garage Door Cut-Sheet</a:t>
            </a:r>
            <a:endParaRPr lang="en-US" sz="2000" dirty="0" smtClean="0"/>
          </a:p>
          <a:p>
            <a:pPr>
              <a:lnSpc>
                <a:spcPct val="100000"/>
              </a:lnSpc>
              <a:spcAft>
                <a:spcPts val="600"/>
              </a:spcAft>
            </a:pPr>
            <a:r>
              <a:rPr lang="en-US" sz="2000" dirty="0" smtClean="0"/>
              <a:t>Gable Details</a:t>
            </a:r>
          </a:p>
          <a:p>
            <a:pPr>
              <a:lnSpc>
                <a:spcPct val="100000"/>
              </a:lnSpc>
              <a:spcAft>
                <a:spcPts val="600"/>
              </a:spcAft>
            </a:pPr>
            <a:r>
              <a:rPr lang="en-US" sz="2000" dirty="0" smtClean="0"/>
              <a:t>Additional Findings for CDC 26.060(A)</a:t>
            </a:r>
          </a:p>
          <a:p>
            <a:pPr lvl="1">
              <a:lnSpc>
                <a:spcPct val="100000"/>
              </a:lnSpc>
              <a:spcAft>
                <a:spcPts val="600"/>
              </a:spcAft>
            </a:pPr>
            <a:r>
              <a:rPr lang="en-US" sz="1600" dirty="0" smtClean="0"/>
              <a:t>19. Foundations</a:t>
            </a:r>
          </a:p>
          <a:p>
            <a:pPr lvl="1">
              <a:lnSpc>
                <a:spcPct val="100000"/>
              </a:lnSpc>
              <a:spcAft>
                <a:spcPts val="600"/>
              </a:spcAft>
            </a:pPr>
            <a:r>
              <a:rPr lang="en-US" sz="1600" dirty="0" smtClean="0"/>
              <a:t>20. Lighting</a:t>
            </a:r>
            <a:endParaRPr lang="en-US" sz="1600" dirty="0" smtClean="0"/>
          </a:p>
        </p:txBody>
      </p:sp>
      <p:pic>
        <p:nvPicPr>
          <p:cNvPr id="4" name="Picture 3"/>
          <p:cNvPicPr>
            <a:picLocks noChangeAspect="1"/>
          </p:cNvPicPr>
          <p:nvPr/>
        </p:nvPicPr>
        <p:blipFill>
          <a:blip r:embed="rId3"/>
          <a:stretch>
            <a:fillRect/>
          </a:stretch>
        </p:blipFill>
        <p:spPr>
          <a:xfrm>
            <a:off x="5078361" y="1498804"/>
            <a:ext cx="3608439" cy="4627359"/>
          </a:xfrm>
          <a:prstGeom prst="rect">
            <a:avLst/>
          </a:prstGeom>
        </p:spPr>
      </p:pic>
    </p:spTree>
    <p:extLst>
      <p:ext uri="{BB962C8B-B14F-4D97-AF65-F5344CB8AC3E}">
        <p14:creationId xmlns:p14="http://schemas.microsoft.com/office/powerpoint/2010/main" val="325088100"/>
      </p:ext>
    </p:extLst>
  </p:cSld>
  <p:clrMapOvr>
    <a:masterClrMapping/>
  </p:clrMapOvr>
  <p:transition>
    <p:fade/>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p:cNvSpPr>
            <a:spLocks noGrp="1"/>
          </p:cNvSpPr>
          <p:nvPr>
            <p:ph type="title"/>
          </p:nvPr>
        </p:nvSpPr>
        <p:spPr/>
        <p:txBody>
          <a:bodyPr/>
          <a:lstStyle/>
          <a:p>
            <a:r>
              <a:rPr lang="en-US" dirty="0" smtClean="0"/>
              <a:t>Historic Review Board – DR-15-08</a:t>
            </a:r>
          </a:p>
        </p:txBody>
      </p:sp>
      <p:sp>
        <p:nvSpPr>
          <p:cNvPr id="2" name="TextBox 1"/>
          <p:cNvSpPr txBox="1"/>
          <p:nvPr/>
        </p:nvSpPr>
        <p:spPr>
          <a:xfrm>
            <a:off x="2743200" y="3124200"/>
            <a:ext cx="3471207" cy="630942"/>
          </a:xfrm>
          <a:prstGeom prst="rect">
            <a:avLst/>
          </a:prstGeom>
          <a:noFill/>
        </p:spPr>
        <p:txBody>
          <a:bodyPr wrap="none" rtlCol="0">
            <a:spAutoFit/>
          </a:bodyPr>
          <a:lstStyle/>
          <a:p>
            <a:pPr>
              <a:buNone/>
            </a:pPr>
            <a:r>
              <a:rPr lang="en-US" sz="2800" baseline="0" dirty="0" smtClean="0"/>
              <a:t>QUESTIONS OF STAFF?</a:t>
            </a:r>
            <a:endParaRPr lang="en-US" sz="2800" dirty="0"/>
          </a:p>
        </p:txBody>
      </p:sp>
    </p:spTree>
  </p:cSld>
  <p:clrMapOvr>
    <a:masterClrMapping/>
  </p:clrMapOvr>
  <p:transition>
    <p:fade/>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p:cNvSpPr>
            <a:spLocks noGrp="1"/>
          </p:cNvSpPr>
          <p:nvPr>
            <p:ph type="title"/>
          </p:nvPr>
        </p:nvSpPr>
        <p:spPr/>
        <p:txBody>
          <a:bodyPr/>
          <a:lstStyle/>
          <a:p>
            <a:r>
              <a:rPr lang="en-US" dirty="0" smtClean="0"/>
              <a:t>Historic Review Board – DR-15-08</a:t>
            </a:r>
          </a:p>
        </p:txBody>
      </p:sp>
      <p:sp>
        <p:nvSpPr>
          <p:cNvPr id="4" name="Content Placeholder 2"/>
          <p:cNvSpPr>
            <a:spLocks noGrp="1"/>
          </p:cNvSpPr>
          <p:nvPr>
            <p:ph idx="1"/>
          </p:nvPr>
        </p:nvSpPr>
        <p:spPr>
          <a:xfrm>
            <a:off x="457200" y="1798638"/>
            <a:ext cx="8229600" cy="3535362"/>
          </a:xfrm>
        </p:spPr>
        <p:txBody>
          <a:bodyPr/>
          <a:lstStyle/>
          <a:p>
            <a:pPr>
              <a:lnSpc>
                <a:spcPct val="100000"/>
              </a:lnSpc>
              <a:spcAft>
                <a:spcPts val="600"/>
              </a:spcAft>
            </a:pPr>
            <a:r>
              <a:rPr lang="en-US" b="1" dirty="0" smtClean="0"/>
              <a:t>Potential Condition of Approval to enclose carport into one-story garage:</a:t>
            </a:r>
          </a:p>
          <a:p>
            <a:pPr marL="0" marR="0" indent="0">
              <a:spcBef>
                <a:spcPts val="0"/>
              </a:spcBef>
              <a:spcAft>
                <a:spcPts val="600"/>
              </a:spcAft>
              <a:buNone/>
              <a:tabLst>
                <a:tab pos="-457200" algn="l"/>
                <a:tab pos="0" algn="l"/>
                <a:tab pos="457200" algn="l"/>
                <a:tab pos="914400" algn="l"/>
              </a:tabLst>
            </a:pPr>
            <a:r>
              <a:rPr lang="en-US" sz="1400" dirty="0" smtClean="0">
                <a:ea typeface="Times New Roman"/>
              </a:rPr>
              <a:t>		</a:t>
            </a:r>
            <a:r>
              <a:rPr lang="en-US" sz="1400" u="sng" dirty="0" smtClean="0"/>
              <a:t>5. Garage </a:t>
            </a:r>
            <a:r>
              <a:rPr lang="en-US" sz="1400" u="sng" dirty="0"/>
              <a:t>Access.</a:t>
            </a:r>
            <a:r>
              <a:rPr lang="en-US" sz="1400" dirty="0"/>
              <a:t> </a:t>
            </a:r>
            <a:r>
              <a:rPr lang="en-US" sz="1400" dirty="0" smtClean="0"/>
              <a:t> If the existing carport is enclosed and remains one-story, the existing setbacks from the home and side yard meet the applicable standards. The primary </a:t>
            </a:r>
            <a:r>
              <a:rPr lang="en-US" sz="1400" dirty="0"/>
              <a:t>access must be from the alley, with the secondary street access disguised with reinforced grass paving and the street façade of the garage containing only a single garage access door that is flush with the façade and replicates the siding of the historic home that is used on the rest of the accessory structure. </a:t>
            </a:r>
          </a:p>
        </p:txBody>
      </p:sp>
    </p:spTree>
    <p:extLst>
      <p:ext uri="{BB962C8B-B14F-4D97-AF65-F5344CB8AC3E}">
        <p14:creationId xmlns:p14="http://schemas.microsoft.com/office/powerpoint/2010/main" val="3343614271"/>
      </p:ext>
    </p:extLst>
  </p:cSld>
  <p:clrMapOvr>
    <a:masterClrMapping/>
  </p:clrMapOvr>
  <p:transition>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Content Placeholder 2"/>
          <p:cNvSpPr>
            <a:spLocks noGrp="1"/>
          </p:cNvSpPr>
          <p:nvPr>
            <p:ph idx="1"/>
          </p:nvPr>
        </p:nvSpPr>
        <p:spPr>
          <a:xfrm>
            <a:off x="0" y="1676400"/>
            <a:ext cx="3962400" cy="4495800"/>
          </a:xfrm>
        </p:spPr>
        <p:txBody>
          <a:bodyPr/>
          <a:lstStyle/>
          <a:p>
            <a:pPr marL="628650" indent="-285750" eaLnBrk="1" hangingPunct="1">
              <a:lnSpc>
                <a:spcPct val="100000"/>
              </a:lnSpc>
              <a:spcAft>
                <a:spcPts val="600"/>
              </a:spcAft>
              <a:buFont typeface="Wingdings" panose="05000000000000000000" pitchFamily="2" charset="2"/>
              <a:buChar char="§"/>
            </a:pPr>
            <a:r>
              <a:rPr lang="en-US" dirty="0" smtClean="0"/>
              <a:t>Willamette Historic District Overlay &amp;Willamette Historic District National Register</a:t>
            </a:r>
          </a:p>
          <a:p>
            <a:pPr marL="628650" indent="-285750" eaLnBrk="1" hangingPunct="1">
              <a:lnSpc>
                <a:spcPct val="100000"/>
              </a:lnSpc>
              <a:spcAft>
                <a:spcPts val="600"/>
              </a:spcAft>
              <a:buFont typeface="Wingdings" panose="05000000000000000000" pitchFamily="2" charset="2"/>
              <a:buChar char="§"/>
            </a:pPr>
            <a:r>
              <a:rPr lang="en-US" dirty="0" smtClean="0"/>
              <a:t>Eligible, Contributing Historic Home</a:t>
            </a:r>
          </a:p>
          <a:p>
            <a:pPr marL="628650" indent="-285750" eaLnBrk="1" hangingPunct="1">
              <a:lnSpc>
                <a:spcPct val="100000"/>
              </a:lnSpc>
              <a:spcAft>
                <a:spcPts val="600"/>
              </a:spcAft>
              <a:buFont typeface="Wingdings" panose="05000000000000000000" pitchFamily="2" charset="2"/>
              <a:buChar char="§"/>
            </a:pPr>
            <a:r>
              <a:rPr lang="en-US" dirty="0" smtClean="0"/>
              <a:t>Built c. 1905</a:t>
            </a:r>
          </a:p>
          <a:p>
            <a:pPr marL="628650" indent="-285750" eaLnBrk="1" hangingPunct="1">
              <a:lnSpc>
                <a:spcPct val="100000"/>
              </a:lnSpc>
              <a:spcAft>
                <a:spcPts val="600"/>
              </a:spcAft>
              <a:buFont typeface="Wingdings" panose="05000000000000000000" pitchFamily="2" charset="2"/>
              <a:buChar char="§"/>
            </a:pPr>
            <a:r>
              <a:rPr lang="en-US" dirty="0" smtClean="0"/>
              <a:t>Queen Anne Style</a:t>
            </a:r>
          </a:p>
          <a:p>
            <a:pPr marL="628650" indent="-285750" eaLnBrk="1" hangingPunct="1">
              <a:lnSpc>
                <a:spcPct val="100000"/>
              </a:lnSpc>
              <a:spcAft>
                <a:spcPts val="0"/>
              </a:spcAft>
              <a:buFont typeface="Wingdings" panose="05000000000000000000" pitchFamily="2" charset="2"/>
              <a:buChar char="§"/>
            </a:pPr>
            <a:r>
              <a:rPr lang="en-US" dirty="0" smtClean="0"/>
              <a:t>Area:</a:t>
            </a:r>
          </a:p>
          <a:p>
            <a:pPr indent="0" eaLnBrk="1" hangingPunct="1">
              <a:lnSpc>
                <a:spcPct val="100000"/>
              </a:lnSpc>
              <a:spcAft>
                <a:spcPts val="0"/>
              </a:spcAft>
              <a:buNone/>
            </a:pPr>
            <a:r>
              <a:rPr lang="en-US" dirty="0" smtClean="0"/>
              <a:t>	7,500 sq. ft. lot</a:t>
            </a:r>
          </a:p>
          <a:p>
            <a:pPr marL="628650" indent="-285750" eaLnBrk="1" hangingPunct="1">
              <a:lnSpc>
                <a:spcPct val="100000"/>
              </a:lnSpc>
              <a:spcAft>
                <a:spcPts val="0"/>
              </a:spcAft>
              <a:buFont typeface="Wingdings" panose="05000000000000000000" pitchFamily="2" charset="2"/>
              <a:buChar char="§"/>
            </a:pPr>
            <a:r>
              <a:rPr lang="en-US" dirty="0" smtClean="0"/>
              <a:t>Applicant/Owner: </a:t>
            </a:r>
            <a:endParaRPr lang="en-US" dirty="0"/>
          </a:p>
          <a:p>
            <a:pPr indent="0" eaLnBrk="1" hangingPunct="1">
              <a:lnSpc>
                <a:spcPct val="100000"/>
              </a:lnSpc>
              <a:spcAft>
                <a:spcPts val="0"/>
              </a:spcAft>
              <a:buNone/>
            </a:pPr>
            <a:r>
              <a:rPr lang="en-US" dirty="0"/>
              <a:t>	</a:t>
            </a:r>
            <a:r>
              <a:rPr lang="en-US" dirty="0" smtClean="0"/>
              <a:t>Peter Graves</a:t>
            </a:r>
          </a:p>
          <a:p>
            <a:pPr marL="628650" indent="-285750" eaLnBrk="1" hangingPunct="1">
              <a:lnSpc>
                <a:spcPct val="100000"/>
              </a:lnSpc>
              <a:spcAft>
                <a:spcPts val="0"/>
              </a:spcAft>
              <a:buFont typeface="Wingdings" panose="05000000000000000000" pitchFamily="2" charset="2"/>
              <a:buChar char="§"/>
            </a:pPr>
            <a:r>
              <a:rPr lang="en-US" dirty="0" smtClean="0"/>
              <a:t>Zoning:</a:t>
            </a:r>
          </a:p>
          <a:p>
            <a:pPr indent="0" eaLnBrk="1" hangingPunct="1">
              <a:lnSpc>
                <a:spcPct val="100000"/>
              </a:lnSpc>
              <a:spcAft>
                <a:spcPts val="0"/>
              </a:spcAft>
              <a:buNone/>
            </a:pPr>
            <a:r>
              <a:rPr lang="en-US" dirty="0" smtClean="0"/>
              <a:t>	R-5</a:t>
            </a:r>
          </a:p>
          <a:p>
            <a:pPr marL="628650" indent="-285750" eaLnBrk="1" hangingPunct="1">
              <a:lnSpc>
                <a:spcPct val="100000"/>
              </a:lnSpc>
              <a:spcAft>
                <a:spcPts val="0"/>
              </a:spcAft>
              <a:buFont typeface="Wingdings" panose="05000000000000000000" pitchFamily="2" charset="2"/>
              <a:buChar char="§"/>
            </a:pPr>
            <a:r>
              <a:rPr lang="en-US" dirty="0" smtClean="0"/>
              <a:t>Comp. Plan:</a:t>
            </a:r>
          </a:p>
          <a:p>
            <a:pPr indent="0" eaLnBrk="1" hangingPunct="1">
              <a:lnSpc>
                <a:spcPct val="100000"/>
              </a:lnSpc>
              <a:spcAft>
                <a:spcPts val="0"/>
              </a:spcAft>
              <a:buNone/>
            </a:pPr>
            <a:r>
              <a:rPr lang="en-US" dirty="0" smtClean="0"/>
              <a:t>	Medium Density Residential</a:t>
            </a:r>
          </a:p>
          <a:p>
            <a:pPr indent="0" eaLnBrk="1" hangingPunct="1">
              <a:lnSpc>
                <a:spcPct val="100000"/>
              </a:lnSpc>
              <a:spcAft>
                <a:spcPts val="600"/>
              </a:spcAft>
              <a:buNone/>
            </a:pPr>
            <a:endParaRPr lang="en-US" dirty="0" smtClean="0"/>
          </a:p>
          <a:p>
            <a:pPr eaLnBrk="1" hangingPunct="1">
              <a:lnSpc>
                <a:spcPct val="100000"/>
              </a:lnSpc>
              <a:spcAft>
                <a:spcPts val="600"/>
              </a:spcAft>
              <a:buNone/>
            </a:pPr>
            <a:endParaRPr lang="en-US" dirty="0" smtClean="0"/>
          </a:p>
          <a:p>
            <a:pPr marL="0" eaLnBrk="1" hangingPunct="1"/>
            <a:endParaRPr lang="en-US" dirty="0" smtClean="0"/>
          </a:p>
        </p:txBody>
      </p:sp>
      <p:sp>
        <p:nvSpPr>
          <p:cNvPr id="3079" name="Rectangle 4"/>
          <p:cNvSpPr>
            <a:spLocks noChangeArrowheads="1"/>
          </p:cNvSpPr>
          <p:nvPr/>
        </p:nvSpPr>
        <p:spPr bwMode="auto">
          <a:xfrm>
            <a:off x="0" y="457200"/>
            <a:ext cx="9144000" cy="457200"/>
          </a:xfrm>
          <a:prstGeom prst="rect">
            <a:avLst/>
          </a:prstGeom>
          <a:noFill/>
          <a:ln w="9525">
            <a:noFill/>
            <a:miter lim="800000"/>
            <a:headEnd/>
            <a:tailEnd/>
          </a:ln>
        </p:spPr>
        <p:txBody>
          <a:bodyPr wrap="none" anchor="ctr">
            <a:spAutoFit/>
          </a:bodyPr>
          <a:lstStyle/>
          <a:p>
            <a:endParaRPr lang="en-US" dirty="0"/>
          </a:p>
        </p:txBody>
      </p:sp>
      <p:sp>
        <p:nvSpPr>
          <p:cNvPr id="3080" name="Rectangle 5"/>
          <p:cNvSpPr>
            <a:spLocks noChangeArrowheads="1"/>
          </p:cNvSpPr>
          <p:nvPr/>
        </p:nvSpPr>
        <p:spPr bwMode="auto">
          <a:xfrm>
            <a:off x="0" y="457200"/>
            <a:ext cx="9144000" cy="0"/>
          </a:xfrm>
          <a:prstGeom prst="rect">
            <a:avLst/>
          </a:prstGeom>
          <a:noFill/>
          <a:ln w="9525">
            <a:noFill/>
            <a:miter lim="800000"/>
            <a:headEnd/>
            <a:tailEnd/>
          </a:ln>
        </p:spPr>
        <p:txBody>
          <a:bodyPr wrap="none" anchor="ctr">
            <a:spAutoFit/>
          </a:bodyPr>
          <a:lstStyle/>
          <a:p>
            <a:endParaRPr lang="en-US" dirty="0"/>
          </a:p>
        </p:txBody>
      </p:sp>
      <p:sp>
        <p:nvSpPr>
          <p:cNvPr id="3081" name="Rectangle 6"/>
          <p:cNvSpPr>
            <a:spLocks noChangeArrowheads="1"/>
          </p:cNvSpPr>
          <p:nvPr/>
        </p:nvSpPr>
        <p:spPr bwMode="auto">
          <a:xfrm>
            <a:off x="0" y="2971800"/>
            <a:ext cx="9144000" cy="0"/>
          </a:xfrm>
          <a:prstGeom prst="rect">
            <a:avLst/>
          </a:prstGeom>
          <a:noFill/>
          <a:ln w="9525">
            <a:noFill/>
            <a:miter lim="800000"/>
            <a:headEnd/>
            <a:tailEnd/>
          </a:ln>
        </p:spPr>
        <p:txBody>
          <a:bodyPr wrap="none" anchor="ctr">
            <a:spAutoFit/>
          </a:bodyPr>
          <a:lstStyle/>
          <a:p>
            <a:endParaRPr lang="en-US" dirty="0"/>
          </a:p>
        </p:txBody>
      </p:sp>
      <p:sp>
        <p:nvSpPr>
          <p:cNvPr id="11" name="Title 10"/>
          <p:cNvSpPr>
            <a:spLocks noGrp="1"/>
          </p:cNvSpPr>
          <p:nvPr>
            <p:ph type="title"/>
          </p:nvPr>
        </p:nvSpPr>
        <p:spPr/>
        <p:txBody>
          <a:bodyPr/>
          <a:lstStyle/>
          <a:p>
            <a:r>
              <a:rPr lang="en-US" dirty="0" smtClean="0"/>
              <a:t>Property Characteristics</a:t>
            </a:r>
            <a:endParaRPr lang="en-US" dirty="0"/>
          </a:p>
        </p:txBody>
      </p:sp>
      <p:pic>
        <p:nvPicPr>
          <p:cNvPr id="5" name="Picture 4"/>
          <p:cNvPicPr>
            <a:picLocks noChangeAspect="1"/>
          </p:cNvPicPr>
          <p:nvPr/>
        </p:nvPicPr>
        <p:blipFill>
          <a:blip r:embed="rId2"/>
          <a:stretch>
            <a:fillRect/>
          </a:stretch>
        </p:blipFill>
        <p:spPr>
          <a:xfrm>
            <a:off x="4114800" y="1713411"/>
            <a:ext cx="4686300" cy="4236138"/>
          </a:xfrm>
          <a:prstGeom prst="rect">
            <a:avLst/>
          </a:prstGeom>
        </p:spPr>
      </p:pic>
    </p:spTree>
  </p:cSld>
  <p:clrMapOvr>
    <a:masterClrMapping/>
  </p:clrMapOvr>
  <p:transition>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Content Placeholder 2"/>
          <p:cNvSpPr>
            <a:spLocks noGrp="1"/>
          </p:cNvSpPr>
          <p:nvPr>
            <p:ph idx="1"/>
          </p:nvPr>
        </p:nvSpPr>
        <p:spPr>
          <a:xfrm>
            <a:off x="0" y="2133600"/>
            <a:ext cx="3962400" cy="3810000"/>
          </a:xfrm>
        </p:spPr>
        <p:txBody>
          <a:bodyPr/>
          <a:lstStyle/>
          <a:p>
            <a:pPr marL="628650" indent="-285750" eaLnBrk="1" hangingPunct="1">
              <a:lnSpc>
                <a:spcPct val="100000"/>
              </a:lnSpc>
              <a:spcAft>
                <a:spcPts val="600"/>
              </a:spcAft>
              <a:buFont typeface="Wingdings" panose="05000000000000000000" pitchFamily="2" charset="2"/>
              <a:buChar char="§"/>
            </a:pPr>
            <a:r>
              <a:rPr lang="en-US" dirty="0" smtClean="0"/>
              <a:t>Application Submitted and Deemed Complete June </a:t>
            </a:r>
            <a:r>
              <a:rPr lang="en-US" dirty="0"/>
              <a:t>8</a:t>
            </a:r>
            <a:r>
              <a:rPr lang="en-US" baseline="30000" dirty="0" smtClean="0"/>
              <a:t>th</a:t>
            </a:r>
            <a:r>
              <a:rPr lang="en-US" dirty="0" smtClean="0"/>
              <a:t> (Exhibit HRB-7)</a:t>
            </a:r>
          </a:p>
          <a:p>
            <a:pPr marL="628650" indent="-285750" eaLnBrk="1" hangingPunct="1">
              <a:lnSpc>
                <a:spcPct val="100000"/>
              </a:lnSpc>
              <a:spcAft>
                <a:spcPts val="600"/>
              </a:spcAft>
              <a:buFont typeface="Wingdings" panose="05000000000000000000" pitchFamily="2" charset="2"/>
              <a:buChar char="§"/>
            </a:pPr>
            <a:r>
              <a:rPr lang="en-US" dirty="0" smtClean="0"/>
              <a:t>Notice Requirements Met (Exhibit HRB-1 &amp; HRB-2)</a:t>
            </a:r>
          </a:p>
          <a:p>
            <a:pPr indent="0" eaLnBrk="1" hangingPunct="1">
              <a:lnSpc>
                <a:spcPct val="100000"/>
              </a:lnSpc>
              <a:spcAft>
                <a:spcPts val="600"/>
              </a:spcAft>
              <a:buNone/>
            </a:pPr>
            <a:endParaRPr lang="en-US" dirty="0" smtClean="0"/>
          </a:p>
          <a:p>
            <a:pPr marL="628650" indent="-285750" eaLnBrk="1" hangingPunct="1">
              <a:lnSpc>
                <a:spcPct val="100000"/>
              </a:lnSpc>
              <a:spcAft>
                <a:spcPts val="600"/>
              </a:spcAft>
              <a:buFont typeface="Wingdings" panose="05000000000000000000" pitchFamily="2" charset="2"/>
              <a:buChar char="§"/>
            </a:pPr>
            <a:r>
              <a:rPr lang="en-US" dirty="0" smtClean="0"/>
              <a:t>Previous Approvals:</a:t>
            </a:r>
          </a:p>
          <a:p>
            <a:pPr marL="1028700" lvl="1" eaLnBrk="1" hangingPunct="1">
              <a:lnSpc>
                <a:spcPct val="100000"/>
              </a:lnSpc>
              <a:spcAft>
                <a:spcPts val="600"/>
              </a:spcAft>
              <a:buFont typeface="Wingdings" panose="05000000000000000000" pitchFamily="2" charset="2"/>
              <a:buChar char="§"/>
            </a:pPr>
            <a:r>
              <a:rPr lang="en-US" dirty="0" smtClean="0"/>
              <a:t>2015 – Reduced window size in kitchen</a:t>
            </a:r>
          </a:p>
          <a:p>
            <a:pPr indent="0" eaLnBrk="1" hangingPunct="1">
              <a:lnSpc>
                <a:spcPct val="100000"/>
              </a:lnSpc>
              <a:spcAft>
                <a:spcPts val="0"/>
              </a:spcAft>
              <a:buNone/>
            </a:pPr>
            <a:r>
              <a:rPr lang="en-US" dirty="0" smtClean="0"/>
              <a:t>	</a:t>
            </a:r>
          </a:p>
          <a:p>
            <a:pPr eaLnBrk="1" hangingPunct="1">
              <a:lnSpc>
                <a:spcPct val="100000"/>
              </a:lnSpc>
              <a:spcAft>
                <a:spcPts val="600"/>
              </a:spcAft>
              <a:buNone/>
            </a:pPr>
            <a:endParaRPr lang="en-US" dirty="0" smtClean="0"/>
          </a:p>
          <a:p>
            <a:pPr marL="0" eaLnBrk="1" hangingPunct="1"/>
            <a:endParaRPr lang="en-US" dirty="0" smtClean="0"/>
          </a:p>
        </p:txBody>
      </p:sp>
      <p:sp>
        <p:nvSpPr>
          <p:cNvPr id="3079" name="Rectangle 4"/>
          <p:cNvSpPr>
            <a:spLocks noChangeArrowheads="1"/>
          </p:cNvSpPr>
          <p:nvPr/>
        </p:nvSpPr>
        <p:spPr bwMode="auto">
          <a:xfrm>
            <a:off x="0" y="457200"/>
            <a:ext cx="9144000" cy="457200"/>
          </a:xfrm>
          <a:prstGeom prst="rect">
            <a:avLst/>
          </a:prstGeom>
          <a:noFill/>
          <a:ln w="9525">
            <a:noFill/>
            <a:miter lim="800000"/>
            <a:headEnd/>
            <a:tailEnd/>
          </a:ln>
        </p:spPr>
        <p:txBody>
          <a:bodyPr wrap="none" anchor="ctr">
            <a:spAutoFit/>
          </a:bodyPr>
          <a:lstStyle/>
          <a:p>
            <a:endParaRPr lang="en-US" dirty="0"/>
          </a:p>
        </p:txBody>
      </p:sp>
      <p:sp>
        <p:nvSpPr>
          <p:cNvPr id="3080" name="Rectangle 5"/>
          <p:cNvSpPr>
            <a:spLocks noChangeArrowheads="1"/>
          </p:cNvSpPr>
          <p:nvPr/>
        </p:nvSpPr>
        <p:spPr bwMode="auto">
          <a:xfrm>
            <a:off x="0" y="457200"/>
            <a:ext cx="9144000" cy="0"/>
          </a:xfrm>
          <a:prstGeom prst="rect">
            <a:avLst/>
          </a:prstGeom>
          <a:noFill/>
          <a:ln w="9525">
            <a:noFill/>
            <a:miter lim="800000"/>
            <a:headEnd/>
            <a:tailEnd/>
          </a:ln>
        </p:spPr>
        <p:txBody>
          <a:bodyPr wrap="none" anchor="ctr">
            <a:spAutoFit/>
          </a:bodyPr>
          <a:lstStyle/>
          <a:p>
            <a:endParaRPr lang="en-US" dirty="0"/>
          </a:p>
        </p:txBody>
      </p:sp>
      <p:sp>
        <p:nvSpPr>
          <p:cNvPr id="3081" name="Rectangle 6"/>
          <p:cNvSpPr>
            <a:spLocks noChangeArrowheads="1"/>
          </p:cNvSpPr>
          <p:nvPr/>
        </p:nvSpPr>
        <p:spPr bwMode="auto">
          <a:xfrm>
            <a:off x="0" y="2971800"/>
            <a:ext cx="9144000" cy="0"/>
          </a:xfrm>
          <a:prstGeom prst="rect">
            <a:avLst/>
          </a:prstGeom>
          <a:noFill/>
          <a:ln w="9525">
            <a:noFill/>
            <a:miter lim="800000"/>
            <a:headEnd/>
            <a:tailEnd/>
          </a:ln>
        </p:spPr>
        <p:txBody>
          <a:bodyPr wrap="none" anchor="ctr">
            <a:spAutoFit/>
          </a:bodyPr>
          <a:lstStyle/>
          <a:p>
            <a:endParaRPr lang="en-US" dirty="0"/>
          </a:p>
        </p:txBody>
      </p:sp>
      <p:sp>
        <p:nvSpPr>
          <p:cNvPr id="11" name="Title 10"/>
          <p:cNvSpPr>
            <a:spLocks noGrp="1"/>
          </p:cNvSpPr>
          <p:nvPr>
            <p:ph type="title"/>
          </p:nvPr>
        </p:nvSpPr>
        <p:spPr/>
        <p:txBody>
          <a:bodyPr/>
          <a:lstStyle/>
          <a:p>
            <a:r>
              <a:rPr lang="en-US" dirty="0" smtClean="0"/>
              <a:t>Proposal Background</a:t>
            </a:r>
            <a:endParaRPr lang="en-US" dirty="0"/>
          </a:p>
        </p:txBody>
      </p:sp>
      <p:pic>
        <p:nvPicPr>
          <p:cNvPr id="2" name="Picture 1"/>
          <p:cNvPicPr>
            <a:picLocks noChangeAspect="1"/>
          </p:cNvPicPr>
          <p:nvPr/>
        </p:nvPicPr>
        <p:blipFill>
          <a:blip r:embed="rId2"/>
          <a:stretch>
            <a:fillRect/>
          </a:stretch>
        </p:blipFill>
        <p:spPr>
          <a:xfrm>
            <a:off x="3657600" y="1752600"/>
            <a:ext cx="5286375" cy="3968583"/>
          </a:xfrm>
          <a:prstGeom prst="rect">
            <a:avLst/>
          </a:prstGeom>
        </p:spPr>
      </p:pic>
    </p:spTree>
    <p:extLst>
      <p:ext uri="{BB962C8B-B14F-4D97-AF65-F5344CB8AC3E}">
        <p14:creationId xmlns:p14="http://schemas.microsoft.com/office/powerpoint/2010/main" val="1833558045"/>
      </p:ext>
    </p:extLst>
  </p:cSld>
  <p:clrMapOvr>
    <a:masterClrMapping/>
  </p:clrMapOvr>
  <p:transition>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Existing Conditions – August 2015</a:t>
            </a:r>
            <a:endParaRPr lang="en-US" dirty="0"/>
          </a:p>
        </p:txBody>
      </p:sp>
      <p:sp>
        <p:nvSpPr>
          <p:cNvPr id="2052" name="Rectangle 4"/>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053" name="Rectangle 5"/>
          <p:cNvSpPr>
            <a:spLocks noChangeArrowheads="1"/>
          </p:cNvSpPr>
          <p:nvPr/>
        </p:nvSpPr>
        <p:spPr bwMode="auto">
          <a:xfrm>
            <a:off x="0" y="264795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Cambria" pitchFamily="18" charset="0"/>
                <a:ea typeface="Times New Roman" pitchFamily="18" charset="0"/>
              </a:rPr>
              <a:t>   </a:t>
            </a:r>
            <a:endParaRPr kumimoji="0" lang="en-US" sz="1800" b="0" i="0" u="none" strike="noStrike" cap="none" normalizeH="0" baseline="0" smtClean="0">
              <a:ln>
                <a:noFill/>
              </a:ln>
              <a:solidFill>
                <a:schemeClr val="tx1"/>
              </a:solidFill>
              <a:effectLst/>
              <a:latin typeface="Arial" pitchFamily="34" charset="0"/>
            </a:endParaRPr>
          </a:p>
        </p:txBody>
      </p:sp>
      <p:sp>
        <p:nvSpPr>
          <p:cNvPr id="2055" name="Rectangle 7"/>
          <p:cNvSpPr>
            <a:spLocks noChangeArrowheads="1"/>
          </p:cNvSpPr>
          <p:nvPr/>
        </p:nvSpPr>
        <p:spPr bwMode="auto">
          <a:xfrm>
            <a:off x="0" y="701992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Cambria" pitchFamily="18" charset="0"/>
                <a:ea typeface="Times New Roman" pitchFamily="18" charset="0"/>
                <a:cs typeface="Times New Roman" pitchFamily="18" charset="0"/>
              </a:rPr>
              <a:t>   </a:t>
            </a:r>
            <a:endParaRPr kumimoji="0" lang="en-US" sz="1800" b="0" i="0" u="none" strike="noStrike" cap="none" normalizeH="0" baseline="0" smtClean="0">
              <a:ln>
                <a:noFill/>
              </a:ln>
              <a:solidFill>
                <a:schemeClr val="tx1"/>
              </a:solidFill>
              <a:effectLst/>
              <a:latin typeface="Arial" pitchFamily="34" charset="0"/>
            </a:endParaRPr>
          </a:p>
        </p:txBody>
      </p:sp>
      <p:sp>
        <p:nvSpPr>
          <p:cNvPr id="5" name="TextBox 4"/>
          <p:cNvSpPr txBox="1"/>
          <p:nvPr/>
        </p:nvSpPr>
        <p:spPr>
          <a:xfrm>
            <a:off x="304800" y="5073466"/>
            <a:ext cx="4190365" cy="412934"/>
          </a:xfrm>
          <a:prstGeom prst="rect">
            <a:avLst/>
          </a:prstGeom>
          <a:noFill/>
        </p:spPr>
        <p:txBody>
          <a:bodyPr wrap="square" rtlCol="0">
            <a:spAutoFit/>
          </a:bodyPr>
          <a:lstStyle/>
          <a:p>
            <a:pPr algn="ctr">
              <a:buNone/>
            </a:pPr>
            <a:r>
              <a:rPr lang="en-US" baseline="0" dirty="0" smtClean="0"/>
              <a:t>Front Elevation Addition to Remove</a:t>
            </a:r>
            <a:endParaRPr lang="en-US" dirty="0"/>
          </a:p>
        </p:txBody>
      </p:sp>
      <p:sp>
        <p:nvSpPr>
          <p:cNvPr id="13" name="TextBox 12"/>
          <p:cNvSpPr txBox="1"/>
          <p:nvPr/>
        </p:nvSpPr>
        <p:spPr>
          <a:xfrm>
            <a:off x="4648200" y="5606866"/>
            <a:ext cx="4123104" cy="412934"/>
          </a:xfrm>
          <a:prstGeom prst="rect">
            <a:avLst/>
          </a:prstGeom>
          <a:noFill/>
        </p:spPr>
        <p:txBody>
          <a:bodyPr wrap="square" rtlCol="0">
            <a:spAutoFit/>
          </a:bodyPr>
          <a:lstStyle/>
          <a:p>
            <a:pPr algn="ctr">
              <a:buNone/>
            </a:pPr>
            <a:r>
              <a:rPr lang="en-US" baseline="0" dirty="0" smtClean="0"/>
              <a:t>Rear Elevation</a:t>
            </a:r>
            <a:endParaRPr lang="en-US" dirty="0"/>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78531" y="2362200"/>
            <a:ext cx="4267200" cy="3200400"/>
          </a:xfrm>
          <a:prstGeom prst="rect">
            <a:avLst/>
          </a:prstGeom>
          <a:ln>
            <a:solidFill>
              <a:schemeClr val="tx1">
                <a:lumMod val="50000"/>
                <a:lumOff val="50000"/>
              </a:schemeClr>
            </a:solidFill>
          </a:ln>
        </p:spPr>
      </p:pic>
      <p:pic>
        <p:nvPicPr>
          <p:cNvPr id="3" name="Picture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57200" y="1792104"/>
            <a:ext cx="4267200" cy="3200400"/>
          </a:xfrm>
          <a:prstGeom prst="rect">
            <a:avLst/>
          </a:prstGeom>
          <a:ln>
            <a:solidFill>
              <a:schemeClr val="accent1"/>
            </a:solidFill>
          </a:ln>
        </p:spPr>
      </p:pic>
    </p:spTree>
  </p:cSld>
  <p:clrMapOvr>
    <a:masterClrMapping/>
  </p:clrMapOvr>
  <p:transition>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Existing Conditions – August 2015</a:t>
            </a:r>
            <a:endParaRPr lang="en-US" dirty="0"/>
          </a:p>
        </p:txBody>
      </p:sp>
      <p:sp>
        <p:nvSpPr>
          <p:cNvPr id="2052" name="Rectangle 4"/>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053" name="Rectangle 5"/>
          <p:cNvSpPr>
            <a:spLocks noChangeArrowheads="1"/>
          </p:cNvSpPr>
          <p:nvPr/>
        </p:nvSpPr>
        <p:spPr bwMode="auto">
          <a:xfrm>
            <a:off x="0" y="264795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Cambria" pitchFamily="18" charset="0"/>
                <a:ea typeface="Times New Roman" pitchFamily="18" charset="0"/>
              </a:rPr>
              <a:t>   </a:t>
            </a:r>
            <a:endParaRPr kumimoji="0" lang="en-US" sz="1800" b="0" i="0" u="none" strike="noStrike" cap="none" normalizeH="0" baseline="0" smtClean="0">
              <a:ln>
                <a:noFill/>
              </a:ln>
              <a:solidFill>
                <a:schemeClr val="tx1"/>
              </a:solidFill>
              <a:effectLst/>
              <a:latin typeface="Arial" pitchFamily="34" charset="0"/>
            </a:endParaRPr>
          </a:p>
        </p:txBody>
      </p:sp>
      <p:sp>
        <p:nvSpPr>
          <p:cNvPr id="2055" name="Rectangle 7"/>
          <p:cNvSpPr>
            <a:spLocks noChangeArrowheads="1"/>
          </p:cNvSpPr>
          <p:nvPr/>
        </p:nvSpPr>
        <p:spPr bwMode="auto">
          <a:xfrm>
            <a:off x="0" y="701992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Cambria" pitchFamily="18" charset="0"/>
                <a:ea typeface="Times New Roman" pitchFamily="18" charset="0"/>
                <a:cs typeface="Times New Roman" pitchFamily="18" charset="0"/>
              </a:rPr>
              <a:t>   </a:t>
            </a:r>
            <a:endParaRPr kumimoji="0" lang="en-US" sz="1800" b="0" i="0" u="none" strike="noStrike" cap="none" normalizeH="0" baseline="0" smtClean="0">
              <a:ln>
                <a:noFill/>
              </a:ln>
              <a:solidFill>
                <a:schemeClr val="tx1"/>
              </a:solidFill>
              <a:effectLst/>
              <a:latin typeface="Arial" pitchFamily="34" charset="0"/>
            </a:endParaRPr>
          </a:p>
        </p:txBody>
      </p:sp>
      <p:sp>
        <p:nvSpPr>
          <p:cNvPr id="5" name="TextBox 4"/>
          <p:cNvSpPr txBox="1"/>
          <p:nvPr/>
        </p:nvSpPr>
        <p:spPr>
          <a:xfrm>
            <a:off x="304800" y="4844866"/>
            <a:ext cx="4190365" cy="412934"/>
          </a:xfrm>
          <a:prstGeom prst="rect">
            <a:avLst/>
          </a:prstGeom>
          <a:noFill/>
        </p:spPr>
        <p:txBody>
          <a:bodyPr wrap="square" rtlCol="0">
            <a:spAutoFit/>
          </a:bodyPr>
          <a:lstStyle/>
          <a:p>
            <a:pPr algn="ctr">
              <a:buNone/>
            </a:pPr>
            <a:r>
              <a:rPr lang="en-US" baseline="0" dirty="0" smtClean="0"/>
              <a:t>Non-Contributing Carport</a:t>
            </a:r>
            <a:endParaRPr lang="en-US" dirty="0"/>
          </a:p>
        </p:txBody>
      </p:sp>
      <p:sp>
        <p:nvSpPr>
          <p:cNvPr id="13" name="TextBox 12"/>
          <p:cNvSpPr txBox="1"/>
          <p:nvPr/>
        </p:nvSpPr>
        <p:spPr>
          <a:xfrm>
            <a:off x="4495800" y="5606866"/>
            <a:ext cx="4123104" cy="412934"/>
          </a:xfrm>
          <a:prstGeom prst="rect">
            <a:avLst/>
          </a:prstGeom>
          <a:noFill/>
        </p:spPr>
        <p:txBody>
          <a:bodyPr wrap="square" rtlCol="0">
            <a:spAutoFit/>
          </a:bodyPr>
          <a:lstStyle/>
          <a:p>
            <a:pPr algn="ctr">
              <a:buNone/>
            </a:pPr>
            <a:r>
              <a:rPr lang="en-US" baseline="0" dirty="0" smtClean="0"/>
              <a:t>Carport (Rear Alley View)</a:t>
            </a:r>
            <a:endParaRPr lang="en-US" dirty="0"/>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26571" y="1657528"/>
            <a:ext cx="4267200" cy="3200400"/>
          </a:xfrm>
          <a:prstGeom prst="rect">
            <a:avLst/>
          </a:prstGeom>
          <a:ln>
            <a:solidFill>
              <a:schemeClr val="tx1">
                <a:lumMod val="50000"/>
                <a:lumOff val="50000"/>
              </a:schemeClr>
            </a:solidFill>
          </a:ln>
        </p:spPr>
      </p:pic>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72000" y="2374979"/>
            <a:ext cx="4267200" cy="3200400"/>
          </a:xfrm>
          <a:prstGeom prst="rect">
            <a:avLst/>
          </a:prstGeom>
          <a:ln>
            <a:solidFill>
              <a:schemeClr val="tx1">
                <a:lumMod val="50000"/>
                <a:lumOff val="50000"/>
              </a:schemeClr>
            </a:solidFill>
          </a:ln>
        </p:spPr>
      </p:pic>
    </p:spTree>
    <p:extLst>
      <p:ext uri="{BB962C8B-B14F-4D97-AF65-F5344CB8AC3E}">
        <p14:creationId xmlns:p14="http://schemas.microsoft.com/office/powerpoint/2010/main" val="2765976013"/>
      </p:ext>
    </p:extLst>
  </p:cSld>
  <p:clrMapOvr>
    <a:masterClrMapping/>
  </p:clrMapOvr>
  <p:transition>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Applicant Submittal – June 2015</a:t>
            </a:r>
            <a:endParaRPr lang="en-US" dirty="0"/>
          </a:p>
        </p:txBody>
      </p:sp>
      <p:sp>
        <p:nvSpPr>
          <p:cNvPr id="2052" name="Rectangle 4"/>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053" name="Rectangle 5"/>
          <p:cNvSpPr>
            <a:spLocks noChangeArrowheads="1"/>
          </p:cNvSpPr>
          <p:nvPr/>
        </p:nvSpPr>
        <p:spPr bwMode="auto">
          <a:xfrm>
            <a:off x="0" y="264795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Cambria" pitchFamily="18" charset="0"/>
                <a:ea typeface="Times New Roman" pitchFamily="18" charset="0"/>
              </a:rPr>
              <a:t>   </a:t>
            </a:r>
            <a:endParaRPr kumimoji="0" lang="en-US" sz="1800" b="0" i="0" u="none" strike="noStrike" cap="none" normalizeH="0" baseline="0" smtClean="0">
              <a:ln>
                <a:noFill/>
              </a:ln>
              <a:solidFill>
                <a:schemeClr val="tx1"/>
              </a:solidFill>
              <a:effectLst/>
              <a:latin typeface="Arial" pitchFamily="34" charset="0"/>
            </a:endParaRPr>
          </a:p>
        </p:txBody>
      </p:sp>
      <p:sp>
        <p:nvSpPr>
          <p:cNvPr id="2055" name="Rectangle 7"/>
          <p:cNvSpPr>
            <a:spLocks noChangeArrowheads="1"/>
          </p:cNvSpPr>
          <p:nvPr/>
        </p:nvSpPr>
        <p:spPr bwMode="auto">
          <a:xfrm>
            <a:off x="0" y="701992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Cambria" pitchFamily="18" charset="0"/>
                <a:ea typeface="Times New Roman" pitchFamily="18" charset="0"/>
                <a:cs typeface="Times New Roman" pitchFamily="18" charset="0"/>
              </a:rPr>
              <a:t>   </a:t>
            </a:r>
            <a:endParaRPr kumimoji="0" lang="en-US" sz="1800" b="0" i="0" u="none" strike="noStrike" cap="none" normalizeH="0" baseline="0" smtClean="0">
              <a:ln>
                <a:noFill/>
              </a:ln>
              <a:solidFill>
                <a:schemeClr val="tx1"/>
              </a:solidFill>
              <a:effectLst/>
              <a:latin typeface="Arial" pitchFamily="34" charset="0"/>
            </a:endParaRPr>
          </a:p>
        </p:txBody>
      </p:sp>
      <p:sp>
        <p:nvSpPr>
          <p:cNvPr id="5" name="TextBox 4"/>
          <p:cNvSpPr txBox="1"/>
          <p:nvPr/>
        </p:nvSpPr>
        <p:spPr>
          <a:xfrm>
            <a:off x="304800" y="5638800"/>
            <a:ext cx="8497431" cy="412934"/>
          </a:xfrm>
          <a:prstGeom prst="rect">
            <a:avLst/>
          </a:prstGeom>
          <a:noFill/>
        </p:spPr>
        <p:txBody>
          <a:bodyPr wrap="square" rtlCol="0">
            <a:spAutoFit/>
          </a:bodyPr>
          <a:lstStyle/>
          <a:p>
            <a:pPr algn="ctr">
              <a:buNone/>
            </a:pPr>
            <a:r>
              <a:rPr lang="en-US" baseline="0" dirty="0" smtClean="0"/>
              <a:t>South (Front) Elevation – Restore Original Turret</a:t>
            </a:r>
            <a:endParaRPr lang="en-US" dirty="0"/>
          </a:p>
        </p:txBody>
      </p:sp>
      <p:pic>
        <p:nvPicPr>
          <p:cNvPr id="3" name="Picture 2"/>
          <p:cNvPicPr>
            <a:picLocks noChangeAspect="1"/>
          </p:cNvPicPr>
          <p:nvPr/>
        </p:nvPicPr>
        <p:blipFill>
          <a:blip r:embed="rId2"/>
          <a:stretch>
            <a:fillRect/>
          </a:stretch>
        </p:blipFill>
        <p:spPr>
          <a:xfrm>
            <a:off x="231573" y="1905000"/>
            <a:ext cx="4809470" cy="3524250"/>
          </a:xfrm>
          <a:prstGeom prst="rect">
            <a:avLst/>
          </a:prstGeom>
        </p:spPr>
      </p:pic>
      <p:pic>
        <p:nvPicPr>
          <p:cNvPr id="4" name="Picture 3"/>
          <p:cNvPicPr>
            <a:picLocks noChangeAspect="1"/>
          </p:cNvPicPr>
          <p:nvPr/>
        </p:nvPicPr>
        <p:blipFill>
          <a:blip r:embed="rId3"/>
          <a:stretch>
            <a:fillRect/>
          </a:stretch>
        </p:blipFill>
        <p:spPr>
          <a:xfrm>
            <a:off x="4326937" y="1905000"/>
            <a:ext cx="4512263" cy="3524250"/>
          </a:xfrm>
          <a:prstGeom prst="rect">
            <a:avLst/>
          </a:prstGeom>
        </p:spPr>
      </p:pic>
    </p:spTree>
    <p:extLst>
      <p:ext uri="{BB962C8B-B14F-4D97-AF65-F5344CB8AC3E}">
        <p14:creationId xmlns:p14="http://schemas.microsoft.com/office/powerpoint/2010/main" val="3949348454"/>
      </p:ext>
    </p:extLst>
  </p:cSld>
  <p:clrMapOvr>
    <a:masterClrMapping/>
  </p:clrMapOvr>
  <p:transition>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Applicant Submittal – June 2015</a:t>
            </a:r>
            <a:endParaRPr lang="en-US" dirty="0"/>
          </a:p>
        </p:txBody>
      </p:sp>
      <p:sp>
        <p:nvSpPr>
          <p:cNvPr id="2052" name="Rectangle 4"/>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053" name="Rectangle 5"/>
          <p:cNvSpPr>
            <a:spLocks noChangeArrowheads="1"/>
          </p:cNvSpPr>
          <p:nvPr/>
        </p:nvSpPr>
        <p:spPr bwMode="auto">
          <a:xfrm>
            <a:off x="0" y="264795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Cambria" pitchFamily="18" charset="0"/>
                <a:ea typeface="Times New Roman" pitchFamily="18" charset="0"/>
              </a:rPr>
              <a:t>   </a:t>
            </a:r>
            <a:endParaRPr kumimoji="0" lang="en-US" sz="1800" b="0" i="0" u="none" strike="noStrike" cap="none" normalizeH="0" baseline="0" smtClean="0">
              <a:ln>
                <a:noFill/>
              </a:ln>
              <a:solidFill>
                <a:schemeClr val="tx1"/>
              </a:solidFill>
              <a:effectLst/>
              <a:latin typeface="Arial" pitchFamily="34" charset="0"/>
            </a:endParaRPr>
          </a:p>
        </p:txBody>
      </p:sp>
      <p:sp>
        <p:nvSpPr>
          <p:cNvPr id="2055" name="Rectangle 7"/>
          <p:cNvSpPr>
            <a:spLocks noChangeArrowheads="1"/>
          </p:cNvSpPr>
          <p:nvPr/>
        </p:nvSpPr>
        <p:spPr bwMode="auto">
          <a:xfrm>
            <a:off x="0" y="701992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Cambria" pitchFamily="18" charset="0"/>
                <a:ea typeface="Times New Roman" pitchFamily="18" charset="0"/>
                <a:cs typeface="Times New Roman" pitchFamily="18" charset="0"/>
              </a:rPr>
              <a:t>   </a:t>
            </a:r>
            <a:endParaRPr kumimoji="0" lang="en-US" sz="1800" b="0" i="0" u="none" strike="noStrike" cap="none" normalizeH="0" baseline="0" smtClean="0">
              <a:ln>
                <a:noFill/>
              </a:ln>
              <a:solidFill>
                <a:schemeClr val="tx1"/>
              </a:solidFill>
              <a:effectLst/>
              <a:latin typeface="Arial" pitchFamily="34" charset="0"/>
            </a:endParaRPr>
          </a:p>
        </p:txBody>
      </p:sp>
      <p:sp>
        <p:nvSpPr>
          <p:cNvPr id="5" name="TextBox 4"/>
          <p:cNvSpPr txBox="1"/>
          <p:nvPr/>
        </p:nvSpPr>
        <p:spPr>
          <a:xfrm>
            <a:off x="304800" y="5638800"/>
            <a:ext cx="8497431" cy="438582"/>
          </a:xfrm>
          <a:prstGeom prst="rect">
            <a:avLst/>
          </a:prstGeom>
          <a:noFill/>
        </p:spPr>
        <p:txBody>
          <a:bodyPr wrap="square" rtlCol="0">
            <a:spAutoFit/>
          </a:bodyPr>
          <a:lstStyle/>
          <a:p>
            <a:pPr algn="ctr">
              <a:buNone/>
            </a:pPr>
            <a:r>
              <a:rPr lang="en-US" baseline="0" dirty="0" smtClean="0"/>
              <a:t>Existing Rear Elevation</a:t>
            </a:r>
            <a:r>
              <a:rPr lang="en-US" baseline="0" dirty="0"/>
              <a:t>	</a:t>
            </a:r>
            <a:r>
              <a:rPr lang="en-US" baseline="0" dirty="0" smtClean="0"/>
              <a:t>	Proposed Rear Elevation</a:t>
            </a:r>
            <a:endParaRPr lang="en-US" dirty="0"/>
          </a:p>
        </p:txBody>
      </p:sp>
      <p:pic>
        <p:nvPicPr>
          <p:cNvPr id="3" name="Picture 2"/>
          <p:cNvPicPr>
            <a:picLocks noChangeAspect="1"/>
          </p:cNvPicPr>
          <p:nvPr/>
        </p:nvPicPr>
        <p:blipFill>
          <a:blip r:embed="rId2"/>
          <a:stretch>
            <a:fillRect/>
          </a:stretch>
        </p:blipFill>
        <p:spPr>
          <a:xfrm>
            <a:off x="1447801" y="1915194"/>
            <a:ext cx="2952750" cy="3437362"/>
          </a:xfrm>
          <a:prstGeom prst="rect">
            <a:avLst/>
          </a:prstGeom>
        </p:spPr>
      </p:pic>
      <p:pic>
        <p:nvPicPr>
          <p:cNvPr id="4" name="Picture 3"/>
          <p:cNvPicPr>
            <a:picLocks noChangeAspect="1"/>
          </p:cNvPicPr>
          <p:nvPr/>
        </p:nvPicPr>
        <p:blipFill>
          <a:blip r:embed="rId3"/>
          <a:stretch>
            <a:fillRect/>
          </a:stretch>
        </p:blipFill>
        <p:spPr>
          <a:xfrm>
            <a:off x="4474931" y="1905000"/>
            <a:ext cx="3221269" cy="3447556"/>
          </a:xfrm>
          <a:prstGeom prst="rect">
            <a:avLst/>
          </a:prstGeom>
        </p:spPr>
      </p:pic>
    </p:spTree>
    <p:extLst>
      <p:ext uri="{BB962C8B-B14F-4D97-AF65-F5344CB8AC3E}">
        <p14:creationId xmlns:p14="http://schemas.microsoft.com/office/powerpoint/2010/main" val="3825426300"/>
      </p:ext>
    </p:extLst>
  </p:cSld>
  <p:clrMapOvr>
    <a:masterClrMapping/>
  </p:clrMapOvr>
  <p:transition>
    <p:fade/>
  </p:transition>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wmf"/></Relationships>
</file>

<file path=ppt/theme/theme1.xml><?xml version="1.0" encoding="utf-8"?>
<a:theme xmlns:a="http://schemas.openxmlformats.org/drawingml/2006/main" name="Default Design">
  <a:themeElements>
    <a:clrScheme name="Default Design 13">
      <a:dk1>
        <a:srgbClr val="000000"/>
      </a:dk1>
      <a:lt1>
        <a:srgbClr val="FFFFFF"/>
      </a:lt1>
      <a:dk2>
        <a:srgbClr val="68321F"/>
      </a:dk2>
      <a:lt2>
        <a:srgbClr val="808080"/>
      </a:lt2>
      <a:accent1>
        <a:srgbClr val="67642F"/>
      </a:accent1>
      <a:accent2>
        <a:srgbClr val="949B51"/>
      </a:accent2>
      <a:accent3>
        <a:srgbClr val="FFFFFF"/>
      </a:accent3>
      <a:accent4>
        <a:srgbClr val="000000"/>
      </a:accent4>
      <a:accent5>
        <a:srgbClr val="B8B8AD"/>
      </a:accent5>
      <a:accent6>
        <a:srgbClr val="868C49"/>
      </a:accent6>
      <a:hlink>
        <a:srgbClr val="B2AA7E"/>
      </a:hlink>
      <a:folHlink>
        <a:srgbClr val="CC0000"/>
      </a:folHlink>
    </a:clrScheme>
    <a:fontScheme name="Default Design">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342900" marR="0" indent="-342900" algn="l" defTabSz="914400" rtl="0" eaLnBrk="1" fontAlgn="base" latinLnBrk="0" hangingPunct="1">
          <a:lnSpc>
            <a:spcPct val="125000"/>
          </a:lnSpc>
          <a:spcBef>
            <a:spcPct val="0"/>
          </a:spcBef>
          <a:spcAft>
            <a:spcPct val="50000"/>
          </a:spcAft>
          <a:buClrTx/>
          <a:buSzTx/>
          <a:buFontTx/>
          <a:buBlip>
            <a:blip xmlns:r="http://schemas.openxmlformats.org/officeDocument/2006/relationships" r:embed="rId1"/>
          </a:buBlip>
          <a:tabLst/>
          <a:defRPr kumimoji="0" lang="en-US" sz="1800" b="0" i="0" u="none" strike="noStrike" cap="none" normalizeH="0" baseline="-25000" smtClean="0">
            <a:ln>
              <a:noFill/>
            </a:ln>
            <a:solidFill>
              <a:schemeClr val="tx1"/>
            </a:solidFill>
            <a:effectLst/>
            <a:latin typeface="Calibri" pitchFamily="34"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342900" marR="0" indent="-342900" algn="l" defTabSz="914400" rtl="0" eaLnBrk="1" fontAlgn="base" latinLnBrk="0" hangingPunct="1">
          <a:lnSpc>
            <a:spcPct val="125000"/>
          </a:lnSpc>
          <a:spcBef>
            <a:spcPct val="0"/>
          </a:spcBef>
          <a:spcAft>
            <a:spcPct val="50000"/>
          </a:spcAft>
          <a:buClrTx/>
          <a:buSzTx/>
          <a:buFontTx/>
          <a:buBlip>
            <a:blip xmlns:r="http://schemas.openxmlformats.org/officeDocument/2006/relationships" r:embed="rId1"/>
          </a:buBlip>
          <a:tabLst/>
          <a:defRPr kumimoji="0" lang="en-US" sz="1800" b="0" i="0" u="none" strike="noStrike" cap="none" normalizeH="0" baseline="-25000" smtClean="0">
            <a:ln>
              <a:noFill/>
            </a:ln>
            <a:solidFill>
              <a:schemeClr val="tx1"/>
            </a:solidFill>
            <a:effectLst/>
            <a:latin typeface="Calibri" pitchFamily="34"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Default Design 13">
        <a:dk1>
          <a:srgbClr val="000000"/>
        </a:dk1>
        <a:lt1>
          <a:srgbClr val="FFFFFF"/>
        </a:lt1>
        <a:dk2>
          <a:srgbClr val="68321F"/>
        </a:dk2>
        <a:lt2>
          <a:srgbClr val="808080"/>
        </a:lt2>
        <a:accent1>
          <a:srgbClr val="67642F"/>
        </a:accent1>
        <a:accent2>
          <a:srgbClr val="949B51"/>
        </a:accent2>
        <a:accent3>
          <a:srgbClr val="FFFFFF"/>
        </a:accent3>
        <a:accent4>
          <a:srgbClr val="000000"/>
        </a:accent4>
        <a:accent5>
          <a:srgbClr val="B8B8AD"/>
        </a:accent5>
        <a:accent6>
          <a:srgbClr val="868C49"/>
        </a:accent6>
        <a:hlink>
          <a:srgbClr val="B2AA7E"/>
        </a:hlink>
        <a:folHlink>
          <a:srgbClr val="CC000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12409</TotalTime>
  <Words>781</Words>
  <Application>Microsoft Office PowerPoint</Application>
  <PresentationFormat>On-screen Show (4:3)</PresentationFormat>
  <Paragraphs>167</Paragraphs>
  <Slides>31</Slides>
  <Notes>6</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31</vt:i4>
      </vt:variant>
    </vt:vector>
  </HeadingPairs>
  <TitlesOfParts>
    <vt:vector size="37" baseType="lpstr">
      <vt:lpstr>Arial</vt:lpstr>
      <vt:lpstr>Calibri</vt:lpstr>
      <vt:lpstr>Cambria</vt:lpstr>
      <vt:lpstr>Times New Roman</vt:lpstr>
      <vt:lpstr>Wingdings</vt:lpstr>
      <vt:lpstr>Default Design</vt:lpstr>
      <vt:lpstr>Historic Review Board </vt:lpstr>
      <vt:lpstr>Decision Before the Historic Review Board</vt:lpstr>
      <vt:lpstr>Submittal Requests from Historic Review Board</vt:lpstr>
      <vt:lpstr>Property Characteristics</vt:lpstr>
      <vt:lpstr>Proposal Background</vt:lpstr>
      <vt:lpstr>Existing Conditions – August 2015</vt:lpstr>
      <vt:lpstr>Existing Conditions – August 2015</vt:lpstr>
      <vt:lpstr>Applicant Submittal – June 2015</vt:lpstr>
      <vt:lpstr>Applicant Submittal – June 2015</vt:lpstr>
      <vt:lpstr>Applicant Submittal – June 2015</vt:lpstr>
      <vt:lpstr>Applicant Submittal – October 2015</vt:lpstr>
      <vt:lpstr>Applicant Submittal – October 2015</vt:lpstr>
      <vt:lpstr>Applicant Submittal – October 2015</vt:lpstr>
      <vt:lpstr>Applicant Submittal – October 2015</vt:lpstr>
      <vt:lpstr>Applicant Submittal – October 2015</vt:lpstr>
      <vt:lpstr>Applicant Submittal – October 2015</vt:lpstr>
      <vt:lpstr>Applicant Submittal – October 2015</vt:lpstr>
      <vt:lpstr>Applicant Submittal – October 2015</vt:lpstr>
      <vt:lpstr>Applicant Submittal – October 2015</vt:lpstr>
      <vt:lpstr>Applicant Submittal – October 2015</vt:lpstr>
      <vt:lpstr>Applicant Submittal – October 2015</vt:lpstr>
      <vt:lpstr>Applicant Submittal – October 2015</vt:lpstr>
      <vt:lpstr>Applicant Submittal – October 2015</vt:lpstr>
      <vt:lpstr>Jon McLoughlin Comments – October 19, 2015</vt:lpstr>
      <vt:lpstr>Approval Criteria – CDC Chapter 25, Historic Resources</vt:lpstr>
      <vt:lpstr>Staff Analysis – Turret and Rear Addition</vt:lpstr>
      <vt:lpstr>Staff Analysis – Two-Story Garage</vt:lpstr>
      <vt:lpstr>Staff Analysis – One-Story Garage</vt:lpstr>
      <vt:lpstr>Staff Analysis</vt:lpstr>
      <vt:lpstr>Historic Review Board – DR-15-08</vt:lpstr>
      <vt:lpstr>Historic Review Board – DR-15-08</vt:lpstr>
    </vt:vector>
  </TitlesOfParts>
  <Company>alcheme creative</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Julie.Bonaduce</dc:creator>
  <cp:lastModifiedBy>Wyss, Darren</cp:lastModifiedBy>
  <cp:revision>213</cp:revision>
  <cp:lastPrinted>2015-09-16T00:14:17Z</cp:lastPrinted>
  <dcterms:created xsi:type="dcterms:W3CDTF">2008-09-02T16:02:58Z</dcterms:created>
  <dcterms:modified xsi:type="dcterms:W3CDTF">2015-10-21T00:47:27Z</dcterms:modified>
</cp:coreProperties>
</file>