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83" r:id="rId3"/>
    <p:sldId id="285" r:id="rId4"/>
    <p:sldId id="295" r:id="rId5"/>
    <p:sldId id="287" r:id="rId6"/>
    <p:sldId id="288" r:id="rId7"/>
    <p:sldId id="292" r:id="rId8"/>
    <p:sldId id="293" r:id="rId9"/>
    <p:sldId id="294" r:id="rId10"/>
    <p:sldId id="296" r:id="rId11"/>
    <p:sldId id="275" r:id="rId12"/>
    <p:sldId id="258" r:id="rId13"/>
    <p:sldId id="259" r:id="rId14"/>
    <p:sldId id="261" r:id="rId15"/>
    <p:sldId id="260" r:id="rId16"/>
    <p:sldId id="262" r:id="rId17"/>
    <p:sldId id="263" r:id="rId18"/>
    <p:sldId id="264" r:id="rId19"/>
    <p:sldId id="274" r:id="rId20"/>
    <p:sldId id="265" r:id="rId21"/>
    <p:sldId id="266" r:id="rId22"/>
    <p:sldId id="267" r:id="rId23"/>
    <p:sldId id="268" r:id="rId24"/>
    <p:sldId id="269" r:id="rId25"/>
    <p:sldId id="270" r:id="rId26"/>
    <p:sldId id="271" r:id="rId27"/>
    <p:sldId id="272" r:id="rId28"/>
    <p:sldId id="273"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EBE"/>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69257" autoAdjust="0"/>
  </p:normalViewPr>
  <p:slideViewPr>
    <p:cSldViewPr>
      <p:cViewPr varScale="1">
        <p:scale>
          <a:sx n="54" d="100"/>
          <a:sy n="54" d="100"/>
        </p:scale>
        <p:origin x="204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4F13D-F0BB-4093-8619-4CA1C5EC8665}" type="doc">
      <dgm:prSet loTypeId="urn:microsoft.com/office/officeart/2005/8/layout/cycle6" loCatId="cycle" qsTypeId="urn:microsoft.com/office/officeart/2005/8/quickstyle/simple2" qsCatId="simple" csTypeId="urn:microsoft.com/office/officeart/2005/8/colors/colorful5" csCatId="colorful" phldr="1"/>
      <dgm:spPr/>
      <dgm:t>
        <a:bodyPr/>
        <a:lstStyle/>
        <a:p>
          <a:endParaRPr lang="en-US"/>
        </a:p>
      </dgm:t>
    </dgm:pt>
    <dgm:pt modelId="{6CEF7A69-9C1E-4D17-A7C7-14F895430A30}">
      <dgm:prSet phldrT="[Text]" custT="1"/>
      <dgm:spPr/>
      <dgm:t>
        <a:bodyPr/>
        <a:lstStyle/>
        <a:p>
          <a:r>
            <a:rPr lang="en-US" sz="2000" dirty="0" smtClean="0"/>
            <a:t>Other Cities</a:t>
          </a:r>
          <a:endParaRPr lang="en-US" sz="2000" dirty="0"/>
        </a:p>
      </dgm:t>
    </dgm:pt>
    <dgm:pt modelId="{A724331B-2067-42C9-94F2-B72DD8B1D308}" type="parTrans" cxnId="{053C756D-4651-48F6-8C7A-71757569281C}">
      <dgm:prSet/>
      <dgm:spPr/>
      <dgm:t>
        <a:bodyPr/>
        <a:lstStyle/>
        <a:p>
          <a:endParaRPr lang="en-US"/>
        </a:p>
      </dgm:t>
    </dgm:pt>
    <dgm:pt modelId="{8A365C88-FF77-440C-830E-3AC83CAE8D41}" type="sibTrans" cxnId="{053C756D-4651-48F6-8C7A-71757569281C}">
      <dgm:prSet/>
      <dgm:spPr/>
      <dgm:t>
        <a:bodyPr/>
        <a:lstStyle/>
        <a:p>
          <a:endParaRPr lang="en-US"/>
        </a:p>
      </dgm:t>
    </dgm:pt>
    <dgm:pt modelId="{A2FB8323-3B67-434E-9D49-D250F91CBBCD}">
      <dgm:prSet phldrT="[Text]" custT="1"/>
      <dgm:spPr/>
      <dgm:t>
        <a:bodyPr/>
        <a:lstStyle/>
        <a:p>
          <a:r>
            <a:rPr lang="en-US" sz="2000" dirty="0" smtClean="0"/>
            <a:t>State</a:t>
          </a:r>
          <a:endParaRPr lang="en-US" sz="2000" dirty="0"/>
        </a:p>
      </dgm:t>
    </dgm:pt>
    <dgm:pt modelId="{0CD86CA3-55EB-4F7F-8ACE-12F47537518E}" type="parTrans" cxnId="{B0C81B9D-6BA0-45C2-8160-445C4B482CC4}">
      <dgm:prSet/>
      <dgm:spPr/>
      <dgm:t>
        <a:bodyPr/>
        <a:lstStyle/>
        <a:p>
          <a:endParaRPr lang="en-US"/>
        </a:p>
      </dgm:t>
    </dgm:pt>
    <dgm:pt modelId="{7FDF6505-6D4E-4CFD-8E1D-FBADE91A99F2}" type="sibTrans" cxnId="{B0C81B9D-6BA0-45C2-8160-445C4B482CC4}">
      <dgm:prSet/>
      <dgm:spPr/>
      <dgm:t>
        <a:bodyPr/>
        <a:lstStyle/>
        <a:p>
          <a:endParaRPr lang="en-US"/>
        </a:p>
      </dgm:t>
    </dgm:pt>
    <dgm:pt modelId="{CCC6EA9C-24E4-41C8-B42D-9D5AEC997D17}">
      <dgm:prSet phldrT="[Text]" custT="1"/>
      <dgm:spPr/>
      <dgm:t>
        <a:bodyPr/>
        <a:lstStyle/>
        <a:p>
          <a:r>
            <a:rPr lang="en-US" sz="2000" dirty="0" smtClean="0"/>
            <a:t>Metro</a:t>
          </a:r>
          <a:endParaRPr lang="en-US" sz="2000" dirty="0"/>
        </a:p>
      </dgm:t>
    </dgm:pt>
    <dgm:pt modelId="{12B2D21D-CC2F-4ABF-96D7-8310A25C6BCA}" type="parTrans" cxnId="{FEEDC957-4113-4E99-99DF-CB4DEBAE8FA4}">
      <dgm:prSet/>
      <dgm:spPr/>
      <dgm:t>
        <a:bodyPr/>
        <a:lstStyle/>
        <a:p>
          <a:endParaRPr lang="en-US"/>
        </a:p>
      </dgm:t>
    </dgm:pt>
    <dgm:pt modelId="{F12379A0-7715-4BF3-80BD-9BCB63DCFAC1}" type="sibTrans" cxnId="{FEEDC957-4113-4E99-99DF-CB4DEBAE8FA4}">
      <dgm:prSet/>
      <dgm:spPr/>
      <dgm:t>
        <a:bodyPr/>
        <a:lstStyle/>
        <a:p>
          <a:endParaRPr lang="en-US"/>
        </a:p>
      </dgm:t>
    </dgm:pt>
    <dgm:pt modelId="{BBF60279-D067-477B-B310-EF362CDCB3EA}">
      <dgm:prSet phldrT="[Text]" custT="1"/>
      <dgm:spPr/>
      <dgm:t>
        <a:bodyPr/>
        <a:lstStyle/>
        <a:p>
          <a:r>
            <a:rPr lang="en-US" sz="2000" dirty="0" smtClean="0"/>
            <a:t>County</a:t>
          </a:r>
          <a:endParaRPr lang="en-US" sz="2000" dirty="0"/>
        </a:p>
      </dgm:t>
    </dgm:pt>
    <dgm:pt modelId="{485C6A4F-F1ED-47A3-AEC5-E7C595E01848}" type="parTrans" cxnId="{82B74A55-26AD-424A-94A1-C80D55A1DC1B}">
      <dgm:prSet/>
      <dgm:spPr/>
      <dgm:t>
        <a:bodyPr/>
        <a:lstStyle/>
        <a:p>
          <a:endParaRPr lang="en-US"/>
        </a:p>
      </dgm:t>
    </dgm:pt>
    <dgm:pt modelId="{2F2503CD-65E0-45ED-AEDE-A1130C064DD2}" type="sibTrans" cxnId="{82B74A55-26AD-424A-94A1-C80D55A1DC1B}">
      <dgm:prSet/>
      <dgm:spPr/>
      <dgm:t>
        <a:bodyPr/>
        <a:lstStyle/>
        <a:p>
          <a:endParaRPr lang="en-US"/>
        </a:p>
      </dgm:t>
    </dgm:pt>
    <dgm:pt modelId="{2B17B9A9-2224-4D45-89A5-F4DF05D5FC24}">
      <dgm:prSet phldrT="[Text]" custT="1"/>
      <dgm:spPr/>
      <dgm:t>
        <a:bodyPr/>
        <a:lstStyle/>
        <a:p>
          <a:r>
            <a:rPr lang="en-US" sz="2000" dirty="0" smtClean="0"/>
            <a:t>SFWB</a:t>
          </a:r>
          <a:endParaRPr lang="en-US" sz="2000" dirty="0"/>
        </a:p>
      </dgm:t>
    </dgm:pt>
    <dgm:pt modelId="{190506A1-D29B-4387-B9CA-E0DE33655244}" type="parTrans" cxnId="{EE0522F1-D196-4DBF-8187-A6D692397B42}">
      <dgm:prSet/>
      <dgm:spPr/>
      <dgm:t>
        <a:bodyPr/>
        <a:lstStyle/>
        <a:p>
          <a:endParaRPr lang="en-US"/>
        </a:p>
      </dgm:t>
    </dgm:pt>
    <dgm:pt modelId="{143DA7E2-8046-4404-B868-79046AA1F520}" type="sibTrans" cxnId="{EE0522F1-D196-4DBF-8187-A6D692397B42}">
      <dgm:prSet/>
      <dgm:spPr/>
      <dgm:t>
        <a:bodyPr/>
        <a:lstStyle/>
        <a:p>
          <a:endParaRPr lang="en-US"/>
        </a:p>
      </dgm:t>
    </dgm:pt>
    <dgm:pt modelId="{C26508B9-051F-4FCE-BF7C-2B071D0D0C97}">
      <dgm:prSet phldrT="[Text]" custT="1"/>
      <dgm:spPr/>
      <dgm:t>
        <a:bodyPr/>
        <a:lstStyle/>
        <a:p>
          <a:r>
            <a:rPr lang="en-US" sz="2000" dirty="0" smtClean="0"/>
            <a:t>Tri-Cities</a:t>
          </a:r>
          <a:endParaRPr lang="en-US" sz="2000" dirty="0"/>
        </a:p>
      </dgm:t>
    </dgm:pt>
    <dgm:pt modelId="{D04F484D-0DA9-4CF6-9EE3-32999BC15F43}" type="parTrans" cxnId="{CFC12C63-F30F-41EB-9F19-C76C7984FC5E}">
      <dgm:prSet/>
      <dgm:spPr/>
      <dgm:t>
        <a:bodyPr/>
        <a:lstStyle/>
        <a:p>
          <a:endParaRPr lang="en-US"/>
        </a:p>
      </dgm:t>
    </dgm:pt>
    <dgm:pt modelId="{07DD3D1B-C8F1-49BD-85C2-65506FC7044F}" type="sibTrans" cxnId="{CFC12C63-F30F-41EB-9F19-C76C7984FC5E}">
      <dgm:prSet/>
      <dgm:spPr/>
      <dgm:t>
        <a:bodyPr/>
        <a:lstStyle/>
        <a:p>
          <a:endParaRPr lang="en-US"/>
        </a:p>
      </dgm:t>
    </dgm:pt>
    <dgm:pt modelId="{1760D15F-6C54-4DF5-BDB0-C38A41FFB9FB}">
      <dgm:prSet phldrT="[Text]" custT="1"/>
      <dgm:spPr/>
      <dgm:t>
        <a:bodyPr/>
        <a:lstStyle/>
        <a:p>
          <a:r>
            <a:rPr lang="en-US" sz="2000" dirty="0" smtClean="0"/>
            <a:t>TVF&amp;R</a:t>
          </a:r>
          <a:endParaRPr lang="en-US" sz="2000" dirty="0"/>
        </a:p>
      </dgm:t>
    </dgm:pt>
    <dgm:pt modelId="{745580BA-A15C-438D-A07F-53FA1135CC59}" type="parTrans" cxnId="{7DF63A13-AB55-439B-9A04-11C4CAA08C93}">
      <dgm:prSet/>
      <dgm:spPr/>
      <dgm:t>
        <a:bodyPr/>
        <a:lstStyle/>
        <a:p>
          <a:endParaRPr lang="en-US"/>
        </a:p>
      </dgm:t>
    </dgm:pt>
    <dgm:pt modelId="{78F427AC-AAE8-4B8E-9D41-CE072E38200E}" type="sibTrans" cxnId="{7DF63A13-AB55-439B-9A04-11C4CAA08C93}">
      <dgm:prSet/>
      <dgm:spPr/>
      <dgm:t>
        <a:bodyPr/>
        <a:lstStyle/>
        <a:p>
          <a:endParaRPr lang="en-US"/>
        </a:p>
      </dgm:t>
    </dgm:pt>
    <dgm:pt modelId="{629BF42A-89B4-4A33-B586-E22E5FB37CF2}">
      <dgm:prSet phldrT="[Text]" custT="1"/>
      <dgm:spPr/>
      <dgm:t>
        <a:bodyPr/>
        <a:lstStyle/>
        <a:p>
          <a:r>
            <a:rPr lang="en-US" sz="2000" dirty="0" smtClean="0"/>
            <a:t>ODOT</a:t>
          </a:r>
          <a:endParaRPr lang="en-US" sz="2000" dirty="0"/>
        </a:p>
      </dgm:t>
    </dgm:pt>
    <dgm:pt modelId="{134D7901-D5B6-499E-8B54-9C0A1E8BF2CF}" type="parTrans" cxnId="{F015695C-61FD-4EA5-BA49-82083BD700D9}">
      <dgm:prSet/>
      <dgm:spPr/>
      <dgm:t>
        <a:bodyPr/>
        <a:lstStyle/>
        <a:p>
          <a:endParaRPr lang="en-US"/>
        </a:p>
      </dgm:t>
    </dgm:pt>
    <dgm:pt modelId="{89EDD5AC-B1CF-49C0-8E66-66CA7CCE05BB}" type="sibTrans" cxnId="{F015695C-61FD-4EA5-BA49-82083BD700D9}">
      <dgm:prSet/>
      <dgm:spPr/>
      <dgm:t>
        <a:bodyPr/>
        <a:lstStyle/>
        <a:p>
          <a:endParaRPr lang="en-US"/>
        </a:p>
      </dgm:t>
    </dgm:pt>
    <dgm:pt modelId="{A813AA9D-4900-493C-920E-3DDC5CFD8334}">
      <dgm:prSet phldrT="[Text]" custT="1"/>
      <dgm:spPr/>
      <dgm:t>
        <a:bodyPr/>
        <a:lstStyle/>
        <a:p>
          <a:r>
            <a:rPr lang="en-US" sz="2000" dirty="0" smtClean="0"/>
            <a:t>Tri-Met</a:t>
          </a:r>
          <a:endParaRPr lang="en-US" sz="2000" dirty="0"/>
        </a:p>
      </dgm:t>
    </dgm:pt>
    <dgm:pt modelId="{DD467A8A-89C5-48EA-9CB3-EC19D0B51AAB}" type="parTrans" cxnId="{A3DCF1B9-5AD5-4E58-9F77-5DACDABD682E}">
      <dgm:prSet/>
      <dgm:spPr/>
      <dgm:t>
        <a:bodyPr/>
        <a:lstStyle/>
        <a:p>
          <a:endParaRPr lang="en-US"/>
        </a:p>
      </dgm:t>
    </dgm:pt>
    <dgm:pt modelId="{063ACB1D-B748-4A67-9B60-64FCA7B3DB4B}" type="sibTrans" cxnId="{A3DCF1B9-5AD5-4E58-9F77-5DACDABD682E}">
      <dgm:prSet/>
      <dgm:spPr/>
      <dgm:t>
        <a:bodyPr/>
        <a:lstStyle/>
        <a:p>
          <a:endParaRPr lang="en-US"/>
        </a:p>
      </dgm:t>
    </dgm:pt>
    <dgm:pt modelId="{5035BD0C-B6E8-4385-96EB-B8B74D65D7A9}">
      <dgm:prSet phldrT="[Text]" custT="1"/>
      <dgm:spPr/>
      <dgm:t>
        <a:bodyPr/>
        <a:lstStyle/>
        <a:p>
          <a:r>
            <a:rPr lang="en-US" sz="2000" dirty="0" smtClean="0"/>
            <a:t>WLWSD</a:t>
          </a:r>
          <a:endParaRPr lang="en-US" sz="2000" dirty="0"/>
        </a:p>
      </dgm:t>
    </dgm:pt>
    <dgm:pt modelId="{11A67EC8-919A-41CA-87EA-8F481C4C6E6E}" type="parTrans" cxnId="{04C32876-93A4-4355-92B8-85FBDD350BF2}">
      <dgm:prSet/>
      <dgm:spPr/>
      <dgm:t>
        <a:bodyPr/>
        <a:lstStyle/>
        <a:p>
          <a:endParaRPr lang="en-US"/>
        </a:p>
      </dgm:t>
    </dgm:pt>
    <dgm:pt modelId="{B7998FF1-7019-4B3A-9011-6CF9830B14C3}" type="sibTrans" cxnId="{04C32876-93A4-4355-92B8-85FBDD350BF2}">
      <dgm:prSet/>
      <dgm:spPr/>
      <dgm:t>
        <a:bodyPr/>
        <a:lstStyle/>
        <a:p>
          <a:endParaRPr lang="en-US"/>
        </a:p>
      </dgm:t>
    </dgm:pt>
    <dgm:pt modelId="{4C2C0274-5FE3-4C0A-BF0D-4047DA1888FB}" type="pres">
      <dgm:prSet presAssocID="{00B4F13D-F0BB-4093-8619-4CA1C5EC8665}" presName="cycle" presStyleCnt="0">
        <dgm:presLayoutVars>
          <dgm:dir/>
          <dgm:resizeHandles val="exact"/>
        </dgm:presLayoutVars>
      </dgm:prSet>
      <dgm:spPr/>
      <dgm:t>
        <a:bodyPr/>
        <a:lstStyle/>
        <a:p>
          <a:endParaRPr lang="en-US"/>
        </a:p>
      </dgm:t>
    </dgm:pt>
    <dgm:pt modelId="{9B1BEC45-553B-486B-87E0-71D6F3767DCB}" type="pres">
      <dgm:prSet presAssocID="{6CEF7A69-9C1E-4D17-A7C7-14F895430A30}" presName="node" presStyleLbl="node1" presStyleIdx="0" presStyleCnt="10" custScaleX="132508" custScaleY="115948">
        <dgm:presLayoutVars>
          <dgm:bulletEnabled val="1"/>
        </dgm:presLayoutVars>
      </dgm:prSet>
      <dgm:spPr/>
      <dgm:t>
        <a:bodyPr/>
        <a:lstStyle/>
        <a:p>
          <a:endParaRPr lang="en-US"/>
        </a:p>
      </dgm:t>
    </dgm:pt>
    <dgm:pt modelId="{C2B91F18-2B81-4CEF-91EF-D4FB5F78134F}" type="pres">
      <dgm:prSet presAssocID="{6CEF7A69-9C1E-4D17-A7C7-14F895430A30}" presName="spNode" presStyleCnt="0"/>
      <dgm:spPr/>
      <dgm:t>
        <a:bodyPr/>
        <a:lstStyle/>
        <a:p>
          <a:endParaRPr lang="en-US"/>
        </a:p>
      </dgm:t>
    </dgm:pt>
    <dgm:pt modelId="{A35121F7-B66A-4F57-B52B-BB31077C41F1}" type="pres">
      <dgm:prSet presAssocID="{8A365C88-FF77-440C-830E-3AC83CAE8D41}" presName="sibTrans" presStyleLbl="sibTrans1D1" presStyleIdx="0" presStyleCnt="10"/>
      <dgm:spPr/>
      <dgm:t>
        <a:bodyPr/>
        <a:lstStyle/>
        <a:p>
          <a:endParaRPr lang="en-US"/>
        </a:p>
      </dgm:t>
    </dgm:pt>
    <dgm:pt modelId="{D8A6BD21-4CED-4D53-A75E-46A087CFF983}" type="pres">
      <dgm:prSet presAssocID="{CCC6EA9C-24E4-41C8-B42D-9D5AEC997D17}" presName="node" presStyleLbl="node1" presStyleIdx="1" presStyleCnt="10" custScaleX="132508" custScaleY="115948">
        <dgm:presLayoutVars>
          <dgm:bulletEnabled val="1"/>
        </dgm:presLayoutVars>
      </dgm:prSet>
      <dgm:spPr/>
      <dgm:t>
        <a:bodyPr/>
        <a:lstStyle/>
        <a:p>
          <a:endParaRPr lang="en-US"/>
        </a:p>
      </dgm:t>
    </dgm:pt>
    <dgm:pt modelId="{C6CEE9CF-14C5-484A-B69C-BF02B246C7B2}" type="pres">
      <dgm:prSet presAssocID="{CCC6EA9C-24E4-41C8-B42D-9D5AEC997D17}" presName="spNode" presStyleCnt="0"/>
      <dgm:spPr/>
      <dgm:t>
        <a:bodyPr/>
        <a:lstStyle/>
        <a:p>
          <a:endParaRPr lang="en-US"/>
        </a:p>
      </dgm:t>
    </dgm:pt>
    <dgm:pt modelId="{44A28CBB-DE13-4BB8-AF18-2289D3B78B57}" type="pres">
      <dgm:prSet presAssocID="{F12379A0-7715-4BF3-80BD-9BCB63DCFAC1}" presName="sibTrans" presStyleLbl="sibTrans1D1" presStyleIdx="1" presStyleCnt="10"/>
      <dgm:spPr/>
      <dgm:t>
        <a:bodyPr/>
        <a:lstStyle/>
        <a:p>
          <a:endParaRPr lang="en-US"/>
        </a:p>
      </dgm:t>
    </dgm:pt>
    <dgm:pt modelId="{B604D2D2-FA92-4935-A80A-3CB58319CF41}" type="pres">
      <dgm:prSet presAssocID="{BBF60279-D067-477B-B310-EF362CDCB3EA}" presName="node" presStyleLbl="node1" presStyleIdx="2" presStyleCnt="10" custScaleX="132508" custScaleY="115948">
        <dgm:presLayoutVars>
          <dgm:bulletEnabled val="1"/>
        </dgm:presLayoutVars>
      </dgm:prSet>
      <dgm:spPr/>
      <dgm:t>
        <a:bodyPr/>
        <a:lstStyle/>
        <a:p>
          <a:endParaRPr lang="en-US"/>
        </a:p>
      </dgm:t>
    </dgm:pt>
    <dgm:pt modelId="{7CC53AAE-01DB-4AE9-AD5F-99F9A3E540BF}" type="pres">
      <dgm:prSet presAssocID="{BBF60279-D067-477B-B310-EF362CDCB3EA}" presName="spNode" presStyleCnt="0"/>
      <dgm:spPr/>
      <dgm:t>
        <a:bodyPr/>
        <a:lstStyle/>
        <a:p>
          <a:endParaRPr lang="en-US"/>
        </a:p>
      </dgm:t>
    </dgm:pt>
    <dgm:pt modelId="{F20F8FB7-4BB4-48A9-99E2-33DF4C96A543}" type="pres">
      <dgm:prSet presAssocID="{2F2503CD-65E0-45ED-AEDE-A1130C064DD2}" presName="sibTrans" presStyleLbl="sibTrans1D1" presStyleIdx="2" presStyleCnt="10"/>
      <dgm:spPr/>
      <dgm:t>
        <a:bodyPr/>
        <a:lstStyle/>
        <a:p>
          <a:endParaRPr lang="en-US"/>
        </a:p>
      </dgm:t>
    </dgm:pt>
    <dgm:pt modelId="{88B69C4B-6511-4269-8DD4-64828E1354F9}" type="pres">
      <dgm:prSet presAssocID="{2B17B9A9-2224-4D45-89A5-F4DF05D5FC24}" presName="node" presStyleLbl="node1" presStyleIdx="3" presStyleCnt="10" custScaleX="132508" custScaleY="115948">
        <dgm:presLayoutVars>
          <dgm:bulletEnabled val="1"/>
        </dgm:presLayoutVars>
      </dgm:prSet>
      <dgm:spPr/>
      <dgm:t>
        <a:bodyPr/>
        <a:lstStyle/>
        <a:p>
          <a:endParaRPr lang="en-US"/>
        </a:p>
      </dgm:t>
    </dgm:pt>
    <dgm:pt modelId="{360A352F-4868-4A4C-94C8-636348130E0A}" type="pres">
      <dgm:prSet presAssocID="{2B17B9A9-2224-4D45-89A5-F4DF05D5FC24}" presName="spNode" presStyleCnt="0"/>
      <dgm:spPr/>
      <dgm:t>
        <a:bodyPr/>
        <a:lstStyle/>
        <a:p>
          <a:endParaRPr lang="en-US"/>
        </a:p>
      </dgm:t>
    </dgm:pt>
    <dgm:pt modelId="{CA3EC96D-6FCC-4270-8AD3-51F58394F2D2}" type="pres">
      <dgm:prSet presAssocID="{143DA7E2-8046-4404-B868-79046AA1F520}" presName="sibTrans" presStyleLbl="sibTrans1D1" presStyleIdx="3" presStyleCnt="10"/>
      <dgm:spPr/>
      <dgm:t>
        <a:bodyPr/>
        <a:lstStyle/>
        <a:p>
          <a:endParaRPr lang="en-US"/>
        </a:p>
      </dgm:t>
    </dgm:pt>
    <dgm:pt modelId="{CA5750A9-7780-4A08-B03C-7A21E1475DA1}" type="pres">
      <dgm:prSet presAssocID="{C26508B9-051F-4FCE-BF7C-2B071D0D0C97}" presName="node" presStyleLbl="node1" presStyleIdx="4" presStyleCnt="10" custScaleX="132508" custScaleY="115948">
        <dgm:presLayoutVars>
          <dgm:bulletEnabled val="1"/>
        </dgm:presLayoutVars>
      </dgm:prSet>
      <dgm:spPr/>
      <dgm:t>
        <a:bodyPr/>
        <a:lstStyle/>
        <a:p>
          <a:endParaRPr lang="en-US"/>
        </a:p>
      </dgm:t>
    </dgm:pt>
    <dgm:pt modelId="{151F3523-484F-4A62-8199-E0624BF4C1CF}" type="pres">
      <dgm:prSet presAssocID="{C26508B9-051F-4FCE-BF7C-2B071D0D0C97}" presName="spNode" presStyleCnt="0"/>
      <dgm:spPr/>
      <dgm:t>
        <a:bodyPr/>
        <a:lstStyle/>
        <a:p>
          <a:endParaRPr lang="en-US"/>
        </a:p>
      </dgm:t>
    </dgm:pt>
    <dgm:pt modelId="{D156C212-7E6F-41EC-AFCA-377129DA10C9}" type="pres">
      <dgm:prSet presAssocID="{07DD3D1B-C8F1-49BD-85C2-65506FC7044F}" presName="sibTrans" presStyleLbl="sibTrans1D1" presStyleIdx="4" presStyleCnt="10"/>
      <dgm:spPr/>
      <dgm:t>
        <a:bodyPr/>
        <a:lstStyle/>
        <a:p>
          <a:endParaRPr lang="en-US"/>
        </a:p>
      </dgm:t>
    </dgm:pt>
    <dgm:pt modelId="{8B41A6FA-0C43-4FE8-B900-8BC35858204B}" type="pres">
      <dgm:prSet presAssocID="{1760D15F-6C54-4DF5-BDB0-C38A41FFB9FB}" presName="node" presStyleLbl="node1" presStyleIdx="5" presStyleCnt="10" custScaleX="132508" custScaleY="115948">
        <dgm:presLayoutVars>
          <dgm:bulletEnabled val="1"/>
        </dgm:presLayoutVars>
      </dgm:prSet>
      <dgm:spPr/>
      <dgm:t>
        <a:bodyPr/>
        <a:lstStyle/>
        <a:p>
          <a:endParaRPr lang="en-US"/>
        </a:p>
      </dgm:t>
    </dgm:pt>
    <dgm:pt modelId="{19C091BC-1794-4C0C-91A7-044FEEE64AA4}" type="pres">
      <dgm:prSet presAssocID="{1760D15F-6C54-4DF5-BDB0-C38A41FFB9FB}" presName="spNode" presStyleCnt="0"/>
      <dgm:spPr/>
      <dgm:t>
        <a:bodyPr/>
        <a:lstStyle/>
        <a:p>
          <a:endParaRPr lang="en-US"/>
        </a:p>
      </dgm:t>
    </dgm:pt>
    <dgm:pt modelId="{26F1F5E4-6F0E-451E-A16D-FFAFCD93423C}" type="pres">
      <dgm:prSet presAssocID="{78F427AC-AAE8-4B8E-9D41-CE072E38200E}" presName="sibTrans" presStyleLbl="sibTrans1D1" presStyleIdx="5" presStyleCnt="10"/>
      <dgm:spPr/>
      <dgm:t>
        <a:bodyPr/>
        <a:lstStyle/>
        <a:p>
          <a:endParaRPr lang="en-US"/>
        </a:p>
      </dgm:t>
    </dgm:pt>
    <dgm:pt modelId="{F0E9D9C0-63AE-462E-94CD-A4B6552BA432}" type="pres">
      <dgm:prSet presAssocID="{A2FB8323-3B67-434E-9D49-D250F91CBBCD}" presName="node" presStyleLbl="node1" presStyleIdx="6" presStyleCnt="10" custScaleX="132508" custScaleY="115948">
        <dgm:presLayoutVars>
          <dgm:bulletEnabled val="1"/>
        </dgm:presLayoutVars>
      </dgm:prSet>
      <dgm:spPr/>
      <dgm:t>
        <a:bodyPr/>
        <a:lstStyle/>
        <a:p>
          <a:endParaRPr lang="en-US"/>
        </a:p>
      </dgm:t>
    </dgm:pt>
    <dgm:pt modelId="{BF4576D6-6424-47A6-ACEE-D749A670F5C6}" type="pres">
      <dgm:prSet presAssocID="{A2FB8323-3B67-434E-9D49-D250F91CBBCD}" presName="spNode" presStyleCnt="0"/>
      <dgm:spPr/>
      <dgm:t>
        <a:bodyPr/>
        <a:lstStyle/>
        <a:p>
          <a:endParaRPr lang="en-US"/>
        </a:p>
      </dgm:t>
    </dgm:pt>
    <dgm:pt modelId="{95B08122-B427-439E-A540-E3F6C9394CBA}" type="pres">
      <dgm:prSet presAssocID="{7FDF6505-6D4E-4CFD-8E1D-FBADE91A99F2}" presName="sibTrans" presStyleLbl="sibTrans1D1" presStyleIdx="6" presStyleCnt="10"/>
      <dgm:spPr/>
      <dgm:t>
        <a:bodyPr/>
        <a:lstStyle/>
        <a:p>
          <a:endParaRPr lang="en-US"/>
        </a:p>
      </dgm:t>
    </dgm:pt>
    <dgm:pt modelId="{AA390094-C826-47F6-A630-479B7D027492}" type="pres">
      <dgm:prSet presAssocID="{629BF42A-89B4-4A33-B586-E22E5FB37CF2}" presName="node" presStyleLbl="node1" presStyleIdx="7" presStyleCnt="10" custScaleX="132508" custScaleY="115948">
        <dgm:presLayoutVars>
          <dgm:bulletEnabled val="1"/>
        </dgm:presLayoutVars>
      </dgm:prSet>
      <dgm:spPr/>
      <dgm:t>
        <a:bodyPr/>
        <a:lstStyle/>
        <a:p>
          <a:endParaRPr lang="en-US"/>
        </a:p>
      </dgm:t>
    </dgm:pt>
    <dgm:pt modelId="{3F01BA67-0C27-4241-BF3D-315ED63BA0F4}" type="pres">
      <dgm:prSet presAssocID="{629BF42A-89B4-4A33-B586-E22E5FB37CF2}" presName="spNode" presStyleCnt="0"/>
      <dgm:spPr/>
      <dgm:t>
        <a:bodyPr/>
        <a:lstStyle/>
        <a:p>
          <a:endParaRPr lang="en-US"/>
        </a:p>
      </dgm:t>
    </dgm:pt>
    <dgm:pt modelId="{9B435CDA-BE41-4428-A7B4-D0B5069129C5}" type="pres">
      <dgm:prSet presAssocID="{89EDD5AC-B1CF-49C0-8E66-66CA7CCE05BB}" presName="sibTrans" presStyleLbl="sibTrans1D1" presStyleIdx="7" presStyleCnt="10"/>
      <dgm:spPr/>
      <dgm:t>
        <a:bodyPr/>
        <a:lstStyle/>
        <a:p>
          <a:endParaRPr lang="en-US"/>
        </a:p>
      </dgm:t>
    </dgm:pt>
    <dgm:pt modelId="{00554F95-248A-4977-901A-8B604DB6487C}" type="pres">
      <dgm:prSet presAssocID="{A813AA9D-4900-493C-920E-3DDC5CFD8334}" presName="node" presStyleLbl="node1" presStyleIdx="8" presStyleCnt="10" custScaleX="132508" custScaleY="115948">
        <dgm:presLayoutVars>
          <dgm:bulletEnabled val="1"/>
        </dgm:presLayoutVars>
      </dgm:prSet>
      <dgm:spPr/>
      <dgm:t>
        <a:bodyPr/>
        <a:lstStyle/>
        <a:p>
          <a:endParaRPr lang="en-US"/>
        </a:p>
      </dgm:t>
    </dgm:pt>
    <dgm:pt modelId="{210B5C44-C39E-481F-A92B-7426D851E331}" type="pres">
      <dgm:prSet presAssocID="{A813AA9D-4900-493C-920E-3DDC5CFD8334}" presName="spNode" presStyleCnt="0"/>
      <dgm:spPr/>
      <dgm:t>
        <a:bodyPr/>
        <a:lstStyle/>
        <a:p>
          <a:endParaRPr lang="en-US"/>
        </a:p>
      </dgm:t>
    </dgm:pt>
    <dgm:pt modelId="{E67C5CDA-B843-4C32-A081-028B720F11FF}" type="pres">
      <dgm:prSet presAssocID="{063ACB1D-B748-4A67-9B60-64FCA7B3DB4B}" presName="sibTrans" presStyleLbl="sibTrans1D1" presStyleIdx="8" presStyleCnt="10"/>
      <dgm:spPr/>
      <dgm:t>
        <a:bodyPr/>
        <a:lstStyle/>
        <a:p>
          <a:endParaRPr lang="en-US"/>
        </a:p>
      </dgm:t>
    </dgm:pt>
    <dgm:pt modelId="{D21BC9A9-0072-438F-B1D6-3704C95E3C44}" type="pres">
      <dgm:prSet presAssocID="{5035BD0C-B6E8-4385-96EB-B8B74D65D7A9}" presName="node" presStyleLbl="node1" presStyleIdx="9" presStyleCnt="10" custScaleX="132508" custScaleY="115948">
        <dgm:presLayoutVars>
          <dgm:bulletEnabled val="1"/>
        </dgm:presLayoutVars>
      </dgm:prSet>
      <dgm:spPr/>
      <dgm:t>
        <a:bodyPr/>
        <a:lstStyle/>
        <a:p>
          <a:endParaRPr lang="en-US"/>
        </a:p>
      </dgm:t>
    </dgm:pt>
    <dgm:pt modelId="{F290988F-21AC-4ED4-81B4-24E4021BFA76}" type="pres">
      <dgm:prSet presAssocID="{5035BD0C-B6E8-4385-96EB-B8B74D65D7A9}" presName="spNode" presStyleCnt="0"/>
      <dgm:spPr/>
      <dgm:t>
        <a:bodyPr/>
        <a:lstStyle/>
        <a:p>
          <a:endParaRPr lang="en-US"/>
        </a:p>
      </dgm:t>
    </dgm:pt>
    <dgm:pt modelId="{292A90A2-144E-4490-88DC-29F8211781D3}" type="pres">
      <dgm:prSet presAssocID="{B7998FF1-7019-4B3A-9011-6CF9830B14C3}" presName="sibTrans" presStyleLbl="sibTrans1D1" presStyleIdx="9" presStyleCnt="10"/>
      <dgm:spPr/>
      <dgm:t>
        <a:bodyPr/>
        <a:lstStyle/>
        <a:p>
          <a:endParaRPr lang="en-US"/>
        </a:p>
      </dgm:t>
    </dgm:pt>
  </dgm:ptLst>
  <dgm:cxnLst>
    <dgm:cxn modelId="{A3DCF1B9-5AD5-4E58-9F77-5DACDABD682E}" srcId="{00B4F13D-F0BB-4093-8619-4CA1C5EC8665}" destId="{A813AA9D-4900-493C-920E-3DDC5CFD8334}" srcOrd="8" destOrd="0" parTransId="{DD467A8A-89C5-48EA-9CB3-EC19D0B51AAB}" sibTransId="{063ACB1D-B748-4A67-9B60-64FCA7B3DB4B}"/>
    <dgm:cxn modelId="{053C756D-4651-48F6-8C7A-71757569281C}" srcId="{00B4F13D-F0BB-4093-8619-4CA1C5EC8665}" destId="{6CEF7A69-9C1E-4D17-A7C7-14F895430A30}" srcOrd="0" destOrd="0" parTransId="{A724331B-2067-42C9-94F2-B72DD8B1D308}" sibTransId="{8A365C88-FF77-440C-830E-3AC83CAE8D41}"/>
    <dgm:cxn modelId="{0F9C538B-D4BF-4B04-A419-4C3A5643D543}" type="presOf" srcId="{8A365C88-FF77-440C-830E-3AC83CAE8D41}" destId="{A35121F7-B66A-4F57-B52B-BB31077C41F1}" srcOrd="0" destOrd="0" presId="urn:microsoft.com/office/officeart/2005/8/layout/cycle6"/>
    <dgm:cxn modelId="{68764F60-F694-4B70-AB14-9376954712C9}" type="presOf" srcId="{7FDF6505-6D4E-4CFD-8E1D-FBADE91A99F2}" destId="{95B08122-B427-439E-A540-E3F6C9394CBA}" srcOrd="0" destOrd="0" presId="urn:microsoft.com/office/officeart/2005/8/layout/cycle6"/>
    <dgm:cxn modelId="{AD175C50-D2C2-47E5-AF19-B520338CFC36}" type="presOf" srcId="{6CEF7A69-9C1E-4D17-A7C7-14F895430A30}" destId="{9B1BEC45-553B-486B-87E0-71D6F3767DCB}" srcOrd="0" destOrd="0" presId="urn:microsoft.com/office/officeart/2005/8/layout/cycle6"/>
    <dgm:cxn modelId="{E954E26A-37D4-40FB-BCF6-62854C3D1762}" type="presOf" srcId="{A813AA9D-4900-493C-920E-3DDC5CFD8334}" destId="{00554F95-248A-4977-901A-8B604DB6487C}" srcOrd="0" destOrd="0" presId="urn:microsoft.com/office/officeart/2005/8/layout/cycle6"/>
    <dgm:cxn modelId="{A1C5C73F-C183-4CBE-BE2A-64BE0C28520A}" type="presOf" srcId="{F12379A0-7715-4BF3-80BD-9BCB63DCFAC1}" destId="{44A28CBB-DE13-4BB8-AF18-2289D3B78B57}" srcOrd="0" destOrd="0" presId="urn:microsoft.com/office/officeart/2005/8/layout/cycle6"/>
    <dgm:cxn modelId="{35C490F7-A048-4996-83AC-C7FE267D31D3}" type="presOf" srcId="{BBF60279-D067-477B-B310-EF362CDCB3EA}" destId="{B604D2D2-FA92-4935-A80A-3CB58319CF41}" srcOrd="0" destOrd="0" presId="urn:microsoft.com/office/officeart/2005/8/layout/cycle6"/>
    <dgm:cxn modelId="{AC555EA0-E9C8-4503-B568-EE878A682160}" type="presOf" srcId="{629BF42A-89B4-4A33-B586-E22E5FB37CF2}" destId="{AA390094-C826-47F6-A630-479B7D027492}" srcOrd="0" destOrd="0" presId="urn:microsoft.com/office/officeart/2005/8/layout/cycle6"/>
    <dgm:cxn modelId="{CFC12C63-F30F-41EB-9F19-C76C7984FC5E}" srcId="{00B4F13D-F0BB-4093-8619-4CA1C5EC8665}" destId="{C26508B9-051F-4FCE-BF7C-2B071D0D0C97}" srcOrd="4" destOrd="0" parTransId="{D04F484D-0DA9-4CF6-9EE3-32999BC15F43}" sibTransId="{07DD3D1B-C8F1-49BD-85C2-65506FC7044F}"/>
    <dgm:cxn modelId="{98931DAC-8BF1-4DA3-8C0A-AA99C1DC9280}" type="presOf" srcId="{5035BD0C-B6E8-4385-96EB-B8B74D65D7A9}" destId="{D21BC9A9-0072-438F-B1D6-3704C95E3C44}" srcOrd="0" destOrd="0" presId="urn:microsoft.com/office/officeart/2005/8/layout/cycle6"/>
    <dgm:cxn modelId="{2D125FEB-D067-4BF0-A873-0B5B3D796D73}" type="presOf" srcId="{1760D15F-6C54-4DF5-BDB0-C38A41FFB9FB}" destId="{8B41A6FA-0C43-4FE8-B900-8BC35858204B}" srcOrd="0" destOrd="0" presId="urn:microsoft.com/office/officeart/2005/8/layout/cycle6"/>
    <dgm:cxn modelId="{221C26F2-F22C-46E7-B177-48CC98A69427}" type="presOf" srcId="{CCC6EA9C-24E4-41C8-B42D-9D5AEC997D17}" destId="{D8A6BD21-4CED-4D53-A75E-46A087CFF983}" srcOrd="0" destOrd="0" presId="urn:microsoft.com/office/officeart/2005/8/layout/cycle6"/>
    <dgm:cxn modelId="{04C32876-93A4-4355-92B8-85FBDD350BF2}" srcId="{00B4F13D-F0BB-4093-8619-4CA1C5EC8665}" destId="{5035BD0C-B6E8-4385-96EB-B8B74D65D7A9}" srcOrd="9" destOrd="0" parTransId="{11A67EC8-919A-41CA-87EA-8F481C4C6E6E}" sibTransId="{B7998FF1-7019-4B3A-9011-6CF9830B14C3}"/>
    <dgm:cxn modelId="{7C8F8718-E862-4694-AE7A-61D4A170170D}" type="presOf" srcId="{89EDD5AC-B1CF-49C0-8E66-66CA7CCE05BB}" destId="{9B435CDA-BE41-4428-A7B4-D0B5069129C5}" srcOrd="0" destOrd="0" presId="urn:microsoft.com/office/officeart/2005/8/layout/cycle6"/>
    <dgm:cxn modelId="{FEEDC957-4113-4E99-99DF-CB4DEBAE8FA4}" srcId="{00B4F13D-F0BB-4093-8619-4CA1C5EC8665}" destId="{CCC6EA9C-24E4-41C8-B42D-9D5AEC997D17}" srcOrd="1" destOrd="0" parTransId="{12B2D21D-CC2F-4ABF-96D7-8310A25C6BCA}" sibTransId="{F12379A0-7715-4BF3-80BD-9BCB63DCFAC1}"/>
    <dgm:cxn modelId="{B392EFAD-01D6-4ED6-976D-BB66245C184F}" type="presOf" srcId="{C26508B9-051F-4FCE-BF7C-2B071D0D0C97}" destId="{CA5750A9-7780-4A08-B03C-7A21E1475DA1}" srcOrd="0" destOrd="0" presId="urn:microsoft.com/office/officeart/2005/8/layout/cycle6"/>
    <dgm:cxn modelId="{EE0522F1-D196-4DBF-8187-A6D692397B42}" srcId="{00B4F13D-F0BB-4093-8619-4CA1C5EC8665}" destId="{2B17B9A9-2224-4D45-89A5-F4DF05D5FC24}" srcOrd="3" destOrd="0" parTransId="{190506A1-D29B-4387-B9CA-E0DE33655244}" sibTransId="{143DA7E2-8046-4404-B868-79046AA1F520}"/>
    <dgm:cxn modelId="{6380ED3C-38CD-4206-BCBE-EBA40066FA13}" type="presOf" srcId="{07DD3D1B-C8F1-49BD-85C2-65506FC7044F}" destId="{D156C212-7E6F-41EC-AFCA-377129DA10C9}" srcOrd="0" destOrd="0" presId="urn:microsoft.com/office/officeart/2005/8/layout/cycle6"/>
    <dgm:cxn modelId="{D51F7687-7750-48AC-B90A-0D0F7419001B}" type="presOf" srcId="{143DA7E2-8046-4404-B868-79046AA1F520}" destId="{CA3EC96D-6FCC-4270-8AD3-51F58394F2D2}" srcOrd="0" destOrd="0" presId="urn:microsoft.com/office/officeart/2005/8/layout/cycle6"/>
    <dgm:cxn modelId="{75690197-36B9-4307-BA36-8615871E551D}" type="presOf" srcId="{2F2503CD-65E0-45ED-AEDE-A1130C064DD2}" destId="{F20F8FB7-4BB4-48A9-99E2-33DF4C96A543}" srcOrd="0" destOrd="0" presId="urn:microsoft.com/office/officeart/2005/8/layout/cycle6"/>
    <dgm:cxn modelId="{1CB2067A-1136-42A4-A08F-244F3AC1FA60}" type="presOf" srcId="{B7998FF1-7019-4B3A-9011-6CF9830B14C3}" destId="{292A90A2-144E-4490-88DC-29F8211781D3}" srcOrd="0" destOrd="0" presId="urn:microsoft.com/office/officeart/2005/8/layout/cycle6"/>
    <dgm:cxn modelId="{81F910E0-CB07-4449-B8DE-F94C1ADCA648}" type="presOf" srcId="{2B17B9A9-2224-4D45-89A5-F4DF05D5FC24}" destId="{88B69C4B-6511-4269-8DD4-64828E1354F9}" srcOrd="0" destOrd="0" presId="urn:microsoft.com/office/officeart/2005/8/layout/cycle6"/>
    <dgm:cxn modelId="{B0C81B9D-6BA0-45C2-8160-445C4B482CC4}" srcId="{00B4F13D-F0BB-4093-8619-4CA1C5EC8665}" destId="{A2FB8323-3B67-434E-9D49-D250F91CBBCD}" srcOrd="6" destOrd="0" parTransId="{0CD86CA3-55EB-4F7F-8ACE-12F47537518E}" sibTransId="{7FDF6505-6D4E-4CFD-8E1D-FBADE91A99F2}"/>
    <dgm:cxn modelId="{21D26962-DD55-4C7C-B7FE-420B2B7CB92C}" type="presOf" srcId="{00B4F13D-F0BB-4093-8619-4CA1C5EC8665}" destId="{4C2C0274-5FE3-4C0A-BF0D-4047DA1888FB}" srcOrd="0" destOrd="0" presId="urn:microsoft.com/office/officeart/2005/8/layout/cycle6"/>
    <dgm:cxn modelId="{F015695C-61FD-4EA5-BA49-82083BD700D9}" srcId="{00B4F13D-F0BB-4093-8619-4CA1C5EC8665}" destId="{629BF42A-89B4-4A33-B586-E22E5FB37CF2}" srcOrd="7" destOrd="0" parTransId="{134D7901-D5B6-499E-8B54-9C0A1E8BF2CF}" sibTransId="{89EDD5AC-B1CF-49C0-8E66-66CA7CCE05BB}"/>
    <dgm:cxn modelId="{E10C4651-073A-42C7-9A91-56010E939F79}" type="presOf" srcId="{A2FB8323-3B67-434E-9D49-D250F91CBBCD}" destId="{F0E9D9C0-63AE-462E-94CD-A4B6552BA432}" srcOrd="0" destOrd="0" presId="urn:microsoft.com/office/officeart/2005/8/layout/cycle6"/>
    <dgm:cxn modelId="{7DF63A13-AB55-439B-9A04-11C4CAA08C93}" srcId="{00B4F13D-F0BB-4093-8619-4CA1C5EC8665}" destId="{1760D15F-6C54-4DF5-BDB0-C38A41FFB9FB}" srcOrd="5" destOrd="0" parTransId="{745580BA-A15C-438D-A07F-53FA1135CC59}" sibTransId="{78F427AC-AAE8-4B8E-9D41-CE072E38200E}"/>
    <dgm:cxn modelId="{82B74A55-26AD-424A-94A1-C80D55A1DC1B}" srcId="{00B4F13D-F0BB-4093-8619-4CA1C5EC8665}" destId="{BBF60279-D067-477B-B310-EF362CDCB3EA}" srcOrd="2" destOrd="0" parTransId="{485C6A4F-F1ED-47A3-AEC5-E7C595E01848}" sibTransId="{2F2503CD-65E0-45ED-AEDE-A1130C064DD2}"/>
    <dgm:cxn modelId="{61DC402E-D496-4453-A5A7-D9AD553B0569}" type="presOf" srcId="{78F427AC-AAE8-4B8E-9D41-CE072E38200E}" destId="{26F1F5E4-6F0E-451E-A16D-FFAFCD93423C}" srcOrd="0" destOrd="0" presId="urn:microsoft.com/office/officeart/2005/8/layout/cycle6"/>
    <dgm:cxn modelId="{3D6DEBE4-8A89-4E57-A04A-52B7C96C6924}" type="presOf" srcId="{063ACB1D-B748-4A67-9B60-64FCA7B3DB4B}" destId="{E67C5CDA-B843-4C32-A081-028B720F11FF}" srcOrd="0" destOrd="0" presId="urn:microsoft.com/office/officeart/2005/8/layout/cycle6"/>
    <dgm:cxn modelId="{D209BC29-F549-4226-840A-7746F44E576E}" type="presParOf" srcId="{4C2C0274-5FE3-4C0A-BF0D-4047DA1888FB}" destId="{9B1BEC45-553B-486B-87E0-71D6F3767DCB}" srcOrd="0" destOrd="0" presId="urn:microsoft.com/office/officeart/2005/8/layout/cycle6"/>
    <dgm:cxn modelId="{CB8A99E7-3C98-4C9C-8D6C-4B1C51779EC6}" type="presParOf" srcId="{4C2C0274-5FE3-4C0A-BF0D-4047DA1888FB}" destId="{C2B91F18-2B81-4CEF-91EF-D4FB5F78134F}" srcOrd="1" destOrd="0" presId="urn:microsoft.com/office/officeart/2005/8/layout/cycle6"/>
    <dgm:cxn modelId="{FA7C4AC4-9FEF-45F6-93B5-D006394D5D61}" type="presParOf" srcId="{4C2C0274-5FE3-4C0A-BF0D-4047DA1888FB}" destId="{A35121F7-B66A-4F57-B52B-BB31077C41F1}" srcOrd="2" destOrd="0" presId="urn:microsoft.com/office/officeart/2005/8/layout/cycle6"/>
    <dgm:cxn modelId="{AFED0AAC-DB28-49F7-8AB1-1587F7DB2807}" type="presParOf" srcId="{4C2C0274-5FE3-4C0A-BF0D-4047DA1888FB}" destId="{D8A6BD21-4CED-4D53-A75E-46A087CFF983}" srcOrd="3" destOrd="0" presId="urn:microsoft.com/office/officeart/2005/8/layout/cycle6"/>
    <dgm:cxn modelId="{F7F33CD2-6877-4206-AF1B-F63DFAE61EBE}" type="presParOf" srcId="{4C2C0274-5FE3-4C0A-BF0D-4047DA1888FB}" destId="{C6CEE9CF-14C5-484A-B69C-BF02B246C7B2}" srcOrd="4" destOrd="0" presId="urn:microsoft.com/office/officeart/2005/8/layout/cycle6"/>
    <dgm:cxn modelId="{F0481FD1-240A-4A8A-BC04-551E9DCA56FD}" type="presParOf" srcId="{4C2C0274-5FE3-4C0A-BF0D-4047DA1888FB}" destId="{44A28CBB-DE13-4BB8-AF18-2289D3B78B57}" srcOrd="5" destOrd="0" presId="urn:microsoft.com/office/officeart/2005/8/layout/cycle6"/>
    <dgm:cxn modelId="{C0C3E8AA-743C-498F-87A8-A6E0DCD5228D}" type="presParOf" srcId="{4C2C0274-5FE3-4C0A-BF0D-4047DA1888FB}" destId="{B604D2D2-FA92-4935-A80A-3CB58319CF41}" srcOrd="6" destOrd="0" presId="urn:microsoft.com/office/officeart/2005/8/layout/cycle6"/>
    <dgm:cxn modelId="{7C3841DA-61BF-45CD-8D77-358BB0BD38C9}" type="presParOf" srcId="{4C2C0274-5FE3-4C0A-BF0D-4047DA1888FB}" destId="{7CC53AAE-01DB-4AE9-AD5F-99F9A3E540BF}" srcOrd="7" destOrd="0" presId="urn:microsoft.com/office/officeart/2005/8/layout/cycle6"/>
    <dgm:cxn modelId="{DF11D907-F283-40F3-9609-6E96D7863A90}" type="presParOf" srcId="{4C2C0274-5FE3-4C0A-BF0D-4047DA1888FB}" destId="{F20F8FB7-4BB4-48A9-99E2-33DF4C96A543}" srcOrd="8" destOrd="0" presId="urn:microsoft.com/office/officeart/2005/8/layout/cycle6"/>
    <dgm:cxn modelId="{26C481F9-A174-4D74-89CD-336BC5F0B4E1}" type="presParOf" srcId="{4C2C0274-5FE3-4C0A-BF0D-4047DA1888FB}" destId="{88B69C4B-6511-4269-8DD4-64828E1354F9}" srcOrd="9" destOrd="0" presId="urn:microsoft.com/office/officeart/2005/8/layout/cycle6"/>
    <dgm:cxn modelId="{62BECC4B-91CC-498A-A351-8E254389D3E9}" type="presParOf" srcId="{4C2C0274-5FE3-4C0A-BF0D-4047DA1888FB}" destId="{360A352F-4868-4A4C-94C8-636348130E0A}" srcOrd="10" destOrd="0" presId="urn:microsoft.com/office/officeart/2005/8/layout/cycle6"/>
    <dgm:cxn modelId="{260721C2-C43A-41C0-9A63-08C78407C64F}" type="presParOf" srcId="{4C2C0274-5FE3-4C0A-BF0D-4047DA1888FB}" destId="{CA3EC96D-6FCC-4270-8AD3-51F58394F2D2}" srcOrd="11" destOrd="0" presId="urn:microsoft.com/office/officeart/2005/8/layout/cycle6"/>
    <dgm:cxn modelId="{2E19E36B-CB31-49D3-94D4-E287814147C3}" type="presParOf" srcId="{4C2C0274-5FE3-4C0A-BF0D-4047DA1888FB}" destId="{CA5750A9-7780-4A08-B03C-7A21E1475DA1}" srcOrd="12" destOrd="0" presId="urn:microsoft.com/office/officeart/2005/8/layout/cycle6"/>
    <dgm:cxn modelId="{49437E37-E6BA-43E2-B9DD-3E56AB9E2F59}" type="presParOf" srcId="{4C2C0274-5FE3-4C0A-BF0D-4047DA1888FB}" destId="{151F3523-484F-4A62-8199-E0624BF4C1CF}" srcOrd="13" destOrd="0" presId="urn:microsoft.com/office/officeart/2005/8/layout/cycle6"/>
    <dgm:cxn modelId="{17CEC360-FA97-4C35-A6BA-DC9C2AFE008B}" type="presParOf" srcId="{4C2C0274-5FE3-4C0A-BF0D-4047DA1888FB}" destId="{D156C212-7E6F-41EC-AFCA-377129DA10C9}" srcOrd="14" destOrd="0" presId="urn:microsoft.com/office/officeart/2005/8/layout/cycle6"/>
    <dgm:cxn modelId="{FBBF9516-5F8A-48EC-9EDE-94821755E9E3}" type="presParOf" srcId="{4C2C0274-5FE3-4C0A-BF0D-4047DA1888FB}" destId="{8B41A6FA-0C43-4FE8-B900-8BC35858204B}" srcOrd="15" destOrd="0" presId="urn:microsoft.com/office/officeart/2005/8/layout/cycle6"/>
    <dgm:cxn modelId="{853552FE-8081-4974-B584-D6F18D4B08C7}" type="presParOf" srcId="{4C2C0274-5FE3-4C0A-BF0D-4047DA1888FB}" destId="{19C091BC-1794-4C0C-91A7-044FEEE64AA4}" srcOrd="16" destOrd="0" presId="urn:microsoft.com/office/officeart/2005/8/layout/cycle6"/>
    <dgm:cxn modelId="{61EFF259-4920-4171-9EDB-956C579F4008}" type="presParOf" srcId="{4C2C0274-5FE3-4C0A-BF0D-4047DA1888FB}" destId="{26F1F5E4-6F0E-451E-A16D-FFAFCD93423C}" srcOrd="17" destOrd="0" presId="urn:microsoft.com/office/officeart/2005/8/layout/cycle6"/>
    <dgm:cxn modelId="{FB7D5205-8A41-4831-A5A5-CD4E6749EF9C}" type="presParOf" srcId="{4C2C0274-5FE3-4C0A-BF0D-4047DA1888FB}" destId="{F0E9D9C0-63AE-462E-94CD-A4B6552BA432}" srcOrd="18" destOrd="0" presId="urn:microsoft.com/office/officeart/2005/8/layout/cycle6"/>
    <dgm:cxn modelId="{C277E2F7-6A27-4DBB-AB3A-AFBFDD089FF7}" type="presParOf" srcId="{4C2C0274-5FE3-4C0A-BF0D-4047DA1888FB}" destId="{BF4576D6-6424-47A6-ACEE-D749A670F5C6}" srcOrd="19" destOrd="0" presId="urn:microsoft.com/office/officeart/2005/8/layout/cycle6"/>
    <dgm:cxn modelId="{0E3BF6E3-65B7-4F47-90AC-AC29D3CC34D5}" type="presParOf" srcId="{4C2C0274-5FE3-4C0A-BF0D-4047DA1888FB}" destId="{95B08122-B427-439E-A540-E3F6C9394CBA}" srcOrd="20" destOrd="0" presId="urn:microsoft.com/office/officeart/2005/8/layout/cycle6"/>
    <dgm:cxn modelId="{59E8E9F1-2C31-4463-92F5-1DB0A3651AC7}" type="presParOf" srcId="{4C2C0274-5FE3-4C0A-BF0D-4047DA1888FB}" destId="{AA390094-C826-47F6-A630-479B7D027492}" srcOrd="21" destOrd="0" presId="urn:microsoft.com/office/officeart/2005/8/layout/cycle6"/>
    <dgm:cxn modelId="{0DD7069B-5A3B-43D2-A9CF-CF04BB84272B}" type="presParOf" srcId="{4C2C0274-5FE3-4C0A-BF0D-4047DA1888FB}" destId="{3F01BA67-0C27-4241-BF3D-315ED63BA0F4}" srcOrd="22" destOrd="0" presId="urn:microsoft.com/office/officeart/2005/8/layout/cycle6"/>
    <dgm:cxn modelId="{8B573DB9-529E-458D-BEB2-243B97CC1DCB}" type="presParOf" srcId="{4C2C0274-5FE3-4C0A-BF0D-4047DA1888FB}" destId="{9B435CDA-BE41-4428-A7B4-D0B5069129C5}" srcOrd="23" destOrd="0" presId="urn:microsoft.com/office/officeart/2005/8/layout/cycle6"/>
    <dgm:cxn modelId="{853032DF-D88E-4DB5-9F6E-E47C097859E0}" type="presParOf" srcId="{4C2C0274-5FE3-4C0A-BF0D-4047DA1888FB}" destId="{00554F95-248A-4977-901A-8B604DB6487C}" srcOrd="24" destOrd="0" presId="urn:microsoft.com/office/officeart/2005/8/layout/cycle6"/>
    <dgm:cxn modelId="{6C9149E4-D333-4739-BCE5-0C8308DEEB21}" type="presParOf" srcId="{4C2C0274-5FE3-4C0A-BF0D-4047DA1888FB}" destId="{210B5C44-C39E-481F-A92B-7426D851E331}" srcOrd="25" destOrd="0" presId="urn:microsoft.com/office/officeart/2005/8/layout/cycle6"/>
    <dgm:cxn modelId="{D741E05B-9823-43D4-89FD-D06798896E0C}" type="presParOf" srcId="{4C2C0274-5FE3-4C0A-BF0D-4047DA1888FB}" destId="{E67C5CDA-B843-4C32-A081-028B720F11FF}" srcOrd="26" destOrd="0" presId="urn:microsoft.com/office/officeart/2005/8/layout/cycle6"/>
    <dgm:cxn modelId="{2F52B43C-32BC-4B12-B338-E8560C93427C}" type="presParOf" srcId="{4C2C0274-5FE3-4C0A-BF0D-4047DA1888FB}" destId="{D21BC9A9-0072-438F-B1D6-3704C95E3C44}" srcOrd="27" destOrd="0" presId="urn:microsoft.com/office/officeart/2005/8/layout/cycle6"/>
    <dgm:cxn modelId="{A50C0CBE-3AFB-41F4-8176-B415780AD241}" type="presParOf" srcId="{4C2C0274-5FE3-4C0A-BF0D-4047DA1888FB}" destId="{F290988F-21AC-4ED4-81B4-24E4021BFA76}" srcOrd="28" destOrd="0" presId="urn:microsoft.com/office/officeart/2005/8/layout/cycle6"/>
    <dgm:cxn modelId="{568F6120-CDFE-4220-86D1-D96D81E9F814}" type="presParOf" srcId="{4C2C0274-5FE3-4C0A-BF0D-4047DA1888FB}" destId="{292A90A2-144E-4490-88DC-29F8211781D3}" srcOrd="29"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EE251-3393-42E9-971B-8E24E9563CF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73D9EDC-A640-4219-B273-3EDF9D540A59}">
      <dgm:prSet phldrT="[Text]"/>
      <dgm:spPr/>
      <dgm:t>
        <a:bodyPr/>
        <a:lstStyle/>
        <a:p>
          <a:r>
            <a:rPr lang="en-US" dirty="0" smtClean="0"/>
            <a:t>INFORMED DECISIONS</a:t>
          </a:r>
          <a:endParaRPr lang="en-US" dirty="0"/>
        </a:p>
      </dgm:t>
    </dgm:pt>
    <dgm:pt modelId="{70608417-B34E-46AB-AF46-B7F9C65956A2}" type="parTrans" cxnId="{FE0C3BF2-32D3-4199-916E-44B41D916846}">
      <dgm:prSet/>
      <dgm:spPr/>
      <dgm:t>
        <a:bodyPr/>
        <a:lstStyle/>
        <a:p>
          <a:endParaRPr lang="en-US"/>
        </a:p>
      </dgm:t>
    </dgm:pt>
    <dgm:pt modelId="{ECE78A89-20EF-43CA-BE6E-2665AB8E2B7E}" type="sibTrans" cxnId="{FE0C3BF2-32D3-4199-916E-44B41D916846}">
      <dgm:prSet/>
      <dgm:spPr/>
      <dgm:t>
        <a:bodyPr/>
        <a:lstStyle/>
        <a:p>
          <a:endParaRPr lang="en-US"/>
        </a:p>
      </dgm:t>
    </dgm:pt>
    <dgm:pt modelId="{1E3968CF-5CE6-43AB-9BB4-6B24BEF68D00}">
      <dgm:prSet phldrT="[Text]"/>
      <dgm:spPr/>
      <dgm:t>
        <a:bodyPr/>
        <a:lstStyle/>
        <a:p>
          <a:r>
            <a:rPr lang="en-US" dirty="0" smtClean="0"/>
            <a:t>Budget Committee</a:t>
          </a:r>
          <a:endParaRPr lang="en-US" dirty="0"/>
        </a:p>
      </dgm:t>
    </dgm:pt>
    <dgm:pt modelId="{C79F066D-D061-46B4-AB1F-C4DAF3158DC2}" type="sibTrans" cxnId="{D9B3D0A8-07FC-4161-AA4E-6E5D7D03AF85}">
      <dgm:prSet/>
      <dgm:spPr/>
      <dgm:t>
        <a:bodyPr/>
        <a:lstStyle/>
        <a:p>
          <a:endParaRPr lang="en-US"/>
        </a:p>
      </dgm:t>
    </dgm:pt>
    <dgm:pt modelId="{EE8296AC-1737-40FE-AB0E-AA6E5A0341C7}" type="parTrans" cxnId="{D9B3D0A8-07FC-4161-AA4E-6E5D7D03AF85}">
      <dgm:prSet/>
      <dgm:spPr/>
      <dgm:t>
        <a:bodyPr/>
        <a:lstStyle/>
        <a:p>
          <a:endParaRPr lang="en-US"/>
        </a:p>
      </dgm:t>
    </dgm:pt>
    <dgm:pt modelId="{08962F28-CEEE-44FB-BED3-2081CAD15DB6}">
      <dgm:prSet phldrT="[Text]"/>
      <dgm:spPr/>
      <dgm:t>
        <a:bodyPr/>
        <a:lstStyle/>
        <a:p>
          <a:r>
            <a:rPr lang="en-US" dirty="0" smtClean="0"/>
            <a:t>Planning Commission </a:t>
          </a:r>
          <a:endParaRPr lang="en-US" dirty="0"/>
        </a:p>
      </dgm:t>
    </dgm:pt>
    <dgm:pt modelId="{2BDC7EE7-3902-4D01-81EB-5FE58E7054D2}" type="parTrans" cxnId="{37B4D804-3E52-4F78-BE61-A3A3934FE262}">
      <dgm:prSet/>
      <dgm:spPr/>
      <dgm:t>
        <a:bodyPr/>
        <a:lstStyle/>
        <a:p>
          <a:endParaRPr lang="en-US"/>
        </a:p>
      </dgm:t>
    </dgm:pt>
    <dgm:pt modelId="{99E04CD9-74BC-4063-BE4F-773AC4AD41AE}" type="sibTrans" cxnId="{37B4D804-3E52-4F78-BE61-A3A3934FE262}">
      <dgm:prSet/>
      <dgm:spPr/>
      <dgm:t>
        <a:bodyPr/>
        <a:lstStyle/>
        <a:p>
          <a:endParaRPr lang="en-US"/>
        </a:p>
      </dgm:t>
    </dgm:pt>
    <dgm:pt modelId="{CD723BF2-C111-4499-9B19-E4060D2C0C28}">
      <dgm:prSet phldrT="[Text]"/>
      <dgm:spPr/>
      <dgm:t>
        <a:bodyPr/>
        <a:lstStyle/>
        <a:p>
          <a:r>
            <a:rPr lang="en-US" dirty="0" smtClean="0"/>
            <a:t>Neighborhood Associations</a:t>
          </a:r>
          <a:endParaRPr lang="en-US" dirty="0"/>
        </a:p>
      </dgm:t>
    </dgm:pt>
    <dgm:pt modelId="{73B833F4-EBC8-4C01-BABA-DEC2F295AA73}" type="parTrans" cxnId="{7A34C6E5-727F-4F30-B104-10DA140737E0}">
      <dgm:prSet/>
      <dgm:spPr/>
      <dgm:t>
        <a:bodyPr/>
        <a:lstStyle/>
        <a:p>
          <a:endParaRPr lang="en-US"/>
        </a:p>
      </dgm:t>
    </dgm:pt>
    <dgm:pt modelId="{352DB36C-3312-48E8-8454-8DF64C0CF0F9}" type="sibTrans" cxnId="{7A34C6E5-727F-4F30-B104-10DA140737E0}">
      <dgm:prSet/>
      <dgm:spPr/>
      <dgm:t>
        <a:bodyPr/>
        <a:lstStyle/>
        <a:p>
          <a:endParaRPr lang="en-US"/>
        </a:p>
      </dgm:t>
    </dgm:pt>
    <dgm:pt modelId="{F71115D4-0D19-422E-BB38-1D0A4D550E73}">
      <dgm:prSet phldrT="[Text]"/>
      <dgm:spPr/>
      <dgm:t>
        <a:bodyPr/>
        <a:lstStyle/>
        <a:p>
          <a:r>
            <a:rPr lang="en-US" dirty="0" smtClean="0"/>
            <a:t>Economic Development</a:t>
          </a:r>
          <a:endParaRPr lang="en-US" dirty="0"/>
        </a:p>
      </dgm:t>
    </dgm:pt>
    <dgm:pt modelId="{F226F7DD-1399-474F-855B-76D5E4ABDBCA}" type="parTrans" cxnId="{28FF90CB-3BAC-4532-AAFC-CE0A7BDEAE2D}">
      <dgm:prSet/>
      <dgm:spPr/>
      <dgm:t>
        <a:bodyPr/>
        <a:lstStyle/>
        <a:p>
          <a:endParaRPr lang="en-US"/>
        </a:p>
      </dgm:t>
    </dgm:pt>
    <dgm:pt modelId="{D01B6706-4C19-49D5-8D3F-FB3F3AFB608D}" type="sibTrans" cxnId="{28FF90CB-3BAC-4532-AAFC-CE0A7BDEAE2D}">
      <dgm:prSet/>
      <dgm:spPr/>
      <dgm:t>
        <a:bodyPr/>
        <a:lstStyle/>
        <a:p>
          <a:endParaRPr lang="en-US"/>
        </a:p>
      </dgm:t>
    </dgm:pt>
    <dgm:pt modelId="{AB78C813-FAF1-4D25-A768-77D020CCCAD6}">
      <dgm:prSet phldrT="[Text]"/>
      <dgm:spPr/>
      <dgm:t>
        <a:bodyPr/>
        <a:lstStyle/>
        <a:p>
          <a:r>
            <a:rPr lang="en-US" dirty="0" smtClean="0"/>
            <a:t>Historic Review</a:t>
          </a:r>
          <a:endParaRPr lang="en-US" dirty="0"/>
        </a:p>
      </dgm:t>
    </dgm:pt>
    <dgm:pt modelId="{824048ED-66F7-4017-8925-475D864C5A53}" type="parTrans" cxnId="{E0DB2410-2994-40ED-AE80-3A24041DA842}">
      <dgm:prSet/>
      <dgm:spPr/>
      <dgm:t>
        <a:bodyPr/>
        <a:lstStyle/>
        <a:p>
          <a:endParaRPr lang="en-US"/>
        </a:p>
      </dgm:t>
    </dgm:pt>
    <dgm:pt modelId="{B82D6FA5-A2C3-4675-A81C-9851A83E9ACA}" type="sibTrans" cxnId="{E0DB2410-2994-40ED-AE80-3A24041DA842}">
      <dgm:prSet/>
      <dgm:spPr/>
      <dgm:t>
        <a:bodyPr/>
        <a:lstStyle/>
        <a:p>
          <a:endParaRPr lang="en-US"/>
        </a:p>
      </dgm:t>
    </dgm:pt>
    <dgm:pt modelId="{04B69946-37D4-4A0E-93E3-A95E68EBD72D}">
      <dgm:prSet phldrT="[Text]"/>
      <dgm:spPr/>
      <dgm:t>
        <a:bodyPr/>
        <a:lstStyle/>
        <a:p>
          <a:r>
            <a:rPr lang="en-US" dirty="0" smtClean="0"/>
            <a:t>Parks &amp; Recreation</a:t>
          </a:r>
          <a:endParaRPr lang="en-US" dirty="0"/>
        </a:p>
      </dgm:t>
    </dgm:pt>
    <dgm:pt modelId="{68EA4D44-62D2-463A-98EF-9EDB6F8FA94B}" type="parTrans" cxnId="{3ED250D9-FC7F-4473-9EC9-00887FD44985}">
      <dgm:prSet/>
      <dgm:spPr/>
      <dgm:t>
        <a:bodyPr/>
        <a:lstStyle/>
        <a:p>
          <a:endParaRPr lang="en-US"/>
        </a:p>
      </dgm:t>
    </dgm:pt>
    <dgm:pt modelId="{720B3ED5-8A9B-419D-8CDE-48CB9673B777}" type="sibTrans" cxnId="{3ED250D9-FC7F-4473-9EC9-00887FD44985}">
      <dgm:prSet/>
      <dgm:spPr/>
      <dgm:t>
        <a:bodyPr/>
        <a:lstStyle/>
        <a:p>
          <a:endParaRPr lang="en-US"/>
        </a:p>
      </dgm:t>
    </dgm:pt>
    <dgm:pt modelId="{BD7D746D-B0B2-4F0C-AEAD-D948CCFABB38}">
      <dgm:prSet/>
      <dgm:spPr/>
      <dgm:t>
        <a:bodyPr/>
        <a:lstStyle/>
        <a:p>
          <a:pPr eaLnBrk="1" latinLnBrk="0"/>
          <a:r>
            <a:rPr lang="en-US" dirty="0" smtClean="0"/>
            <a:t>MACC</a:t>
          </a:r>
        </a:p>
        <a:p>
          <a:endParaRPr lang="en-US" dirty="0"/>
        </a:p>
      </dgm:t>
    </dgm:pt>
    <dgm:pt modelId="{281B923B-4EAD-4979-B279-A12AB4CA7616}" type="parTrans" cxnId="{01C36E05-52F9-4AA8-BADE-2BDF1B122F93}">
      <dgm:prSet/>
      <dgm:spPr/>
      <dgm:t>
        <a:bodyPr/>
        <a:lstStyle/>
        <a:p>
          <a:endParaRPr lang="en-US"/>
        </a:p>
      </dgm:t>
    </dgm:pt>
    <dgm:pt modelId="{3AF26B4A-4A21-4F98-81BA-CDAE13BABAC4}" type="sibTrans" cxnId="{01C36E05-52F9-4AA8-BADE-2BDF1B122F93}">
      <dgm:prSet/>
      <dgm:spPr/>
      <dgm:t>
        <a:bodyPr/>
        <a:lstStyle/>
        <a:p>
          <a:endParaRPr lang="en-US"/>
        </a:p>
      </dgm:t>
    </dgm:pt>
    <dgm:pt modelId="{23F28348-28F4-4C5D-8B7D-1531F0494FF0}">
      <dgm:prSet phldrT="[Text]"/>
      <dgm:spPr/>
      <dgm:t>
        <a:bodyPr/>
        <a:lstStyle/>
        <a:p>
          <a:r>
            <a:rPr lang="en-US" dirty="0" smtClean="0"/>
            <a:t>Sustainability</a:t>
          </a:r>
          <a:endParaRPr lang="en-US" dirty="0"/>
        </a:p>
      </dgm:t>
    </dgm:pt>
    <dgm:pt modelId="{E5114492-9103-4643-A0A0-D5BBB6E37C89}" type="parTrans" cxnId="{DA81DB46-AE3D-4140-B037-4D155D0CEF24}">
      <dgm:prSet/>
      <dgm:spPr/>
      <dgm:t>
        <a:bodyPr/>
        <a:lstStyle/>
        <a:p>
          <a:endParaRPr lang="en-US"/>
        </a:p>
      </dgm:t>
    </dgm:pt>
    <dgm:pt modelId="{E465061B-2115-4CB6-BCA6-B1FEDF9B08D4}" type="sibTrans" cxnId="{DA81DB46-AE3D-4140-B037-4D155D0CEF24}">
      <dgm:prSet/>
      <dgm:spPr/>
      <dgm:t>
        <a:bodyPr/>
        <a:lstStyle/>
        <a:p>
          <a:endParaRPr lang="en-US"/>
        </a:p>
      </dgm:t>
    </dgm:pt>
    <dgm:pt modelId="{7E507948-59EA-4E81-B6FA-284A301A9B3E}">
      <dgm:prSet phldrT="[Text]"/>
      <dgm:spPr/>
      <dgm:t>
        <a:bodyPr/>
        <a:lstStyle/>
        <a:p>
          <a:r>
            <a:rPr lang="en-US" dirty="0" smtClean="0"/>
            <a:t>Transportation</a:t>
          </a:r>
          <a:endParaRPr lang="en-US" dirty="0"/>
        </a:p>
      </dgm:t>
    </dgm:pt>
    <dgm:pt modelId="{686B57A2-734E-4105-BF03-6891289C0CC7}" type="parTrans" cxnId="{38C22C21-9546-44DD-B251-A5616423F5B0}">
      <dgm:prSet/>
      <dgm:spPr/>
      <dgm:t>
        <a:bodyPr/>
        <a:lstStyle/>
        <a:p>
          <a:endParaRPr lang="en-US"/>
        </a:p>
      </dgm:t>
    </dgm:pt>
    <dgm:pt modelId="{8F19115B-38A1-402B-B335-0D9EBE1378A5}" type="sibTrans" cxnId="{38C22C21-9546-44DD-B251-A5616423F5B0}">
      <dgm:prSet/>
      <dgm:spPr/>
      <dgm:t>
        <a:bodyPr/>
        <a:lstStyle/>
        <a:p>
          <a:endParaRPr lang="en-US"/>
        </a:p>
      </dgm:t>
    </dgm:pt>
    <dgm:pt modelId="{55464278-5733-4E63-AF0D-1478FC623EA0}">
      <dgm:prSet phldrT="[Text]"/>
      <dgm:spPr/>
      <dgm:t>
        <a:bodyPr/>
        <a:lstStyle/>
        <a:p>
          <a:r>
            <a:rPr lang="en-US" dirty="0" smtClean="0"/>
            <a:t>Utility</a:t>
          </a:r>
          <a:endParaRPr lang="en-US" dirty="0"/>
        </a:p>
      </dgm:t>
    </dgm:pt>
    <dgm:pt modelId="{6465819F-50A6-4D39-B60B-9B8B4B1935AC}" type="parTrans" cxnId="{7D1079D9-CB4C-490F-AD71-17198D84F3AB}">
      <dgm:prSet/>
      <dgm:spPr/>
      <dgm:t>
        <a:bodyPr/>
        <a:lstStyle/>
        <a:p>
          <a:endParaRPr lang="en-US"/>
        </a:p>
      </dgm:t>
    </dgm:pt>
    <dgm:pt modelId="{76F5B05B-0512-47C3-B1C0-D356B3C8F50B}" type="sibTrans" cxnId="{7D1079D9-CB4C-490F-AD71-17198D84F3AB}">
      <dgm:prSet/>
      <dgm:spPr/>
      <dgm:t>
        <a:bodyPr/>
        <a:lstStyle/>
        <a:p>
          <a:endParaRPr lang="en-US"/>
        </a:p>
      </dgm:t>
    </dgm:pt>
    <dgm:pt modelId="{A3EA8B34-88A8-4D8E-BDC8-63CD2B6ACC4E}">
      <dgm:prSet phldrT="[Text]"/>
      <dgm:spPr/>
      <dgm:t>
        <a:bodyPr/>
        <a:lstStyle/>
        <a:p>
          <a:pPr eaLnBrk="1" latinLnBrk="0"/>
          <a:r>
            <a:rPr lang="en-US" dirty="0" smtClean="0"/>
            <a:t>Public Safety</a:t>
          </a:r>
        </a:p>
      </dgm:t>
    </dgm:pt>
    <dgm:pt modelId="{5EC094E1-787B-45A9-9959-388E71C3159D}" type="parTrans" cxnId="{2EED2A2A-B4E2-4424-B249-6A3C897F4EDA}">
      <dgm:prSet/>
      <dgm:spPr/>
      <dgm:t>
        <a:bodyPr/>
        <a:lstStyle/>
        <a:p>
          <a:endParaRPr lang="en-US"/>
        </a:p>
      </dgm:t>
    </dgm:pt>
    <dgm:pt modelId="{457BEEB5-77C6-4ABB-ACB6-EC4CCC39F448}" type="sibTrans" cxnId="{2EED2A2A-B4E2-4424-B249-6A3C897F4EDA}">
      <dgm:prSet/>
      <dgm:spPr/>
      <dgm:t>
        <a:bodyPr/>
        <a:lstStyle/>
        <a:p>
          <a:endParaRPr lang="en-US"/>
        </a:p>
      </dgm:t>
    </dgm:pt>
    <dgm:pt modelId="{0AD67F94-74FC-4329-AD37-1A9571C8870A}">
      <dgm:prSet/>
      <dgm:spPr/>
      <dgm:t>
        <a:bodyPr/>
        <a:lstStyle/>
        <a:p>
          <a:r>
            <a:rPr lang="en-US" dirty="0" smtClean="0"/>
            <a:t>CCI</a:t>
          </a:r>
          <a:endParaRPr lang="en-US" dirty="0"/>
        </a:p>
      </dgm:t>
    </dgm:pt>
    <dgm:pt modelId="{7FF8D00A-16B4-4DDB-A310-E3BEFF9E384A}" type="parTrans" cxnId="{0D3F087D-BC7B-4004-957C-0883BAFB45C9}">
      <dgm:prSet/>
      <dgm:spPr/>
      <dgm:t>
        <a:bodyPr/>
        <a:lstStyle/>
        <a:p>
          <a:endParaRPr lang="en-US"/>
        </a:p>
      </dgm:t>
    </dgm:pt>
    <dgm:pt modelId="{2E14760A-3426-40A0-976C-F489B189C19F}" type="sibTrans" cxnId="{0D3F087D-BC7B-4004-957C-0883BAFB45C9}">
      <dgm:prSet/>
      <dgm:spPr/>
      <dgm:t>
        <a:bodyPr/>
        <a:lstStyle/>
        <a:p>
          <a:endParaRPr lang="en-US"/>
        </a:p>
      </dgm:t>
    </dgm:pt>
    <dgm:pt modelId="{6CA8C4EA-E488-4627-B750-D109C6359624}" type="pres">
      <dgm:prSet presAssocID="{6C8EE251-3393-42E9-971B-8E24E9563CF6}" presName="cycle" presStyleCnt="0">
        <dgm:presLayoutVars>
          <dgm:chMax val="1"/>
          <dgm:dir/>
          <dgm:animLvl val="ctr"/>
          <dgm:resizeHandles val="exact"/>
        </dgm:presLayoutVars>
      </dgm:prSet>
      <dgm:spPr/>
      <dgm:t>
        <a:bodyPr/>
        <a:lstStyle/>
        <a:p>
          <a:endParaRPr lang="en-US"/>
        </a:p>
      </dgm:t>
    </dgm:pt>
    <dgm:pt modelId="{3F31C4A9-2D6E-400D-A5E7-10FAA41ACE63}" type="pres">
      <dgm:prSet presAssocID="{573D9EDC-A640-4219-B273-3EDF9D540A59}" presName="centerShape" presStyleLbl="node0" presStyleIdx="0" presStyleCnt="1"/>
      <dgm:spPr/>
      <dgm:t>
        <a:bodyPr/>
        <a:lstStyle/>
        <a:p>
          <a:endParaRPr lang="en-US"/>
        </a:p>
      </dgm:t>
    </dgm:pt>
    <dgm:pt modelId="{3815902E-29C5-4456-A2F7-A40590EC8942}" type="pres">
      <dgm:prSet presAssocID="{EE8296AC-1737-40FE-AB0E-AA6E5A0341C7}" presName="parTrans" presStyleLbl="bgSibTrans2D1" presStyleIdx="0" presStyleCnt="12"/>
      <dgm:spPr/>
      <dgm:t>
        <a:bodyPr/>
        <a:lstStyle/>
        <a:p>
          <a:endParaRPr lang="en-US"/>
        </a:p>
      </dgm:t>
    </dgm:pt>
    <dgm:pt modelId="{1E04D9CD-F8E7-4D24-B6D0-57D5BB5CBD9C}" type="pres">
      <dgm:prSet presAssocID="{1E3968CF-5CE6-43AB-9BB4-6B24BEF68D00}" presName="node" presStyleLbl="node1" presStyleIdx="0" presStyleCnt="12">
        <dgm:presLayoutVars>
          <dgm:bulletEnabled val="1"/>
        </dgm:presLayoutVars>
      </dgm:prSet>
      <dgm:spPr/>
      <dgm:t>
        <a:bodyPr/>
        <a:lstStyle/>
        <a:p>
          <a:endParaRPr lang="en-US"/>
        </a:p>
      </dgm:t>
    </dgm:pt>
    <dgm:pt modelId="{A0EED8FB-5223-45AF-B221-BD0E97506F57}" type="pres">
      <dgm:prSet presAssocID="{2BDC7EE7-3902-4D01-81EB-5FE58E7054D2}" presName="parTrans" presStyleLbl="bgSibTrans2D1" presStyleIdx="1" presStyleCnt="12"/>
      <dgm:spPr/>
      <dgm:t>
        <a:bodyPr/>
        <a:lstStyle/>
        <a:p>
          <a:endParaRPr lang="en-US"/>
        </a:p>
      </dgm:t>
    </dgm:pt>
    <dgm:pt modelId="{8C340E15-0510-42FF-A1DE-EFCC5C9B6133}" type="pres">
      <dgm:prSet presAssocID="{08962F28-CEEE-44FB-BED3-2081CAD15DB6}" presName="node" presStyleLbl="node1" presStyleIdx="1" presStyleCnt="12">
        <dgm:presLayoutVars>
          <dgm:bulletEnabled val="1"/>
        </dgm:presLayoutVars>
      </dgm:prSet>
      <dgm:spPr/>
      <dgm:t>
        <a:bodyPr/>
        <a:lstStyle/>
        <a:p>
          <a:endParaRPr lang="en-US"/>
        </a:p>
      </dgm:t>
    </dgm:pt>
    <dgm:pt modelId="{21568C03-9A98-4496-98AF-FD0947546960}" type="pres">
      <dgm:prSet presAssocID="{7FF8D00A-16B4-4DDB-A310-E3BEFF9E384A}" presName="parTrans" presStyleLbl="bgSibTrans2D1" presStyleIdx="2" presStyleCnt="12"/>
      <dgm:spPr/>
      <dgm:t>
        <a:bodyPr/>
        <a:lstStyle/>
        <a:p>
          <a:endParaRPr lang="en-US"/>
        </a:p>
      </dgm:t>
    </dgm:pt>
    <dgm:pt modelId="{41527E31-9226-4681-949E-A89FEB45C338}" type="pres">
      <dgm:prSet presAssocID="{0AD67F94-74FC-4329-AD37-1A9571C8870A}" presName="node" presStyleLbl="node1" presStyleIdx="2" presStyleCnt="12">
        <dgm:presLayoutVars>
          <dgm:bulletEnabled val="1"/>
        </dgm:presLayoutVars>
      </dgm:prSet>
      <dgm:spPr/>
      <dgm:t>
        <a:bodyPr/>
        <a:lstStyle/>
        <a:p>
          <a:endParaRPr lang="en-US"/>
        </a:p>
      </dgm:t>
    </dgm:pt>
    <dgm:pt modelId="{5D0FEC78-9047-406A-B814-1ECB763BEECE}" type="pres">
      <dgm:prSet presAssocID="{73B833F4-EBC8-4C01-BABA-DEC2F295AA73}" presName="parTrans" presStyleLbl="bgSibTrans2D1" presStyleIdx="3" presStyleCnt="12"/>
      <dgm:spPr/>
      <dgm:t>
        <a:bodyPr/>
        <a:lstStyle/>
        <a:p>
          <a:endParaRPr lang="en-US"/>
        </a:p>
      </dgm:t>
    </dgm:pt>
    <dgm:pt modelId="{352E033F-6D3B-4D84-9EE7-AA5C43DD967F}" type="pres">
      <dgm:prSet presAssocID="{CD723BF2-C111-4499-9B19-E4060D2C0C28}" presName="node" presStyleLbl="node1" presStyleIdx="3" presStyleCnt="12">
        <dgm:presLayoutVars>
          <dgm:bulletEnabled val="1"/>
        </dgm:presLayoutVars>
      </dgm:prSet>
      <dgm:spPr/>
      <dgm:t>
        <a:bodyPr/>
        <a:lstStyle/>
        <a:p>
          <a:endParaRPr lang="en-US"/>
        </a:p>
      </dgm:t>
    </dgm:pt>
    <dgm:pt modelId="{BF8FD141-ED0A-4DDE-B100-1268CE000077}" type="pres">
      <dgm:prSet presAssocID="{F226F7DD-1399-474F-855B-76D5E4ABDBCA}" presName="parTrans" presStyleLbl="bgSibTrans2D1" presStyleIdx="4" presStyleCnt="12"/>
      <dgm:spPr/>
      <dgm:t>
        <a:bodyPr/>
        <a:lstStyle/>
        <a:p>
          <a:endParaRPr lang="en-US"/>
        </a:p>
      </dgm:t>
    </dgm:pt>
    <dgm:pt modelId="{659BB212-76E4-4C06-A8E7-F293F6ACE964}" type="pres">
      <dgm:prSet presAssocID="{F71115D4-0D19-422E-BB38-1D0A4D550E73}" presName="node" presStyleLbl="node1" presStyleIdx="4" presStyleCnt="12">
        <dgm:presLayoutVars>
          <dgm:bulletEnabled val="1"/>
        </dgm:presLayoutVars>
      </dgm:prSet>
      <dgm:spPr/>
      <dgm:t>
        <a:bodyPr/>
        <a:lstStyle/>
        <a:p>
          <a:endParaRPr lang="en-US"/>
        </a:p>
      </dgm:t>
    </dgm:pt>
    <dgm:pt modelId="{36E9D98C-357E-40F4-82E3-8E63C6626CAB}" type="pres">
      <dgm:prSet presAssocID="{824048ED-66F7-4017-8925-475D864C5A53}" presName="parTrans" presStyleLbl="bgSibTrans2D1" presStyleIdx="5" presStyleCnt="12"/>
      <dgm:spPr/>
      <dgm:t>
        <a:bodyPr/>
        <a:lstStyle/>
        <a:p>
          <a:endParaRPr lang="en-US"/>
        </a:p>
      </dgm:t>
    </dgm:pt>
    <dgm:pt modelId="{D09BFBF4-846B-406F-BDA7-76A128289F74}" type="pres">
      <dgm:prSet presAssocID="{AB78C813-FAF1-4D25-A768-77D020CCCAD6}" presName="node" presStyleLbl="node1" presStyleIdx="5" presStyleCnt="12">
        <dgm:presLayoutVars>
          <dgm:bulletEnabled val="1"/>
        </dgm:presLayoutVars>
      </dgm:prSet>
      <dgm:spPr/>
      <dgm:t>
        <a:bodyPr/>
        <a:lstStyle/>
        <a:p>
          <a:endParaRPr lang="en-US"/>
        </a:p>
      </dgm:t>
    </dgm:pt>
    <dgm:pt modelId="{B480BC48-1D54-4D47-A4CC-6BA5806C1955}" type="pres">
      <dgm:prSet presAssocID="{68EA4D44-62D2-463A-98EF-9EDB6F8FA94B}" presName="parTrans" presStyleLbl="bgSibTrans2D1" presStyleIdx="6" presStyleCnt="12"/>
      <dgm:spPr/>
      <dgm:t>
        <a:bodyPr/>
        <a:lstStyle/>
        <a:p>
          <a:endParaRPr lang="en-US"/>
        </a:p>
      </dgm:t>
    </dgm:pt>
    <dgm:pt modelId="{80244F2D-157A-47A9-BC28-CAC5D7121C42}" type="pres">
      <dgm:prSet presAssocID="{04B69946-37D4-4A0E-93E3-A95E68EBD72D}" presName="node" presStyleLbl="node1" presStyleIdx="6" presStyleCnt="12">
        <dgm:presLayoutVars>
          <dgm:bulletEnabled val="1"/>
        </dgm:presLayoutVars>
      </dgm:prSet>
      <dgm:spPr/>
      <dgm:t>
        <a:bodyPr/>
        <a:lstStyle/>
        <a:p>
          <a:endParaRPr lang="en-US"/>
        </a:p>
      </dgm:t>
    </dgm:pt>
    <dgm:pt modelId="{4ACCE31A-B9DA-4AEE-AFB0-4B90BA981A0F}" type="pres">
      <dgm:prSet presAssocID="{281B923B-4EAD-4979-B279-A12AB4CA7616}" presName="parTrans" presStyleLbl="bgSibTrans2D1" presStyleIdx="7" presStyleCnt="12"/>
      <dgm:spPr/>
      <dgm:t>
        <a:bodyPr/>
        <a:lstStyle/>
        <a:p>
          <a:endParaRPr lang="en-US"/>
        </a:p>
      </dgm:t>
    </dgm:pt>
    <dgm:pt modelId="{7F5DCBA4-742B-4397-917B-B7F2E4C803CF}" type="pres">
      <dgm:prSet presAssocID="{BD7D746D-B0B2-4F0C-AEAD-D948CCFABB38}" presName="node" presStyleLbl="node1" presStyleIdx="7" presStyleCnt="12">
        <dgm:presLayoutVars>
          <dgm:bulletEnabled val="1"/>
        </dgm:presLayoutVars>
      </dgm:prSet>
      <dgm:spPr/>
      <dgm:t>
        <a:bodyPr/>
        <a:lstStyle/>
        <a:p>
          <a:endParaRPr lang="en-US"/>
        </a:p>
      </dgm:t>
    </dgm:pt>
    <dgm:pt modelId="{C37237B2-FA9E-4139-B60D-F286514C1C7F}" type="pres">
      <dgm:prSet presAssocID="{E5114492-9103-4643-A0A0-D5BBB6E37C89}" presName="parTrans" presStyleLbl="bgSibTrans2D1" presStyleIdx="8" presStyleCnt="12"/>
      <dgm:spPr/>
      <dgm:t>
        <a:bodyPr/>
        <a:lstStyle/>
        <a:p>
          <a:endParaRPr lang="en-US"/>
        </a:p>
      </dgm:t>
    </dgm:pt>
    <dgm:pt modelId="{8065B8A8-B03A-4C2F-A056-980DAC16C822}" type="pres">
      <dgm:prSet presAssocID="{23F28348-28F4-4C5D-8B7D-1531F0494FF0}" presName="node" presStyleLbl="node1" presStyleIdx="8" presStyleCnt="12">
        <dgm:presLayoutVars>
          <dgm:bulletEnabled val="1"/>
        </dgm:presLayoutVars>
      </dgm:prSet>
      <dgm:spPr/>
      <dgm:t>
        <a:bodyPr/>
        <a:lstStyle/>
        <a:p>
          <a:endParaRPr lang="en-US"/>
        </a:p>
      </dgm:t>
    </dgm:pt>
    <dgm:pt modelId="{9747D0B2-41BD-456C-A709-7422C57B4391}" type="pres">
      <dgm:prSet presAssocID="{686B57A2-734E-4105-BF03-6891289C0CC7}" presName="parTrans" presStyleLbl="bgSibTrans2D1" presStyleIdx="9" presStyleCnt="12"/>
      <dgm:spPr/>
      <dgm:t>
        <a:bodyPr/>
        <a:lstStyle/>
        <a:p>
          <a:endParaRPr lang="en-US"/>
        </a:p>
      </dgm:t>
    </dgm:pt>
    <dgm:pt modelId="{BBA20FB9-57E3-4115-BF5C-546F47F964E8}" type="pres">
      <dgm:prSet presAssocID="{7E507948-59EA-4E81-B6FA-284A301A9B3E}" presName="node" presStyleLbl="node1" presStyleIdx="9" presStyleCnt="12">
        <dgm:presLayoutVars>
          <dgm:bulletEnabled val="1"/>
        </dgm:presLayoutVars>
      </dgm:prSet>
      <dgm:spPr/>
      <dgm:t>
        <a:bodyPr/>
        <a:lstStyle/>
        <a:p>
          <a:endParaRPr lang="en-US"/>
        </a:p>
      </dgm:t>
    </dgm:pt>
    <dgm:pt modelId="{F60DD15D-37CA-4147-A8B6-7465E374E108}" type="pres">
      <dgm:prSet presAssocID="{6465819F-50A6-4D39-B60B-9B8B4B1935AC}" presName="parTrans" presStyleLbl="bgSibTrans2D1" presStyleIdx="10" presStyleCnt="12"/>
      <dgm:spPr/>
      <dgm:t>
        <a:bodyPr/>
        <a:lstStyle/>
        <a:p>
          <a:endParaRPr lang="en-US"/>
        </a:p>
      </dgm:t>
    </dgm:pt>
    <dgm:pt modelId="{27B1E761-7B23-40B7-8B9B-AB9C9092091F}" type="pres">
      <dgm:prSet presAssocID="{55464278-5733-4E63-AF0D-1478FC623EA0}" presName="node" presStyleLbl="node1" presStyleIdx="10" presStyleCnt="12">
        <dgm:presLayoutVars>
          <dgm:bulletEnabled val="1"/>
        </dgm:presLayoutVars>
      </dgm:prSet>
      <dgm:spPr/>
      <dgm:t>
        <a:bodyPr/>
        <a:lstStyle/>
        <a:p>
          <a:endParaRPr lang="en-US"/>
        </a:p>
      </dgm:t>
    </dgm:pt>
    <dgm:pt modelId="{FD5D0F87-FADF-40EE-89BB-A4A2FF6C9419}" type="pres">
      <dgm:prSet presAssocID="{5EC094E1-787B-45A9-9959-388E71C3159D}" presName="parTrans" presStyleLbl="bgSibTrans2D1" presStyleIdx="11" presStyleCnt="12"/>
      <dgm:spPr/>
      <dgm:t>
        <a:bodyPr/>
        <a:lstStyle/>
        <a:p>
          <a:endParaRPr lang="en-US"/>
        </a:p>
      </dgm:t>
    </dgm:pt>
    <dgm:pt modelId="{32C1C201-8DFC-4F96-8980-E5AB6A2A527E}" type="pres">
      <dgm:prSet presAssocID="{A3EA8B34-88A8-4D8E-BDC8-63CD2B6ACC4E}" presName="node" presStyleLbl="node1" presStyleIdx="11" presStyleCnt="12">
        <dgm:presLayoutVars>
          <dgm:bulletEnabled val="1"/>
        </dgm:presLayoutVars>
      </dgm:prSet>
      <dgm:spPr/>
      <dgm:t>
        <a:bodyPr/>
        <a:lstStyle/>
        <a:p>
          <a:endParaRPr lang="en-US"/>
        </a:p>
      </dgm:t>
    </dgm:pt>
  </dgm:ptLst>
  <dgm:cxnLst>
    <dgm:cxn modelId="{7A34C6E5-727F-4F30-B104-10DA140737E0}" srcId="{573D9EDC-A640-4219-B273-3EDF9D540A59}" destId="{CD723BF2-C111-4499-9B19-E4060D2C0C28}" srcOrd="3" destOrd="0" parTransId="{73B833F4-EBC8-4C01-BABA-DEC2F295AA73}" sibTransId="{352DB36C-3312-48E8-8454-8DF64C0CF0F9}"/>
    <dgm:cxn modelId="{3ED250D9-FC7F-4473-9EC9-00887FD44985}" srcId="{573D9EDC-A640-4219-B273-3EDF9D540A59}" destId="{04B69946-37D4-4A0E-93E3-A95E68EBD72D}" srcOrd="6" destOrd="0" parTransId="{68EA4D44-62D2-463A-98EF-9EDB6F8FA94B}" sibTransId="{720B3ED5-8A9B-419D-8CDE-48CB9673B777}"/>
    <dgm:cxn modelId="{8C1776E5-9F04-40CF-9561-6B7D783B7414}" type="presOf" srcId="{824048ED-66F7-4017-8925-475D864C5A53}" destId="{36E9D98C-357E-40F4-82E3-8E63C6626CAB}" srcOrd="0" destOrd="0" presId="urn:microsoft.com/office/officeart/2005/8/layout/radial4"/>
    <dgm:cxn modelId="{38C22C21-9546-44DD-B251-A5616423F5B0}" srcId="{573D9EDC-A640-4219-B273-3EDF9D540A59}" destId="{7E507948-59EA-4E81-B6FA-284A301A9B3E}" srcOrd="9" destOrd="0" parTransId="{686B57A2-734E-4105-BF03-6891289C0CC7}" sibTransId="{8F19115B-38A1-402B-B335-0D9EBE1378A5}"/>
    <dgm:cxn modelId="{EF2089B2-3862-4DA4-A0A9-0A8390123A68}" type="presOf" srcId="{BD7D746D-B0B2-4F0C-AEAD-D948CCFABB38}" destId="{7F5DCBA4-742B-4397-917B-B7F2E4C803CF}" srcOrd="0" destOrd="0" presId="urn:microsoft.com/office/officeart/2005/8/layout/radial4"/>
    <dgm:cxn modelId="{7D1079D9-CB4C-490F-AD71-17198D84F3AB}" srcId="{573D9EDC-A640-4219-B273-3EDF9D540A59}" destId="{55464278-5733-4E63-AF0D-1478FC623EA0}" srcOrd="10" destOrd="0" parTransId="{6465819F-50A6-4D39-B60B-9B8B4B1935AC}" sibTransId="{76F5B05B-0512-47C3-B1C0-D356B3C8F50B}"/>
    <dgm:cxn modelId="{FE0C3BF2-32D3-4199-916E-44B41D916846}" srcId="{6C8EE251-3393-42E9-971B-8E24E9563CF6}" destId="{573D9EDC-A640-4219-B273-3EDF9D540A59}" srcOrd="0" destOrd="0" parTransId="{70608417-B34E-46AB-AF46-B7F9C65956A2}" sibTransId="{ECE78A89-20EF-43CA-BE6E-2665AB8E2B7E}"/>
    <dgm:cxn modelId="{33B2A4BC-6B3F-4D30-823E-EBB247169336}" type="presOf" srcId="{55464278-5733-4E63-AF0D-1478FC623EA0}" destId="{27B1E761-7B23-40B7-8B9B-AB9C9092091F}" srcOrd="0" destOrd="0" presId="urn:microsoft.com/office/officeart/2005/8/layout/radial4"/>
    <dgm:cxn modelId="{DA81DB46-AE3D-4140-B037-4D155D0CEF24}" srcId="{573D9EDC-A640-4219-B273-3EDF9D540A59}" destId="{23F28348-28F4-4C5D-8B7D-1531F0494FF0}" srcOrd="8" destOrd="0" parTransId="{E5114492-9103-4643-A0A0-D5BBB6E37C89}" sibTransId="{E465061B-2115-4CB6-BCA6-B1FEDF9B08D4}"/>
    <dgm:cxn modelId="{D9B3D0A8-07FC-4161-AA4E-6E5D7D03AF85}" srcId="{573D9EDC-A640-4219-B273-3EDF9D540A59}" destId="{1E3968CF-5CE6-43AB-9BB4-6B24BEF68D00}" srcOrd="0" destOrd="0" parTransId="{EE8296AC-1737-40FE-AB0E-AA6E5A0341C7}" sibTransId="{C79F066D-D061-46B4-AB1F-C4DAF3158DC2}"/>
    <dgm:cxn modelId="{2C72A877-21EA-4810-820B-2E4CBC42BAC0}" type="presOf" srcId="{04B69946-37D4-4A0E-93E3-A95E68EBD72D}" destId="{80244F2D-157A-47A9-BC28-CAC5D7121C42}" srcOrd="0" destOrd="0" presId="urn:microsoft.com/office/officeart/2005/8/layout/radial4"/>
    <dgm:cxn modelId="{A0B08F23-B0D0-4018-B400-3A9354C45C18}" type="presOf" srcId="{A3EA8B34-88A8-4D8E-BDC8-63CD2B6ACC4E}" destId="{32C1C201-8DFC-4F96-8980-E5AB6A2A527E}" srcOrd="0" destOrd="0" presId="urn:microsoft.com/office/officeart/2005/8/layout/radial4"/>
    <dgm:cxn modelId="{B3D10B6E-E1AE-4E59-A181-CA53FB2E36F5}" type="presOf" srcId="{6C8EE251-3393-42E9-971B-8E24E9563CF6}" destId="{6CA8C4EA-E488-4627-B750-D109C6359624}" srcOrd="0" destOrd="0" presId="urn:microsoft.com/office/officeart/2005/8/layout/radial4"/>
    <dgm:cxn modelId="{E0DB2410-2994-40ED-AE80-3A24041DA842}" srcId="{573D9EDC-A640-4219-B273-3EDF9D540A59}" destId="{AB78C813-FAF1-4D25-A768-77D020CCCAD6}" srcOrd="5" destOrd="0" parTransId="{824048ED-66F7-4017-8925-475D864C5A53}" sibTransId="{B82D6FA5-A2C3-4675-A81C-9851A83E9ACA}"/>
    <dgm:cxn modelId="{0DD7B58A-97A4-43B9-8FAF-E6D4005147BF}" type="presOf" srcId="{2BDC7EE7-3902-4D01-81EB-5FE58E7054D2}" destId="{A0EED8FB-5223-45AF-B221-BD0E97506F57}" srcOrd="0" destOrd="0" presId="urn:microsoft.com/office/officeart/2005/8/layout/radial4"/>
    <dgm:cxn modelId="{27F159ED-9BE5-422A-BFEF-4E23F22171E0}" type="presOf" srcId="{686B57A2-734E-4105-BF03-6891289C0CC7}" destId="{9747D0B2-41BD-456C-A709-7422C57B4391}" srcOrd="0" destOrd="0" presId="urn:microsoft.com/office/officeart/2005/8/layout/radial4"/>
    <dgm:cxn modelId="{243C3D1C-1A09-41B0-B577-3F9166FB69F3}" type="presOf" srcId="{573D9EDC-A640-4219-B273-3EDF9D540A59}" destId="{3F31C4A9-2D6E-400D-A5E7-10FAA41ACE63}" srcOrd="0" destOrd="0" presId="urn:microsoft.com/office/officeart/2005/8/layout/radial4"/>
    <dgm:cxn modelId="{E673ED4B-CC90-4A4D-94C8-530B2245403C}" type="presOf" srcId="{6465819F-50A6-4D39-B60B-9B8B4B1935AC}" destId="{F60DD15D-37CA-4147-A8B6-7465E374E108}" srcOrd="0" destOrd="0" presId="urn:microsoft.com/office/officeart/2005/8/layout/radial4"/>
    <dgm:cxn modelId="{6048C999-8239-4DB7-A637-074F0CFD95A5}" type="presOf" srcId="{23F28348-28F4-4C5D-8B7D-1531F0494FF0}" destId="{8065B8A8-B03A-4C2F-A056-980DAC16C822}" srcOrd="0" destOrd="0" presId="urn:microsoft.com/office/officeart/2005/8/layout/radial4"/>
    <dgm:cxn modelId="{4DF6DAD9-D137-41F7-A97C-C49EE334B4A5}" type="presOf" srcId="{EE8296AC-1737-40FE-AB0E-AA6E5A0341C7}" destId="{3815902E-29C5-4456-A2F7-A40590EC8942}" srcOrd="0" destOrd="0" presId="urn:microsoft.com/office/officeart/2005/8/layout/radial4"/>
    <dgm:cxn modelId="{37B4D804-3E52-4F78-BE61-A3A3934FE262}" srcId="{573D9EDC-A640-4219-B273-3EDF9D540A59}" destId="{08962F28-CEEE-44FB-BED3-2081CAD15DB6}" srcOrd="1" destOrd="0" parTransId="{2BDC7EE7-3902-4D01-81EB-5FE58E7054D2}" sibTransId="{99E04CD9-74BC-4063-BE4F-773AC4AD41AE}"/>
    <dgm:cxn modelId="{AE140B3B-8B72-4D15-9A38-6D874FE59522}" type="presOf" srcId="{73B833F4-EBC8-4C01-BABA-DEC2F295AA73}" destId="{5D0FEC78-9047-406A-B814-1ECB763BEECE}" srcOrd="0" destOrd="0" presId="urn:microsoft.com/office/officeart/2005/8/layout/radial4"/>
    <dgm:cxn modelId="{6821F88A-D67F-4227-81AB-DD20AB30DADC}" type="presOf" srcId="{E5114492-9103-4643-A0A0-D5BBB6E37C89}" destId="{C37237B2-FA9E-4139-B60D-F286514C1C7F}" srcOrd="0" destOrd="0" presId="urn:microsoft.com/office/officeart/2005/8/layout/radial4"/>
    <dgm:cxn modelId="{28FF90CB-3BAC-4532-AAFC-CE0A7BDEAE2D}" srcId="{573D9EDC-A640-4219-B273-3EDF9D540A59}" destId="{F71115D4-0D19-422E-BB38-1D0A4D550E73}" srcOrd="4" destOrd="0" parTransId="{F226F7DD-1399-474F-855B-76D5E4ABDBCA}" sibTransId="{D01B6706-4C19-49D5-8D3F-FB3F3AFB608D}"/>
    <dgm:cxn modelId="{7206B87A-55A3-46A6-A618-2B5F7AD67490}" type="presOf" srcId="{F71115D4-0D19-422E-BB38-1D0A4D550E73}" destId="{659BB212-76E4-4C06-A8E7-F293F6ACE964}" srcOrd="0" destOrd="0" presId="urn:microsoft.com/office/officeart/2005/8/layout/radial4"/>
    <dgm:cxn modelId="{E5E0D591-DCF7-4E4D-8587-0DB0B964A569}" type="presOf" srcId="{AB78C813-FAF1-4D25-A768-77D020CCCAD6}" destId="{D09BFBF4-846B-406F-BDA7-76A128289F74}" srcOrd="0" destOrd="0" presId="urn:microsoft.com/office/officeart/2005/8/layout/radial4"/>
    <dgm:cxn modelId="{4A0747CC-A6F0-4930-8F26-0599340C0282}" type="presOf" srcId="{CD723BF2-C111-4499-9B19-E4060D2C0C28}" destId="{352E033F-6D3B-4D84-9EE7-AA5C43DD967F}" srcOrd="0" destOrd="0" presId="urn:microsoft.com/office/officeart/2005/8/layout/radial4"/>
    <dgm:cxn modelId="{2EED2A2A-B4E2-4424-B249-6A3C897F4EDA}" srcId="{573D9EDC-A640-4219-B273-3EDF9D540A59}" destId="{A3EA8B34-88A8-4D8E-BDC8-63CD2B6ACC4E}" srcOrd="11" destOrd="0" parTransId="{5EC094E1-787B-45A9-9959-388E71C3159D}" sibTransId="{457BEEB5-77C6-4ABB-ACB6-EC4CCC39F448}"/>
    <dgm:cxn modelId="{EE848BAE-CECC-43FD-A714-76A427EEB9B0}" type="presOf" srcId="{281B923B-4EAD-4979-B279-A12AB4CA7616}" destId="{4ACCE31A-B9DA-4AEE-AFB0-4B90BA981A0F}" srcOrd="0" destOrd="0" presId="urn:microsoft.com/office/officeart/2005/8/layout/radial4"/>
    <dgm:cxn modelId="{B7CA8360-FCDF-4B37-A1D3-252F948427C7}" type="presOf" srcId="{08962F28-CEEE-44FB-BED3-2081CAD15DB6}" destId="{8C340E15-0510-42FF-A1DE-EFCC5C9B6133}" srcOrd="0" destOrd="0" presId="urn:microsoft.com/office/officeart/2005/8/layout/radial4"/>
    <dgm:cxn modelId="{D2397BE8-16B4-4BDB-84A5-38868A57B587}" type="presOf" srcId="{F226F7DD-1399-474F-855B-76D5E4ABDBCA}" destId="{BF8FD141-ED0A-4DDE-B100-1268CE000077}" srcOrd="0" destOrd="0" presId="urn:microsoft.com/office/officeart/2005/8/layout/radial4"/>
    <dgm:cxn modelId="{00C2044F-1E7E-4F72-A2BE-D6F93871EEB6}" type="presOf" srcId="{7FF8D00A-16B4-4DDB-A310-E3BEFF9E384A}" destId="{21568C03-9A98-4496-98AF-FD0947546960}" srcOrd="0" destOrd="0" presId="urn:microsoft.com/office/officeart/2005/8/layout/radial4"/>
    <dgm:cxn modelId="{7DA14312-3D04-4F89-86AC-86F561415243}" type="presOf" srcId="{0AD67F94-74FC-4329-AD37-1A9571C8870A}" destId="{41527E31-9226-4681-949E-A89FEB45C338}" srcOrd="0" destOrd="0" presId="urn:microsoft.com/office/officeart/2005/8/layout/radial4"/>
    <dgm:cxn modelId="{01C36E05-52F9-4AA8-BADE-2BDF1B122F93}" srcId="{573D9EDC-A640-4219-B273-3EDF9D540A59}" destId="{BD7D746D-B0B2-4F0C-AEAD-D948CCFABB38}" srcOrd="7" destOrd="0" parTransId="{281B923B-4EAD-4979-B279-A12AB4CA7616}" sibTransId="{3AF26B4A-4A21-4F98-81BA-CDAE13BABAC4}"/>
    <dgm:cxn modelId="{FF89BFD9-1582-4723-AC42-0FA365D1127C}" type="presOf" srcId="{68EA4D44-62D2-463A-98EF-9EDB6F8FA94B}" destId="{B480BC48-1D54-4D47-A4CC-6BA5806C1955}" srcOrd="0" destOrd="0" presId="urn:microsoft.com/office/officeart/2005/8/layout/radial4"/>
    <dgm:cxn modelId="{6CFBC4A3-FA16-4FAF-9BCF-330F709D8D74}" type="presOf" srcId="{7E507948-59EA-4E81-B6FA-284A301A9B3E}" destId="{BBA20FB9-57E3-4115-BF5C-546F47F964E8}" srcOrd="0" destOrd="0" presId="urn:microsoft.com/office/officeart/2005/8/layout/radial4"/>
    <dgm:cxn modelId="{0D3F087D-BC7B-4004-957C-0883BAFB45C9}" srcId="{573D9EDC-A640-4219-B273-3EDF9D540A59}" destId="{0AD67F94-74FC-4329-AD37-1A9571C8870A}" srcOrd="2" destOrd="0" parTransId="{7FF8D00A-16B4-4DDB-A310-E3BEFF9E384A}" sibTransId="{2E14760A-3426-40A0-976C-F489B189C19F}"/>
    <dgm:cxn modelId="{58EEDEB8-6DD5-4F9D-9198-DA976B816EC9}" type="presOf" srcId="{5EC094E1-787B-45A9-9959-388E71C3159D}" destId="{FD5D0F87-FADF-40EE-89BB-A4A2FF6C9419}" srcOrd="0" destOrd="0" presId="urn:microsoft.com/office/officeart/2005/8/layout/radial4"/>
    <dgm:cxn modelId="{CFF1AF33-2F4D-4237-9923-4F3C2583B416}" type="presOf" srcId="{1E3968CF-5CE6-43AB-9BB4-6B24BEF68D00}" destId="{1E04D9CD-F8E7-4D24-B6D0-57D5BB5CBD9C}" srcOrd="0" destOrd="0" presId="urn:microsoft.com/office/officeart/2005/8/layout/radial4"/>
    <dgm:cxn modelId="{6F534451-E59E-4AA9-B4D9-F985BCA52923}" type="presParOf" srcId="{6CA8C4EA-E488-4627-B750-D109C6359624}" destId="{3F31C4A9-2D6E-400D-A5E7-10FAA41ACE63}" srcOrd="0" destOrd="0" presId="urn:microsoft.com/office/officeart/2005/8/layout/radial4"/>
    <dgm:cxn modelId="{566DC932-3981-4A75-A47D-6B99E1BA7020}" type="presParOf" srcId="{6CA8C4EA-E488-4627-B750-D109C6359624}" destId="{3815902E-29C5-4456-A2F7-A40590EC8942}" srcOrd="1" destOrd="0" presId="urn:microsoft.com/office/officeart/2005/8/layout/radial4"/>
    <dgm:cxn modelId="{D36049A0-F25B-4B2F-88D3-5F1736EC3422}" type="presParOf" srcId="{6CA8C4EA-E488-4627-B750-D109C6359624}" destId="{1E04D9CD-F8E7-4D24-B6D0-57D5BB5CBD9C}" srcOrd="2" destOrd="0" presId="urn:microsoft.com/office/officeart/2005/8/layout/radial4"/>
    <dgm:cxn modelId="{EC528DAC-2F83-4EC3-B8E3-92B6B4780ABF}" type="presParOf" srcId="{6CA8C4EA-E488-4627-B750-D109C6359624}" destId="{A0EED8FB-5223-45AF-B221-BD0E97506F57}" srcOrd="3" destOrd="0" presId="urn:microsoft.com/office/officeart/2005/8/layout/radial4"/>
    <dgm:cxn modelId="{54701915-5E31-4DB4-BB4A-4A664FDC0FB3}" type="presParOf" srcId="{6CA8C4EA-E488-4627-B750-D109C6359624}" destId="{8C340E15-0510-42FF-A1DE-EFCC5C9B6133}" srcOrd="4" destOrd="0" presId="urn:microsoft.com/office/officeart/2005/8/layout/radial4"/>
    <dgm:cxn modelId="{9F37D152-E118-4120-B763-0F0B7A76D165}" type="presParOf" srcId="{6CA8C4EA-E488-4627-B750-D109C6359624}" destId="{21568C03-9A98-4496-98AF-FD0947546960}" srcOrd="5" destOrd="0" presId="urn:microsoft.com/office/officeart/2005/8/layout/radial4"/>
    <dgm:cxn modelId="{0D441145-E788-4C8F-82DF-AEC428DFED77}" type="presParOf" srcId="{6CA8C4EA-E488-4627-B750-D109C6359624}" destId="{41527E31-9226-4681-949E-A89FEB45C338}" srcOrd="6" destOrd="0" presId="urn:microsoft.com/office/officeart/2005/8/layout/radial4"/>
    <dgm:cxn modelId="{D12B7224-5325-4FF3-9F27-83806CE6ADB3}" type="presParOf" srcId="{6CA8C4EA-E488-4627-B750-D109C6359624}" destId="{5D0FEC78-9047-406A-B814-1ECB763BEECE}" srcOrd="7" destOrd="0" presId="urn:microsoft.com/office/officeart/2005/8/layout/radial4"/>
    <dgm:cxn modelId="{A3D00204-4067-4CDB-9F98-90A545B45A5F}" type="presParOf" srcId="{6CA8C4EA-E488-4627-B750-D109C6359624}" destId="{352E033F-6D3B-4D84-9EE7-AA5C43DD967F}" srcOrd="8" destOrd="0" presId="urn:microsoft.com/office/officeart/2005/8/layout/radial4"/>
    <dgm:cxn modelId="{5FC07CE3-A5C5-4C9B-A2F7-9424DE6C861E}" type="presParOf" srcId="{6CA8C4EA-E488-4627-B750-D109C6359624}" destId="{BF8FD141-ED0A-4DDE-B100-1268CE000077}" srcOrd="9" destOrd="0" presId="urn:microsoft.com/office/officeart/2005/8/layout/radial4"/>
    <dgm:cxn modelId="{09683900-B432-4FE4-9F69-4D49B8741FA3}" type="presParOf" srcId="{6CA8C4EA-E488-4627-B750-D109C6359624}" destId="{659BB212-76E4-4C06-A8E7-F293F6ACE964}" srcOrd="10" destOrd="0" presId="urn:microsoft.com/office/officeart/2005/8/layout/radial4"/>
    <dgm:cxn modelId="{DDBFCDF0-255F-455F-B2A8-B284190B1D65}" type="presParOf" srcId="{6CA8C4EA-E488-4627-B750-D109C6359624}" destId="{36E9D98C-357E-40F4-82E3-8E63C6626CAB}" srcOrd="11" destOrd="0" presId="urn:microsoft.com/office/officeart/2005/8/layout/radial4"/>
    <dgm:cxn modelId="{67FB2642-EF54-462D-BA51-9B5DA32121F0}" type="presParOf" srcId="{6CA8C4EA-E488-4627-B750-D109C6359624}" destId="{D09BFBF4-846B-406F-BDA7-76A128289F74}" srcOrd="12" destOrd="0" presId="urn:microsoft.com/office/officeart/2005/8/layout/radial4"/>
    <dgm:cxn modelId="{2B479F29-4D90-430F-9BA9-23C7ABC2CFC8}" type="presParOf" srcId="{6CA8C4EA-E488-4627-B750-D109C6359624}" destId="{B480BC48-1D54-4D47-A4CC-6BA5806C1955}" srcOrd="13" destOrd="0" presId="urn:microsoft.com/office/officeart/2005/8/layout/radial4"/>
    <dgm:cxn modelId="{7E1679C9-5A99-4170-98AD-C1D2C03DA3B1}" type="presParOf" srcId="{6CA8C4EA-E488-4627-B750-D109C6359624}" destId="{80244F2D-157A-47A9-BC28-CAC5D7121C42}" srcOrd="14" destOrd="0" presId="urn:microsoft.com/office/officeart/2005/8/layout/radial4"/>
    <dgm:cxn modelId="{4D4A0893-3D1B-4484-9BBD-246F374F2C9F}" type="presParOf" srcId="{6CA8C4EA-E488-4627-B750-D109C6359624}" destId="{4ACCE31A-B9DA-4AEE-AFB0-4B90BA981A0F}" srcOrd="15" destOrd="0" presId="urn:microsoft.com/office/officeart/2005/8/layout/radial4"/>
    <dgm:cxn modelId="{54726EA5-2625-4263-BF04-D79CB6D8236E}" type="presParOf" srcId="{6CA8C4EA-E488-4627-B750-D109C6359624}" destId="{7F5DCBA4-742B-4397-917B-B7F2E4C803CF}" srcOrd="16" destOrd="0" presId="urn:microsoft.com/office/officeart/2005/8/layout/radial4"/>
    <dgm:cxn modelId="{6141FC79-21AA-4FA5-849A-0EC5D0325A92}" type="presParOf" srcId="{6CA8C4EA-E488-4627-B750-D109C6359624}" destId="{C37237B2-FA9E-4139-B60D-F286514C1C7F}" srcOrd="17" destOrd="0" presId="urn:microsoft.com/office/officeart/2005/8/layout/radial4"/>
    <dgm:cxn modelId="{BED71CF6-6F96-4E32-AF71-393DED8653EC}" type="presParOf" srcId="{6CA8C4EA-E488-4627-B750-D109C6359624}" destId="{8065B8A8-B03A-4C2F-A056-980DAC16C822}" srcOrd="18" destOrd="0" presId="urn:microsoft.com/office/officeart/2005/8/layout/radial4"/>
    <dgm:cxn modelId="{8207A744-D83C-408A-87ED-D070300A92B8}" type="presParOf" srcId="{6CA8C4EA-E488-4627-B750-D109C6359624}" destId="{9747D0B2-41BD-456C-A709-7422C57B4391}" srcOrd="19" destOrd="0" presId="urn:microsoft.com/office/officeart/2005/8/layout/radial4"/>
    <dgm:cxn modelId="{AADB4E2F-7B30-4A12-84B3-075093AD3D02}" type="presParOf" srcId="{6CA8C4EA-E488-4627-B750-D109C6359624}" destId="{BBA20FB9-57E3-4115-BF5C-546F47F964E8}" srcOrd="20" destOrd="0" presId="urn:microsoft.com/office/officeart/2005/8/layout/radial4"/>
    <dgm:cxn modelId="{A45461FE-FE72-4497-8D00-55E45AE8BF18}" type="presParOf" srcId="{6CA8C4EA-E488-4627-B750-D109C6359624}" destId="{F60DD15D-37CA-4147-A8B6-7465E374E108}" srcOrd="21" destOrd="0" presId="urn:microsoft.com/office/officeart/2005/8/layout/radial4"/>
    <dgm:cxn modelId="{CAB36B6A-66A3-42EC-B6A0-FCA522691165}" type="presParOf" srcId="{6CA8C4EA-E488-4627-B750-D109C6359624}" destId="{27B1E761-7B23-40B7-8B9B-AB9C9092091F}" srcOrd="22" destOrd="0" presId="urn:microsoft.com/office/officeart/2005/8/layout/radial4"/>
    <dgm:cxn modelId="{05D9038B-629C-4BCE-8753-12C438325A49}" type="presParOf" srcId="{6CA8C4EA-E488-4627-B750-D109C6359624}" destId="{FD5D0F87-FADF-40EE-89BB-A4A2FF6C9419}" srcOrd="23" destOrd="0" presId="urn:microsoft.com/office/officeart/2005/8/layout/radial4"/>
    <dgm:cxn modelId="{E4CBF078-26CA-4A77-83E2-8794AD9510AD}" type="presParOf" srcId="{6CA8C4EA-E488-4627-B750-D109C6359624}" destId="{32C1C201-8DFC-4F96-8980-E5AB6A2A527E}" srcOrd="2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EC45-553B-486B-87E0-71D6F3767DCB}">
      <dsp:nvSpPr>
        <dsp:cNvPr id="0" name=""/>
        <dsp:cNvSpPr/>
      </dsp:nvSpPr>
      <dsp:spPr>
        <a:xfrm>
          <a:off x="2984252" y="-36852"/>
          <a:ext cx="1030171" cy="58592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Other Cities</a:t>
          </a:r>
          <a:endParaRPr lang="en-US" sz="2000" kern="1200" dirty="0"/>
        </a:p>
      </dsp:txBody>
      <dsp:txXfrm>
        <a:off x="3012855" y="-8249"/>
        <a:ext cx="972965" cy="528721"/>
      </dsp:txXfrm>
    </dsp:sp>
    <dsp:sp modelId="{A35121F7-B66A-4F57-B52B-BB31077C41F1}">
      <dsp:nvSpPr>
        <dsp:cNvPr id="0" name=""/>
        <dsp:cNvSpPr/>
      </dsp:nvSpPr>
      <dsp:spPr>
        <a:xfrm>
          <a:off x="1395691" y="256111"/>
          <a:ext cx="4207293" cy="4207293"/>
        </a:xfrm>
        <a:custGeom>
          <a:avLst/>
          <a:gdLst/>
          <a:ahLst/>
          <a:cxnLst/>
          <a:rect l="0" t="0" r="0" b="0"/>
          <a:pathLst>
            <a:path>
              <a:moveTo>
                <a:pt x="2620825" y="64564"/>
              </a:moveTo>
              <a:arcTo wR="2103646" hR="2103646" stAng="17053919" swAng="34588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A6BD21-4CED-4D53-A75E-46A087CFF983}">
      <dsp:nvSpPr>
        <dsp:cNvPr id="0" name=""/>
        <dsp:cNvSpPr/>
      </dsp:nvSpPr>
      <dsp:spPr>
        <a:xfrm>
          <a:off x="4220745" y="364908"/>
          <a:ext cx="1030171" cy="585927"/>
        </a:xfrm>
        <a:prstGeom prst="roundRect">
          <a:avLst/>
        </a:prstGeom>
        <a:solidFill>
          <a:schemeClr val="accent5">
            <a:hueOff val="35817"/>
            <a:satOff val="2696"/>
            <a:lumOff val="-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Metro</a:t>
          </a:r>
          <a:endParaRPr lang="en-US" sz="2000" kern="1200" dirty="0"/>
        </a:p>
      </dsp:txBody>
      <dsp:txXfrm>
        <a:off x="4249348" y="393511"/>
        <a:ext cx="972965" cy="528721"/>
      </dsp:txXfrm>
    </dsp:sp>
    <dsp:sp modelId="{44A28CBB-DE13-4BB8-AF18-2289D3B78B57}">
      <dsp:nvSpPr>
        <dsp:cNvPr id="0" name=""/>
        <dsp:cNvSpPr/>
      </dsp:nvSpPr>
      <dsp:spPr>
        <a:xfrm>
          <a:off x="1395691" y="256111"/>
          <a:ext cx="4207293" cy="4207293"/>
        </a:xfrm>
        <a:custGeom>
          <a:avLst/>
          <a:gdLst/>
          <a:ahLst/>
          <a:cxnLst/>
          <a:rect l="0" t="0" r="0" b="0"/>
          <a:pathLst>
            <a:path>
              <a:moveTo>
                <a:pt x="3669556" y="698919"/>
              </a:moveTo>
              <a:arcTo wR="2103646" hR="2103646" stAng="19086344" swAng="906425"/>
            </a:path>
          </a:pathLst>
        </a:custGeom>
        <a:noFill/>
        <a:ln w="9525" cap="flat" cmpd="sng" algn="ctr">
          <a:solidFill>
            <a:schemeClr val="accent5">
              <a:hueOff val="35817"/>
              <a:satOff val="2696"/>
              <a:lumOff val="-3137"/>
              <a:alphaOff val="0"/>
            </a:schemeClr>
          </a:solidFill>
          <a:prstDash val="solid"/>
        </a:ln>
        <a:effectLst/>
      </dsp:spPr>
      <dsp:style>
        <a:lnRef idx="1">
          <a:scrgbClr r="0" g="0" b="0"/>
        </a:lnRef>
        <a:fillRef idx="0">
          <a:scrgbClr r="0" g="0" b="0"/>
        </a:fillRef>
        <a:effectRef idx="0">
          <a:scrgbClr r="0" g="0" b="0"/>
        </a:effectRef>
        <a:fontRef idx="minor"/>
      </dsp:style>
    </dsp:sp>
    <dsp:sp modelId="{B604D2D2-FA92-4935-A80A-3CB58319CF41}">
      <dsp:nvSpPr>
        <dsp:cNvPr id="0" name=""/>
        <dsp:cNvSpPr/>
      </dsp:nvSpPr>
      <dsp:spPr>
        <a:xfrm>
          <a:off x="4984939" y="1416731"/>
          <a:ext cx="1030171" cy="585927"/>
        </a:xfrm>
        <a:prstGeom prst="roundRect">
          <a:avLst/>
        </a:prstGeom>
        <a:solidFill>
          <a:schemeClr val="accent5">
            <a:hueOff val="71635"/>
            <a:satOff val="5392"/>
            <a:lumOff val="-627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County</a:t>
          </a:r>
          <a:endParaRPr lang="en-US" sz="2000" kern="1200" dirty="0"/>
        </a:p>
      </dsp:txBody>
      <dsp:txXfrm>
        <a:off x="5013542" y="1445334"/>
        <a:ext cx="972965" cy="528721"/>
      </dsp:txXfrm>
    </dsp:sp>
    <dsp:sp modelId="{F20F8FB7-4BB4-48A9-99E2-33DF4C96A543}">
      <dsp:nvSpPr>
        <dsp:cNvPr id="0" name=""/>
        <dsp:cNvSpPr/>
      </dsp:nvSpPr>
      <dsp:spPr>
        <a:xfrm>
          <a:off x="1395691" y="256111"/>
          <a:ext cx="4207293" cy="4207293"/>
        </a:xfrm>
        <a:custGeom>
          <a:avLst/>
          <a:gdLst/>
          <a:ahLst/>
          <a:cxnLst/>
          <a:rect l="0" t="0" r="0" b="0"/>
          <a:pathLst>
            <a:path>
              <a:moveTo>
                <a:pt x="4177963" y="1753588"/>
              </a:moveTo>
              <a:arcTo wR="2103646" hR="2103646" stAng="21025266" swAng="1149467"/>
            </a:path>
          </a:pathLst>
        </a:custGeom>
        <a:noFill/>
        <a:ln w="9525" cap="flat" cmpd="sng" algn="ctr">
          <a:solidFill>
            <a:schemeClr val="accent5">
              <a:hueOff val="71635"/>
              <a:satOff val="5392"/>
              <a:lumOff val="-6274"/>
              <a:alphaOff val="0"/>
            </a:schemeClr>
          </a:solidFill>
          <a:prstDash val="solid"/>
        </a:ln>
        <a:effectLst/>
      </dsp:spPr>
      <dsp:style>
        <a:lnRef idx="1">
          <a:scrgbClr r="0" g="0" b="0"/>
        </a:lnRef>
        <a:fillRef idx="0">
          <a:scrgbClr r="0" g="0" b="0"/>
        </a:fillRef>
        <a:effectRef idx="0">
          <a:scrgbClr r="0" g="0" b="0"/>
        </a:effectRef>
        <a:fontRef idx="minor"/>
      </dsp:style>
    </dsp:sp>
    <dsp:sp modelId="{88B69C4B-6511-4269-8DD4-64828E1354F9}">
      <dsp:nvSpPr>
        <dsp:cNvPr id="0" name=""/>
        <dsp:cNvSpPr/>
      </dsp:nvSpPr>
      <dsp:spPr>
        <a:xfrm>
          <a:off x="4984939" y="2716856"/>
          <a:ext cx="1030171" cy="585927"/>
        </a:xfrm>
        <a:prstGeom prst="roundRect">
          <a:avLst/>
        </a:prstGeom>
        <a:solidFill>
          <a:schemeClr val="accent5">
            <a:hueOff val="107452"/>
            <a:satOff val="8088"/>
            <a:lumOff val="-94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SFWB</a:t>
          </a:r>
          <a:endParaRPr lang="en-US" sz="2000" kern="1200" dirty="0"/>
        </a:p>
      </dsp:txBody>
      <dsp:txXfrm>
        <a:off x="5013542" y="2745459"/>
        <a:ext cx="972965" cy="528721"/>
      </dsp:txXfrm>
    </dsp:sp>
    <dsp:sp modelId="{CA3EC96D-6FCC-4270-8AD3-51F58394F2D2}">
      <dsp:nvSpPr>
        <dsp:cNvPr id="0" name=""/>
        <dsp:cNvSpPr/>
      </dsp:nvSpPr>
      <dsp:spPr>
        <a:xfrm>
          <a:off x="1395691" y="256111"/>
          <a:ext cx="4207293" cy="4207293"/>
        </a:xfrm>
        <a:custGeom>
          <a:avLst/>
          <a:gdLst/>
          <a:ahLst/>
          <a:cxnLst/>
          <a:rect l="0" t="0" r="0" b="0"/>
          <a:pathLst>
            <a:path>
              <a:moveTo>
                <a:pt x="3981544" y="3051713"/>
              </a:moveTo>
              <a:arcTo wR="2103646" hR="2103646" stAng="1607231" swAng="906425"/>
            </a:path>
          </a:pathLst>
        </a:custGeom>
        <a:noFill/>
        <a:ln w="9525" cap="flat" cmpd="sng" algn="ctr">
          <a:solidFill>
            <a:schemeClr val="accent5">
              <a:hueOff val="107452"/>
              <a:satOff val="8088"/>
              <a:lumOff val="-9412"/>
              <a:alphaOff val="0"/>
            </a:schemeClr>
          </a:solidFill>
          <a:prstDash val="solid"/>
        </a:ln>
        <a:effectLst/>
      </dsp:spPr>
      <dsp:style>
        <a:lnRef idx="1">
          <a:scrgbClr r="0" g="0" b="0"/>
        </a:lnRef>
        <a:fillRef idx="0">
          <a:scrgbClr r="0" g="0" b="0"/>
        </a:fillRef>
        <a:effectRef idx="0">
          <a:scrgbClr r="0" g="0" b="0"/>
        </a:effectRef>
        <a:fontRef idx="minor"/>
      </dsp:style>
    </dsp:sp>
    <dsp:sp modelId="{CA5750A9-7780-4A08-B03C-7A21E1475DA1}">
      <dsp:nvSpPr>
        <dsp:cNvPr id="0" name=""/>
        <dsp:cNvSpPr/>
      </dsp:nvSpPr>
      <dsp:spPr>
        <a:xfrm>
          <a:off x="4220745" y="3768680"/>
          <a:ext cx="1030171" cy="585927"/>
        </a:xfrm>
        <a:prstGeom prst="roundRect">
          <a:avLst/>
        </a:prstGeom>
        <a:solidFill>
          <a:schemeClr val="accent5">
            <a:hueOff val="143270"/>
            <a:satOff val="10784"/>
            <a:lumOff val="-12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Tri-Cities</a:t>
          </a:r>
          <a:endParaRPr lang="en-US" sz="2000" kern="1200" dirty="0"/>
        </a:p>
      </dsp:txBody>
      <dsp:txXfrm>
        <a:off x="4249348" y="3797283"/>
        <a:ext cx="972965" cy="528721"/>
      </dsp:txXfrm>
    </dsp:sp>
    <dsp:sp modelId="{D156C212-7E6F-41EC-AFCA-377129DA10C9}">
      <dsp:nvSpPr>
        <dsp:cNvPr id="0" name=""/>
        <dsp:cNvSpPr/>
      </dsp:nvSpPr>
      <dsp:spPr>
        <a:xfrm>
          <a:off x="1395691" y="256111"/>
          <a:ext cx="4207293" cy="4207293"/>
        </a:xfrm>
        <a:custGeom>
          <a:avLst/>
          <a:gdLst/>
          <a:ahLst/>
          <a:cxnLst/>
          <a:rect l="0" t="0" r="0" b="0"/>
          <a:pathLst>
            <a:path>
              <a:moveTo>
                <a:pt x="2823025" y="4080468"/>
              </a:moveTo>
              <a:arcTo wR="2103646" hR="2103646" stAng="4200193" swAng="345888"/>
            </a:path>
          </a:pathLst>
        </a:custGeom>
        <a:noFill/>
        <a:ln w="9525" cap="flat" cmpd="sng" algn="ctr">
          <a:solidFill>
            <a:schemeClr val="accent5">
              <a:hueOff val="143270"/>
              <a:satOff val="10784"/>
              <a:lumOff val="-12549"/>
              <a:alphaOff val="0"/>
            </a:schemeClr>
          </a:solidFill>
          <a:prstDash val="solid"/>
        </a:ln>
        <a:effectLst/>
      </dsp:spPr>
      <dsp:style>
        <a:lnRef idx="1">
          <a:scrgbClr r="0" g="0" b="0"/>
        </a:lnRef>
        <a:fillRef idx="0">
          <a:scrgbClr r="0" g="0" b="0"/>
        </a:fillRef>
        <a:effectRef idx="0">
          <a:scrgbClr r="0" g="0" b="0"/>
        </a:effectRef>
        <a:fontRef idx="minor"/>
      </dsp:style>
    </dsp:sp>
    <dsp:sp modelId="{8B41A6FA-0C43-4FE8-B900-8BC35858204B}">
      <dsp:nvSpPr>
        <dsp:cNvPr id="0" name=""/>
        <dsp:cNvSpPr/>
      </dsp:nvSpPr>
      <dsp:spPr>
        <a:xfrm>
          <a:off x="2984252" y="4170440"/>
          <a:ext cx="1030171" cy="585927"/>
        </a:xfrm>
        <a:prstGeom prst="roundRect">
          <a:avLst/>
        </a:prstGeom>
        <a:solidFill>
          <a:schemeClr val="accent5">
            <a:hueOff val="179087"/>
            <a:satOff val="13481"/>
            <a:lumOff val="-15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TVF&amp;R</a:t>
          </a:r>
          <a:endParaRPr lang="en-US" sz="2000" kern="1200" dirty="0"/>
        </a:p>
      </dsp:txBody>
      <dsp:txXfrm>
        <a:off x="3012855" y="4199043"/>
        <a:ext cx="972965" cy="528721"/>
      </dsp:txXfrm>
    </dsp:sp>
    <dsp:sp modelId="{26F1F5E4-6F0E-451E-A16D-FFAFCD93423C}">
      <dsp:nvSpPr>
        <dsp:cNvPr id="0" name=""/>
        <dsp:cNvSpPr/>
      </dsp:nvSpPr>
      <dsp:spPr>
        <a:xfrm>
          <a:off x="1395691" y="256111"/>
          <a:ext cx="4207293" cy="4207293"/>
        </a:xfrm>
        <a:custGeom>
          <a:avLst/>
          <a:gdLst/>
          <a:ahLst/>
          <a:cxnLst/>
          <a:rect l="0" t="0" r="0" b="0"/>
          <a:pathLst>
            <a:path>
              <a:moveTo>
                <a:pt x="1586468" y="4142729"/>
              </a:moveTo>
              <a:arcTo wR="2103646" hR="2103646" stAng="6253919" swAng="345888"/>
            </a:path>
          </a:pathLst>
        </a:custGeom>
        <a:noFill/>
        <a:ln w="9525" cap="flat" cmpd="sng" algn="ctr">
          <a:solidFill>
            <a:schemeClr val="accent5">
              <a:hueOff val="179087"/>
              <a:satOff val="13481"/>
              <a:lumOff val="-15686"/>
              <a:alphaOff val="0"/>
            </a:schemeClr>
          </a:solidFill>
          <a:prstDash val="solid"/>
        </a:ln>
        <a:effectLst/>
      </dsp:spPr>
      <dsp:style>
        <a:lnRef idx="1">
          <a:scrgbClr r="0" g="0" b="0"/>
        </a:lnRef>
        <a:fillRef idx="0">
          <a:scrgbClr r="0" g="0" b="0"/>
        </a:fillRef>
        <a:effectRef idx="0">
          <a:scrgbClr r="0" g="0" b="0"/>
        </a:effectRef>
        <a:fontRef idx="minor"/>
      </dsp:style>
    </dsp:sp>
    <dsp:sp modelId="{F0E9D9C0-63AE-462E-94CD-A4B6552BA432}">
      <dsp:nvSpPr>
        <dsp:cNvPr id="0" name=""/>
        <dsp:cNvSpPr/>
      </dsp:nvSpPr>
      <dsp:spPr>
        <a:xfrm>
          <a:off x="1747760" y="3768680"/>
          <a:ext cx="1030171" cy="585927"/>
        </a:xfrm>
        <a:prstGeom prst="roundRect">
          <a:avLst/>
        </a:prstGeom>
        <a:solidFill>
          <a:schemeClr val="accent5">
            <a:hueOff val="214905"/>
            <a:satOff val="16177"/>
            <a:lumOff val="-188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a:t>
          </a:r>
          <a:endParaRPr lang="en-US" sz="2000" kern="1200" dirty="0"/>
        </a:p>
      </dsp:txBody>
      <dsp:txXfrm>
        <a:off x="1776363" y="3797283"/>
        <a:ext cx="972965" cy="528721"/>
      </dsp:txXfrm>
    </dsp:sp>
    <dsp:sp modelId="{95B08122-B427-439E-A540-E3F6C9394CBA}">
      <dsp:nvSpPr>
        <dsp:cNvPr id="0" name=""/>
        <dsp:cNvSpPr/>
      </dsp:nvSpPr>
      <dsp:spPr>
        <a:xfrm>
          <a:off x="1395691" y="256111"/>
          <a:ext cx="4207293" cy="4207293"/>
        </a:xfrm>
        <a:custGeom>
          <a:avLst/>
          <a:gdLst/>
          <a:ahLst/>
          <a:cxnLst/>
          <a:rect l="0" t="0" r="0" b="0"/>
          <a:pathLst>
            <a:path>
              <a:moveTo>
                <a:pt x="537737" y="3508373"/>
              </a:moveTo>
              <a:arcTo wR="2103646" hR="2103646" stAng="8286344" swAng="906425"/>
            </a:path>
          </a:pathLst>
        </a:custGeom>
        <a:noFill/>
        <a:ln w="9525" cap="flat" cmpd="sng" algn="ctr">
          <a:solidFill>
            <a:schemeClr val="accent5">
              <a:hueOff val="214905"/>
              <a:satOff val="16177"/>
              <a:lumOff val="-18823"/>
              <a:alphaOff val="0"/>
            </a:schemeClr>
          </a:solidFill>
          <a:prstDash val="solid"/>
        </a:ln>
        <a:effectLst/>
      </dsp:spPr>
      <dsp:style>
        <a:lnRef idx="1">
          <a:scrgbClr r="0" g="0" b="0"/>
        </a:lnRef>
        <a:fillRef idx="0">
          <a:scrgbClr r="0" g="0" b="0"/>
        </a:fillRef>
        <a:effectRef idx="0">
          <a:scrgbClr r="0" g="0" b="0"/>
        </a:effectRef>
        <a:fontRef idx="minor"/>
      </dsp:style>
    </dsp:sp>
    <dsp:sp modelId="{AA390094-C826-47F6-A630-479B7D027492}">
      <dsp:nvSpPr>
        <dsp:cNvPr id="0" name=""/>
        <dsp:cNvSpPr/>
      </dsp:nvSpPr>
      <dsp:spPr>
        <a:xfrm>
          <a:off x="983565" y="2716856"/>
          <a:ext cx="1030171" cy="585927"/>
        </a:xfrm>
        <a:prstGeom prst="roundRect">
          <a:avLst/>
        </a:prstGeom>
        <a:solidFill>
          <a:schemeClr val="accent5">
            <a:hueOff val="250722"/>
            <a:satOff val="18873"/>
            <a:lumOff val="-219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ODOT</a:t>
          </a:r>
          <a:endParaRPr lang="en-US" sz="2000" kern="1200" dirty="0"/>
        </a:p>
      </dsp:txBody>
      <dsp:txXfrm>
        <a:off x="1012168" y="2745459"/>
        <a:ext cx="972965" cy="528721"/>
      </dsp:txXfrm>
    </dsp:sp>
    <dsp:sp modelId="{9B435CDA-BE41-4428-A7B4-D0B5069129C5}">
      <dsp:nvSpPr>
        <dsp:cNvPr id="0" name=""/>
        <dsp:cNvSpPr/>
      </dsp:nvSpPr>
      <dsp:spPr>
        <a:xfrm>
          <a:off x="1395691" y="256111"/>
          <a:ext cx="4207293" cy="4207293"/>
        </a:xfrm>
        <a:custGeom>
          <a:avLst/>
          <a:gdLst/>
          <a:ahLst/>
          <a:cxnLst/>
          <a:rect l="0" t="0" r="0" b="0"/>
          <a:pathLst>
            <a:path>
              <a:moveTo>
                <a:pt x="29330" y="2453705"/>
              </a:moveTo>
              <a:arcTo wR="2103646" hR="2103646" stAng="10225266" swAng="1149467"/>
            </a:path>
          </a:pathLst>
        </a:custGeom>
        <a:noFill/>
        <a:ln w="9525" cap="flat" cmpd="sng" algn="ctr">
          <a:solidFill>
            <a:schemeClr val="accent5">
              <a:hueOff val="250722"/>
              <a:satOff val="18873"/>
              <a:lumOff val="-21961"/>
              <a:alphaOff val="0"/>
            </a:schemeClr>
          </a:solidFill>
          <a:prstDash val="solid"/>
        </a:ln>
        <a:effectLst/>
      </dsp:spPr>
      <dsp:style>
        <a:lnRef idx="1">
          <a:scrgbClr r="0" g="0" b="0"/>
        </a:lnRef>
        <a:fillRef idx="0">
          <a:scrgbClr r="0" g="0" b="0"/>
        </a:fillRef>
        <a:effectRef idx="0">
          <a:scrgbClr r="0" g="0" b="0"/>
        </a:effectRef>
        <a:fontRef idx="minor"/>
      </dsp:style>
    </dsp:sp>
    <dsp:sp modelId="{00554F95-248A-4977-901A-8B604DB6487C}">
      <dsp:nvSpPr>
        <dsp:cNvPr id="0" name=""/>
        <dsp:cNvSpPr/>
      </dsp:nvSpPr>
      <dsp:spPr>
        <a:xfrm>
          <a:off x="983565" y="1416731"/>
          <a:ext cx="1030171" cy="585927"/>
        </a:xfrm>
        <a:prstGeom prst="roundRect">
          <a:avLst/>
        </a:prstGeom>
        <a:solidFill>
          <a:schemeClr val="accent5">
            <a:hueOff val="286540"/>
            <a:satOff val="21569"/>
            <a:lumOff val="-2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Tri-Met</a:t>
          </a:r>
          <a:endParaRPr lang="en-US" sz="2000" kern="1200" dirty="0"/>
        </a:p>
      </dsp:txBody>
      <dsp:txXfrm>
        <a:off x="1012168" y="1445334"/>
        <a:ext cx="972965" cy="528721"/>
      </dsp:txXfrm>
    </dsp:sp>
    <dsp:sp modelId="{E67C5CDA-B843-4C32-A081-028B720F11FF}">
      <dsp:nvSpPr>
        <dsp:cNvPr id="0" name=""/>
        <dsp:cNvSpPr/>
      </dsp:nvSpPr>
      <dsp:spPr>
        <a:xfrm>
          <a:off x="1395691" y="256111"/>
          <a:ext cx="4207293" cy="4207293"/>
        </a:xfrm>
        <a:custGeom>
          <a:avLst/>
          <a:gdLst/>
          <a:ahLst/>
          <a:cxnLst/>
          <a:rect l="0" t="0" r="0" b="0"/>
          <a:pathLst>
            <a:path>
              <a:moveTo>
                <a:pt x="225749" y="1155580"/>
              </a:moveTo>
              <a:arcTo wR="2103646" hR="2103646" stAng="12407231" swAng="906425"/>
            </a:path>
          </a:pathLst>
        </a:custGeom>
        <a:noFill/>
        <a:ln w="9525" cap="flat" cmpd="sng" algn="ctr">
          <a:solidFill>
            <a:schemeClr val="accent5">
              <a:hueOff val="286540"/>
              <a:satOff val="21569"/>
              <a:lumOff val="-25098"/>
              <a:alphaOff val="0"/>
            </a:schemeClr>
          </a:solidFill>
          <a:prstDash val="solid"/>
        </a:ln>
        <a:effectLst/>
      </dsp:spPr>
      <dsp:style>
        <a:lnRef idx="1">
          <a:scrgbClr r="0" g="0" b="0"/>
        </a:lnRef>
        <a:fillRef idx="0">
          <a:scrgbClr r="0" g="0" b="0"/>
        </a:fillRef>
        <a:effectRef idx="0">
          <a:scrgbClr r="0" g="0" b="0"/>
        </a:effectRef>
        <a:fontRef idx="minor"/>
      </dsp:style>
    </dsp:sp>
    <dsp:sp modelId="{D21BC9A9-0072-438F-B1D6-3704C95E3C44}">
      <dsp:nvSpPr>
        <dsp:cNvPr id="0" name=""/>
        <dsp:cNvSpPr/>
      </dsp:nvSpPr>
      <dsp:spPr>
        <a:xfrm>
          <a:off x="1747760" y="364908"/>
          <a:ext cx="1030171" cy="585927"/>
        </a:xfrm>
        <a:prstGeom prst="roundRect">
          <a:avLst/>
        </a:prstGeom>
        <a:solidFill>
          <a:schemeClr val="accent5">
            <a:hueOff val="322357"/>
            <a:satOff val="24265"/>
            <a:lumOff val="-282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WLWSD</a:t>
          </a:r>
          <a:endParaRPr lang="en-US" sz="2000" kern="1200" dirty="0"/>
        </a:p>
      </dsp:txBody>
      <dsp:txXfrm>
        <a:off x="1776363" y="393511"/>
        <a:ext cx="972965" cy="528721"/>
      </dsp:txXfrm>
    </dsp:sp>
    <dsp:sp modelId="{292A90A2-144E-4490-88DC-29F8211781D3}">
      <dsp:nvSpPr>
        <dsp:cNvPr id="0" name=""/>
        <dsp:cNvSpPr/>
      </dsp:nvSpPr>
      <dsp:spPr>
        <a:xfrm>
          <a:off x="1395691" y="256111"/>
          <a:ext cx="4207293" cy="4207293"/>
        </a:xfrm>
        <a:custGeom>
          <a:avLst/>
          <a:gdLst/>
          <a:ahLst/>
          <a:cxnLst/>
          <a:rect l="0" t="0" r="0" b="0"/>
          <a:pathLst>
            <a:path>
              <a:moveTo>
                <a:pt x="1384268" y="126825"/>
              </a:moveTo>
              <a:arcTo wR="2103646" hR="2103646" stAng="15000193" swAng="345888"/>
            </a:path>
          </a:pathLst>
        </a:custGeom>
        <a:noFill/>
        <a:ln w="9525" cap="flat" cmpd="sng" algn="ctr">
          <a:solidFill>
            <a:schemeClr val="accent5">
              <a:hueOff val="322357"/>
              <a:satOff val="24265"/>
              <a:lumOff val="-2823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1C4A9-2D6E-400D-A5E7-10FAA41ACE63}">
      <dsp:nvSpPr>
        <dsp:cNvPr id="0" name=""/>
        <dsp:cNvSpPr/>
      </dsp:nvSpPr>
      <dsp:spPr>
        <a:xfrm>
          <a:off x="3596483" y="3541695"/>
          <a:ext cx="1189032" cy="1189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INFORMED DECISIONS</a:t>
          </a:r>
          <a:endParaRPr lang="en-US" sz="1400" kern="1200" dirty="0"/>
        </a:p>
      </dsp:txBody>
      <dsp:txXfrm>
        <a:off x="3770613" y="3715825"/>
        <a:ext cx="840772" cy="840772"/>
      </dsp:txXfrm>
    </dsp:sp>
    <dsp:sp modelId="{3815902E-29C5-4456-A2F7-A40590EC8942}">
      <dsp:nvSpPr>
        <dsp:cNvPr id="0" name=""/>
        <dsp:cNvSpPr/>
      </dsp:nvSpPr>
      <dsp:spPr>
        <a:xfrm rot="10800000">
          <a:off x="419196" y="3966775"/>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4D9CD-F8E7-4D24-B6D0-57D5BB5CBD9C}">
      <dsp:nvSpPr>
        <dsp:cNvPr id="0" name=""/>
        <dsp:cNvSpPr/>
      </dsp:nvSpPr>
      <dsp:spPr>
        <a:xfrm>
          <a:off x="3035" y="3803283"/>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Budget Committee</a:t>
          </a:r>
          <a:endParaRPr lang="en-US" sz="900" kern="1200" dirty="0"/>
        </a:p>
      </dsp:txBody>
      <dsp:txXfrm>
        <a:off x="22537" y="3822785"/>
        <a:ext cx="793318" cy="626854"/>
      </dsp:txXfrm>
    </dsp:sp>
    <dsp:sp modelId="{A0EED8FB-5223-45AF-B221-BD0E97506F57}">
      <dsp:nvSpPr>
        <dsp:cNvPr id="0" name=""/>
        <dsp:cNvSpPr/>
      </dsp:nvSpPr>
      <dsp:spPr>
        <a:xfrm rot="11781818">
          <a:off x="511169" y="3327091"/>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40E15-0510-42FF-A1DE-EFCC5C9B6133}">
      <dsp:nvSpPr>
        <dsp:cNvPr id="0" name=""/>
        <dsp:cNvSpPr/>
      </dsp:nvSpPr>
      <dsp:spPr>
        <a:xfrm>
          <a:off x="155820" y="2740643"/>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Planning Commission </a:t>
          </a:r>
          <a:endParaRPr lang="en-US" sz="900" kern="1200" dirty="0"/>
        </a:p>
      </dsp:txBody>
      <dsp:txXfrm>
        <a:off x="175322" y="2760145"/>
        <a:ext cx="793318" cy="626854"/>
      </dsp:txXfrm>
    </dsp:sp>
    <dsp:sp modelId="{21568C03-9A98-4496-98AF-FD0947546960}">
      <dsp:nvSpPr>
        <dsp:cNvPr id="0" name=""/>
        <dsp:cNvSpPr/>
      </dsp:nvSpPr>
      <dsp:spPr>
        <a:xfrm rot="12763636">
          <a:off x="779636" y="2739231"/>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27E31-9226-4681-949E-A89FEB45C338}">
      <dsp:nvSpPr>
        <dsp:cNvPr id="0" name=""/>
        <dsp:cNvSpPr/>
      </dsp:nvSpPr>
      <dsp:spPr>
        <a:xfrm>
          <a:off x="601795" y="1764092"/>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CCI</a:t>
          </a:r>
          <a:endParaRPr lang="en-US" sz="900" kern="1200" dirty="0"/>
        </a:p>
      </dsp:txBody>
      <dsp:txXfrm>
        <a:off x="621297" y="1783594"/>
        <a:ext cx="793318" cy="626854"/>
      </dsp:txXfrm>
    </dsp:sp>
    <dsp:sp modelId="{5D0FEC78-9047-406A-B814-1ECB763BEECE}">
      <dsp:nvSpPr>
        <dsp:cNvPr id="0" name=""/>
        <dsp:cNvSpPr/>
      </dsp:nvSpPr>
      <dsp:spPr>
        <a:xfrm rot="13745455">
          <a:off x="1202847" y="2250819"/>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2E033F-6D3B-4D84-9EE7-AA5C43DD967F}">
      <dsp:nvSpPr>
        <dsp:cNvPr id="0" name=""/>
        <dsp:cNvSpPr/>
      </dsp:nvSpPr>
      <dsp:spPr>
        <a:xfrm>
          <a:off x="1304832" y="952744"/>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Neighborhood Associations</a:t>
          </a:r>
          <a:endParaRPr lang="en-US" sz="900" kern="1200" dirty="0"/>
        </a:p>
      </dsp:txBody>
      <dsp:txXfrm>
        <a:off x="1324334" y="972246"/>
        <a:ext cx="793318" cy="626854"/>
      </dsp:txXfrm>
    </dsp:sp>
    <dsp:sp modelId="{BF8FD141-ED0A-4DDE-B100-1268CE000077}">
      <dsp:nvSpPr>
        <dsp:cNvPr id="0" name=""/>
        <dsp:cNvSpPr/>
      </dsp:nvSpPr>
      <dsp:spPr>
        <a:xfrm rot="14727273">
          <a:off x="1746517" y="1901423"/>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9BB212-76E4-4C06-A8E7-F293F6ACE964}">
      <dsp:nvSpPr>
        <dsp:cNvPr id="0" name=""/>
        <dsp:cNvSpPr/>
      </dsp:nvSpPr>
      <dsp:spPr>
        <a:xfrm>
          <a:off x="2207974" y="372330"/>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Economic Development</a:t>
          </a:r>
          <a:endParaRPr lang="en-US" sz="900" kern="1200" dirty="0"/>
        </a:p>
      </dsp:txBody>
      <dsp:txXfrm>
        <a:off x="2227476" y="391832"/>
        <a:ext cx="793318" cy="626854"/>
      </dsp:txXfrm>
    </dsp:sp>
    <dsp:sp modelId="{36E9D98C-357E-40F4-82E3-8E63C6626CAB}">
      <dsp:nvSpPr>
        <dsp:cNvPr id="0" name=""/>
        <dsp:cNvSpPr/>
      </dsp:nvSpPr>
      <dsp:spPr>
        <a:xfrm rot="15709091">
          <a:off x="2366601" y="1719350"/>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9BFBF4-846B-406F-BDA7-76A128289F74}">
      <dsp:nvSpPr>
        <dsp:cNvPr id="0" name=""/>
        <dsp:cNvSpPr/>
      </dsp:nvSpPr>
      <dsp:spPr>
        <a:xfrm>
          <a:off x="3238055" y="69871"/>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Historic Review</a:t>
          </a:r>
          <a:endParaRPr lang="en-US" sz="900" kern="1200" dirty="0"/>
        </a:p>
      </dsp:txBody>
      <dsp:txXfrm>
        <a:off x="3257557" y="89373"/>
        <a:ext cx="793318" cy="626854"/>
      </dsp:txXfrm>
    </dsp:sp>
    <dsp:sp modelId="{B480BC48-1D54-4D47-A4CC-6BA5806C1955}">
      <dsp:nvSpPr>
        <dsp:cNvPr id="0" name=""/>
        <dsp:cNvSpPr/>
      </dsp:nvSpPr>
      <dsp:spPr>
        <a:xfrm rot="16690909">
          <a:off x="3012862" y="1719350"/>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244F2D-157A-47A9-BC28-CAC5D7121C42}">
      <dsp:nvSpPr>
        <dsp:cNvPr id="0" name=""/>
        <dsp:cNvSpPr/>
      </dsp:nvSpPr>
      <dsp:spPr>
        <a:xfrm>
          <a:off x="4311622" y="69871"/>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Parks &amp; Recreation</a:t>
          </a:r>
          <a:endParaRPr lang="en-US" sz="900" kern="1200" dirty="0"/>
        </a:p>
      </dsp:txBody>
      <dsp:txXfrm>
        <a:off x="4331124" y="89373"/>
        <a:ext cx="793318" cy="626854"/>
      </dsp:txXfrm>
    </dsp:sp>
    <dsp:sp modelId="{4ACCE31A-B9DA-4AEE-AFB0-4B90BA981A0F}">
      <dsp:nvSpPr>
        <dsp:cNvPr id="0" name=""/>
        <dsp:cNvSpPr/>
      </dsp:nvSpPr>
      <dsp:spPr>
        <a:xfrm rot="17672727">
          <a:off x="3632946" y="1901423"/>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5DCBA4-742B-4397-917B-B7F2E4C803CF}">
      <dsp:nvSpPr>
        <dsp:cNvPr id="0" name=""/>
        <dsp:cNvSpPr/>
      </dsp:nvSpPr>
      <dsp:spPr>
        <a:xfrm>
          <a:off x="5341702" y="372330"/>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eaLnBrk="1" latinLnBrk="0">
            <a:lnSpc>
              <a:spcPct val="90000"/>
            </a:lnSpc>
            <a:spcBef>
              <a:spcPct val="0"/>
            </a:spcBef>
            <a:spcAft>
              <a:spcPct val="35000"/>
            </a:spcAft>
          </a:pPr>
          <a:r>
            <a:rPr lang="en-US" sz="900" kern="1200" dirty="0" smtClean="0"/>
            <a:t>MACC</a:t>
          </a:r>
        </a:p>
        <a:p>
          <a:pPr lvl="0" algn="ctr" defTabSz="400050">
            <a:lnSpc>
              <a:spcPct val="90000"/>
            </a:lnSpc>
            <a:spcBef>
              <a:spcPct val="0"/>
            </a:spcBef>
            <a:spcAft>
              <a:spcPct val="35000"/>
            </a:spcAft>
          </a:pPr>
          <a:endParaRPr lang="en-US" sz="900" kern="1200" dirty="0"/>
        </a:p>
      </dsp:txBody>
      <dsp:txXfrm>
        <a:off x="5361204" y="391832"/>
        <a:ext cx="793318" cy="626854"/>
      </dsp:txXfrm>
    </dsp:sp>
    <dsp:sp modelId="{C37237B2-FA9E-4139-B60D-F286514C1C7F}">
      <dsp:nvSpPr>
        <dsp:cNvPr id="0" name=""/>
        <dsp:cNvSpPr/>
      </dsp:nvSpPr>
      <dsp:spPr>
        <a:xfrm rot="18654545">
          <a:off x="4176616" y="2250819"/>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65B8A8-B03A-4C2F-A056-980DAC16C822}">
      <dsp:nvSpPr>
        <dsp:cNvPr id="0" name=""/>
        <dsp:cNvSpPr/>
      </dsp:nvSpPr>
      <dsp:spPr>
        <a:xfrm>
          <a:off x="6244844" y="952744"/>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Sustainability</a:t>
          </a:r>
          <a:endParaRPr lang="en-US" sz="900" kern="1200" dirty="0"/>
        </a:p>
      </dsp:txBody>
      <dsp:txXfrm>
        <a:off x="6264346" y="972246"/>
        <a:ext cx="793318" cy="626854"/>
      </dsp:txXfrm>
    </dsp:sp>
    <dsp:sp modelId="{9747D0B2-41BD-456C-A709-7422C57B4391}">
      <dsp:nvSpPr>
        <dsp:cNvPr id="0" name=""/>
        <dsp:cNvSpPr/>
      </dsp:nvSpPr>
      <dsp:spPr>
        <a:xfrm rot="19636364">
          <a:off x="4599827" y="2739231"/>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A20FB9-57E3-4115-BF5C-546F47F964E8}">
      <dsp:nvSpPr>
        <dsp:cNvPr id="0" name=""/>
        <dsp:cNvSpPr/>
      </dsp:nvSpPr>
      <dsp:spPr>
        <a:xfrm>
          <a:off x="6947881" y="1764092"/>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Transportation</a:t>
          </a:r>
          <a:endParaRPr lang="en-US" sz="900" kern="1200" dirty="0"/>
        </a:p>
      </dsp:txBody>
      <dsp:txXfrm>
        <a:off x="6967383" y="1783594"/>
        <a:ext cx="793318" cy="626854"/>
      </dsp:txXfrm>
    </dsp:sp>
    <dsp:sp modelId="{F60DD15D-37CA-4147-A8B6-7465E374E108}">
      <dsp:nvSpPr>
        <dsp:cNvPr id="0" name=""/>
        <dsp:cNvSpPr/>
      </dsp:nvSpPr>
      <dsp:spPr>
        <a:xfrm rot="20618182">
          <a:off x="4868294" y="3327091"/>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B1E761-7B23-40B7-8B9B-AB9C9092091F}">
      <dsp:nvSpPr>
        <dsp:cNvPr id="0" name=""/>
        <dsp:cNvSpPr/>
      </dsp:nvSpPr>
      <dsp:spPr>
        <a:xfrm>
          <a:off x="7393857" y="2740643"/>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sz="900" kern="1200" dirty="0" smtClean="0"/>
            <a:t>Utility</a:t>
          </a:r>
          <a:endParaRPr lang="en-US" sz="900" kern="1200" dirty="0"/>
        </a:p>
      </dsp:txBody>
      <dsp:txXfrm>
        <a:off x="7413359" y="2760145"/>
        <a:ext cx="793318" cy="626854"/>
      </dsp:txXfrm>
    </dsp:sp>
    <dsp:sp modelId="{FD5D0F87-FADF-40EE-89BB-A4A2FF6C9419}">
      <dsp:nvSpPr>
        <dsp:cNvPr id="0" name=""/>
        <dsp:cNvSpPr/>
      </dsp:nvSpPr>
      <dsp:spPr>
        <a:xfrm>
          <a:off x="4960267" y="3966775"/>
          <a:ext cx="3002536" cy="338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C1C201-8DFC-4F96-8980-E5AB6A2A527E}">
      <dsp:nvSpPr>
        <dsp:cNvPr id="0" name=""/>
        <dsp:cNvSpPr/>
      </dsp:nvSpPr>
      <dsp:spPr>
        <a:xfrm>
          <a:off x="7546641" y="3803283"/>
          <a:ext cx="832322" cy="665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eaLnBrk="1" latinLnBrk="0">
            <a:lnSpc>
              <a:spcPct val="90000"/>
            </a:lnSpc>
            <a:spcBef>
              <a:spcPct val="0"/>
            </a:spcBef>
            <a:spcAft>
              <a:spcPct val="35000"/>
            </a:spcAft>
          </a:pPr>
          <a:r>
            <a:rPr lang="en-US" sz="900" kern="1200" dirty="0" smtClean="0"/>
            <a:t>Public Safety</a:t>
          </a:r>
        </a:p>
      </dsp:txBody>
      <dsp:txXfrm>
        <a:off x="7566143" y="3822785"/>
        <a:ext cx="793318" cy="62685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970938"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a:p>
        </p:txBody>
      </p:sp>
      <p:sp>
        <p:nvSpPr>
          <p:cNvPr id="522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vl1pPr>
          </a:lstStyle>
          <a:p>
            <a:pPr>
              <a:defRPr/>
            </a:pPr>
            <a:fld id="{8C9D549F-AC11-473F-9158-80C8FC70E2FB}" type="slidenum">
              <a:rPr lang="en-US" altLang="en-US"/>
              <a:pPr>
                <a:defRPr/>
              </a:pPr>
              <a:t>‹#›</a:t>
            </a:fld>
            <a:endParaRPr lang="en-US" altLang="en-US"/>
          </a:p>
        </p:txBody>
      </p:sp>
    </p:spTree>
    <p:extLst>
      <p:ext uri="{BB962C8B-B14F-4D97-AF65-F5344CB8AC3E}">
        <p14:creationId xmlns:p14="http://schemas.microsoft.com/office/powerpoint/2010/main" val="3228303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1</a:t>
            </a:fld>
            <a:endParaRPr lang="en-US" altLang="en-US"/>
          </a:p>
        </p:txBody>
      </p:sp>
    </p:spTree>
    <p:extLst>
      <p:ext uri="{BB962C8B-B14F-4D97-AF65-F5344CB8AC3E}">
        <p14:creationId xmlns:p14="http://schemas.microsoft.com/office/powerpoint/2010/main" val="13197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10</a:t>
            </a:fld>
            <a:endParaRPr lang="en-US" altLang="en-US"/>
          </a:p>
        </p:txBody>
      </p:sp>
    </p:spTree>
    <p:extLst>
      <p:ext uri="{BB962C8B-B14F-4D97-AF65-F5344CB8AC3E}">
        <p14:creationId xmlns:p14="http://schemas.microsoft.com/office/powerpoint/2010/main" val="241523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11</a:t>
            </a:fld>
            <a:endParaRPr lang="en-US" altLang="en-US"/>
          </a:p>
        </p:txBody>
      </p:sp>
    </p:spTree>
    <p:extLst>
      <p:ext uri="{BB962C8B-B14F-4D97-AF65-F5344CB8AC3E}">
        <p14:creationId xmlns:p14="http://schemas.microsoft.com/office/powerpoint/2010/main" val="125275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marL="174708" indent="-174708" eaLnBrk="1" hangingPunct="1">
              <a:buFontTx/>
              <a:buChar char="•"/>
            </a:pPr>
            <a:r>
              <a:rPr lang="en-US" altLang="en-US" smtClean="0"/>
              <a:t>Advisory Board Regulations – including code provisions that create advisory boards, as well as those that provide structure to the individual boards and govern their meetings.</a:t>
            </a:r>
          </a:p>
          <a:p>
            <a:pPr marL="174708" indent="-174708" eaLnBrk="1" hangingPunct="1">
              <a:buFontTx/>
              <a:buChar char="•"/>
            </a:pPr>
            <a:endParaRPr lang="en-US" altLang="en-US" smtClean="0"/>
          </a:p>
        </p:txBody>
      </p:sp>
      <p:sp>
        <p:nvSpPr>
          <p:cNvPr id="53252" name="Slide Number Placeholder 3"/>
          <p:cNvSpPr>
            <a:spLocks noGrp="1"/>
          </p:cNvSpPr>
          <p:nvPr>
            <p:ph type="sldNum" sz="quarter" idx="5"/>
          </p:nvPr>
        </p:nvSpPr>
        <p:spPr>
          <a:noFill/>
          <a:ln>
            <a:miter lim="800000"/>
            <a:headEnd/>
            <a:tailEnd/>
          </a:ln>
        </p:spPr>
        <p:txBody>
          <a:bodyPr/>
          <a:lstStyle/>
          <a:p>
            <a:fld id="{9B985EA0-E5F6-48D3-B419-5EE4A946D3B7}" type="slidenum">
              <a:rPr lang="en-US" altLang="en-US" smtClean="0"/>
              <a:pPr/>
              <a:t>12</a:t>
            </a:fld>
            <a:endParaRPr lang="en-US" altLang="en-US" smtClean="0"/>
          </a:p>
        </p:txBody>
      </p:sp>
    </p:spTree>
    <p:extLst>
      <p:ext uri="{BB962C8B-B14F-4D97-AF65-F5344CB8AC3E}">
        <p14:creationId xmlns:p14="http://schemas.microsoft.com/office/powerpoint/2010/main" val="108252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US" altLang="en-US" dirty="0" smtClean="0"/>
              <a:t>The City Attorney’s office and myself work together to provide legal support to the City.</a:t>
            </a:r>
          </a:p>
          <a:p>
            <a:pPr eaLnBrk="1" hangingPunct="1"/>
            <a:endParaRPr lang="en-US" altLang="en-US" dirty="0" smtClean="0"/>
          </a:p>
          <a:p>
            <a:pPr marL="171450" indent="-171450" eaLnBrk="1" hangingPunct="1">
              <a:buFont typeface="Arial" panose="020B0604020202020204" pitchFamily="34" charset="0"/>
              <a:buChar char="•"/>
            </a:pPr>
            <a:r>
              <a:rPr lang="en-US" altLang="en-US" dirty="0" smtClean="0"/>
              <a:t>Client is the City.  To the extent</a:t>
            </a:r>
            <a:r>
              <a:rPr lang="en-US" altLang="en-US" baseline="0" dirty="0" smtClean="0"/>
              <a:t> the City Attorney’s Office can assist we will; however, it is important to remember that the City is the client, not individual members of advisory commissions.  Therefore, our ultimate job is to protect the City and the City’s interests, not individuals and individual’s interests.</a:t>
            </a:r>
            <a:endParaRPr lang="en-US" altLang="en-US" dirty="0" smtClean="0"/>
          </a:p>
        </p:txBody>
      </p:sp>
      <p:sp>
        <p:nvSpPr>
          <p:cNvPr id="54276" name="Slide Number Placeholder 3"/>
          <p:cNvSpPr>
            <a:spLocks noGrp="1"/>
          </p:cNvSpPr>
          <p:nvPr>
            <p:ph type="sldNum" sz="quarter" idx="5"/>
          </p:nvPr>
        </p:nvSpPr>
        <p:spPr>
          <a:noFill/>
          <a:ln>
            <a:miter lim="800000"/>
            <a:headEnd/>
            <a:tailEnd/>
          </a:ln>
        </p:spPr>
        <p:txBody>
          <a:bodyPr/>
          <a:lstStyle/>
          <a:p>
            <a:fld id="{7A892A36-16D4-4BFB-B3D9-9D163301AA79}" type="slidenum">
              <a:rPr lang="en-US" altLang="en-US" smtClean="0"/>
              <a:pPr/>
              <a:t>13</a:t>
            </a:fld>
            <a:endParaRPr lang="en-US" altLang="en-US" smtClean="0"/>
          </a:p>
        </p:txBody>
      </p:sp>
    </p:spTree>
    <p:extLst>
      <p:ext uri="{BB962C8B-B14F-4D97-AF65-F5344CB8AC3E}">
        <p14:creationId xmlns:p14="http://schemas.microsoft.com/office/powerpoint/2010/main" val="366750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marL="0" indent="0" eaLnBrk="1" hangingPunct="1">
              <a:buFont typeface="Arial" panose="020B0604020202020204" pitchFamily="34" charset="0"/>
              <a:buNone/>
            </a:pPr>
            <a:r>
              <a:rPr lang="en-US" altLang="en-US" dirty="0" smtClean="0"/>
              <a:t>First, the most important thing to recognize</a:t>
            </a:r>
            <a:r>
              <a:rPr lang="en-US" altLang="en-US" baseline="0" dirty="0" smtClean="0"/>
              <a:t> is that as a Group member, you are generally serving in an advisory capacity, which means you are making recommendations to the Council and are not making final decisions that bind the City.</a:t>
            </a:r>
          </a:p>
          <a:p>
            <a:pPr marL="0" indent="0" eaLnBrk="1" hangingPunct="1">
              <a:buFont typeface="Arial" panose="020B0604020202020204" pitchFamily="34" charset="0"/>
              <a:buNone/>
            </a:pPr>
            <a:endParaRPr lang="en-US" altLang="en-US" baseline="0" dirty="0" smtClean="0"/>
          </a:p>
          <a:p>
            <a:pPr marL="0" indent="0" eaLnBrk="1" hangingPunct="1">
              <a:buFont typeface="Arial" panose="020B0604020202020204" pitchFamily="34" charset="0"/>
              <a:buNone/>
            </a:pPr>
            <a:r>
              <a:rPr lang="en-US" altLang="en-US" baseline="0" dirty="0" smtClean="0"/>
              <a:t>Second, because of your advisory relationship, one of your principal goals is to assist the Council in achieving its goals; so, many of your tasks for the year will further Council Goals.</a:t>
            </a:r>
            <a:endParaRPr lang="en-US" altLang="en-US" dirty="0" smtClean="0"/>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r>
              <a:rPr lang="en-US" altLang="en-US" dirty="0" smtClean="0"/>
              <a:t>Lastly, there are a number</a:t>
            </a:r>
            <a:r>
              <a:rPr lang="en-US" altLang="en-US" baseline="0" dirty="0" smtClean="0"/>
              <a:t> of ways that a board member may interact with the City Council:</a:t>
            </a:r>
          </a:p>
          <a:p>
            <a:pPr marL="228600" indent="-228600" eaLnBrk="1" hangingPunct="1">
              <a:buFont typeface="+mj-lt"/>
              <a:buAutoNum type="arabicPeriod"/>
            </a:pPr>
            <a:r>
              <a:rPr lang="en-US" altLang="en-US" baseline="0" dirty="0" smtClean="0"/>
              <a:t>As a group </a:t>
            </a:r>
            <a:r>
              <a:rPr lang="en-US" altLang="en-US" baseline="0" dirty="0" smtClean="0">
                <a:sym typeface="Wingdings 3"/>
              </a:rPr>
              <a:t> </a:t>
            </a:r>
            <a:r>
              <a:rPr lang="en-US" altLang="en-US" baseline="0" dirty="0" smtClean="0"/>
              <a:t>giving a recommendation to the Council;</a:t>
            </a:r>
          </a:p>
          <a:p>
            <a:pPr marL="228600" indent="-228600" eaLnBrk="1" hangingPunct="1">
              <a:buFont typeface="+mj-lt"/>
              <a:buAutoNum type="arabicPeriod"/>
            </a:pPr>
            <a:r>
              <a:rPr lang="en-US" altLang="en-US" baseline="0" dirty="0" smtClean="0"/>
              <a:t>As a member of a group </a:t>
            </a:r>
            <a:r>
              <a:rPr lang="en-US" altLang="en-US" baseline="0" dirty="0" smtClean="0">
                <a:sym typeface="Wingdings 3"/>
              </a:rPr>
              <a:t>representing the group’s decision before the Council; and</a:t>
            </a:r>
          </a:p>
          <a:p>
            <a:pPr marL="228600" indent="-228600" eaLnBrk="1" hangingPunct="1">
              <a:buFont typeface="+mj-lt"/>
              <a:buAutoNum type="arabicPeriod"/>
            </a:pPr>
            <a:r>
              <a:rPr lang="en-US" altLang="en-US" baseline="0" dirty="0" smtClean="0">
                <a:sym typeface="Wingdings 3"/>
              </a:rPr>
              <a:t>As an individual.</a:t>
            </a:r>
          </a:p>
          <a:p>
            <a:pPr marL="628650" lvl="1" indent="-171450" eaLnBrk="1" hangingPunct="1">
              <a:buFont typeface="Arial" panose="020B0604020202020204" pitchFamily="34" charset="0"/>
              <a:buChar char="•"/>
            </a:pPr>
            <a:r>
              <a:rPr lang="en-US" altLang="en-US" dirty="0" smtClean="0"/>
              <a:t>Distinguish between “I am a member of XYZ Board” and “I am speaking on behalf of the XYZ Board.”  It is always best to disclose by saying, “I am a member of XYZ Board, but I am not here on behalf of the Board.  I am speaking in my individual capacity.”</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Council liaisons are a good way to convey information to the Council, but your primary resource for obtaining information as a board member is your staff liaison.  Whenever you are unsure of how to proceed, your authority to act, or unclear about some aspect of something on the agenda, speak to your staff liaison.</a:t>
            </a:r>
          </a:p>
        </p:txBody>
      </p:sp>
      <p:sp>
        <p:nvSpPr>
          <p:cNvPr id="55300" name="Slide Number Placeholder 3"/>
          <p:cNvSpPr>
            <a:spLocks noGrp="1"/>
          </p:cNvSpPr>
          <p:nvPr>
            <p:ph type="sldNum" sz="quarter" idx="5"/>
          </p:nvPr>
        </p:nvSpPr>
        <p:spPr>
          <a:noFill/>
          <a:ln>
            <a:miter lim="800000"/>
            <a:headEnd/>
            <a:tailEnd/>
          </a:ln>
        </p:spPr>
        <p:txBody>
          <a:bodyPr/>
          <a:lstStyle/>
          <a:p>
            <a:fld id="{47F0730E-777D-4FAC-8E87-7E0ADDE2134B}" type="slidenum">
              <a:rPr lang="en-US" altLang="en-US" smtClean="0"/>
              <a:pPr/>
              <a:t>14</a:t>
            </a:fld>
            <a:endParaRPr lang="en-US" altLang="en-US" smtClean="0"/>
          </a:p>
        </p:txBody>
      </p:sp>
    </p:spTree>
    <p:extLst>
      <p:ext uri="{BB962C8B-B14F-4D97-AF65-F5344CB8AC3E}">
        <p14:creationId xmlns:p14="http://schemas.microsoft.com/office/powerpoint/2010/main" val="35423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Hierarchy of City regulations: Charter, Municipal Code and Community Development Code, and then adopted procedures.</a:t>
            </a:r>
          </a:p>
          <a:p>
            <a:pPr marL="171450" indent="-171450" eaLnBrk="1" hangingPunct="1">
              <a:buFont typeface="Arial" panose="020B0604020202020204" pitchFamily="34" charset="0"/>
              <a:buChar char="•"/>
            </a:pPr>
            <a:r>
              <a:rPr lang="en-US" altLang="en-US" dirty="0" smtClean="0"/>
              <a:t>Chapter 2 was revised </a:t>
            </a:r>
            <a:r>
              <a:rPr lang="en-US" altLang="en-US" dirty="0" smtClean="0"/>
              <a:t>in 2014; </a:t>
            </a:r>
            <a:r>
              <a:rPr lang="en-US" altLang="en-US" dirty="0" smtClean="0"/>
              <a:t>so, even if you were on an advisory board in the past,</a:t>
            </a:r>
            <a:r>
              <a:rPr lang="en-US" altLang="en-US" baseline="0" dirty="0" smtClean="0"/>
              <a:t> you may want to familiarize yourself with Chapter 2.</a:t>
            </a:r>
            <a:endParaRPr lang="en-US" altLang="en-US" dirty="0" smtClean="0"/>
          </a:p>
        </p:txBody>
      </p:sp>
      <p:sp>
        <p:nvSpPr>
          <p:cNvPr id="56324" name="Slide Number Placeholder 3"/>
          <p:cNvSpPr>
            <a:spLocks noGrp="1"/>
          </p:cNvSpPr>
          <p:nvPr>
            <p:ph type="sldNum" sz="quarter" idx="5"/>
          </p:nvPr>
        </p:nvSpPr>
        <p:spPr>
          <a:noFill/>
          <a:ln>
            <a:miter lim="800000"/>
            <a:headEnd/>
            <a:tailEnd/>
          </a:ln>
        </p:spPr>
        <p:txBody>
          <a:bodyPr/>
          <a:lstStyle/>
          <a:p>
            <a:fld id="{04D02C96-277A-4AEC-A795-5BEDE9EC8CE6}" type="slidenum">
              <a:rPr lang="en-US" altLang="en-US" smtClean="0"/>
              <a:pPr/>
              <a:t>15</a:t>
            </a:fld>
            <a:endParaRPr lang="en-US" altLang="en-US" smtClean="0"/>
          </a:p>
        </p:txBody>
      </p:sp>
    </p:spTree>
    <p:extLst>
      <p:ext uri="{BB962C8B-B14F-4D97-AF65-F5344CB8AC3E}">
        <p14:creationId xmlns:p14="http://schemas.microsoft.com/office/powerpoint/2010/main" val="36812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a:t>
            </a:r>
            <a:r>
              <a:rPr lang="en-US" baseline="0" dirty="0" smtClean="0"/>
              <a:t> should always copy your staff liaison on all correspondence to ensure that all public records are properly retained.</a:t>
            </a:r>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16</a:t>
            </a:fld>
            <a:endParaRPr lang="en-US" altLang="en-US"/>
          </a:p>
        </p:txBody>
      </p:sp>
    </p:spTree>
    <p:extLst>
      <p:ext uri="{BB962C8B-B14F-4D97-AF65-F5344CB8AC3E}">
        <p14:creationId xmlns:p14="http://schemas.microsoft.com/office/powerpoint/2010/main" val="105041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Goal of public meetings laws is to ensure that meetings and important decisions occur in public so that citizens are aware of what is going on and the decisions their elected officials are making.</a:t>
            </a:r>
          </a:p>
          <a:p>
            <a:pPr eaLnBrk="1" hangingPunct="1"/>
            <a:endParaRPr lang="en-US" altLang="en-US" dirty="0" smtClean="0"/>
          </a:p>
          <a:p>
            <a:pPr marL="0" indent="0" eaLnBrk="1" hangingPunct="1">
              <a:buFont typeface="Arial" panose="020B0604020202020204" pitchFamily="34" charset="0"/>
              <a:buNone/>
            </a:pPr>
            <a:endParaRPr lang="en-US" dirty="0" smtClean="0"/>
          </a:p>
          <a:p>
            <a:pPr marL="628650" lvl="1" indent="-171450" eaLnBrk="1" hangingPunct="1">
              <a:buFont typeface="Arial" panose="020B0604020202020204" pitchFamily="34" charset="0"/>
              <a:buChar char="•"/>
            </a:pPr>
            <a:endParaRPr lang="en-US" altLang="en-US" dirty="0" smtClean="0"/>
          </a:p>
        </p:txBody>
      </p:sp>
      <p:sp>
        <p:nvSpPr>
          <p:cNvPr id="57348" name="Slide Number Placeholder 3"/>
          <p:cNvSpPr>
            <a:spLocks noGrp="1"/>
          </p:cNvSpPr>
          <p:nvPr>
            <p:ph type="sldNum" sz="quarter" idx="5"/>
          </p:nvPr>
        </p:nvSpPr>
        <p:spPr>
          <a:noFill/>
          <a:ln>
            <a:miter lim="800000"/>
            <a:headEnd/>
            <a:tailEnd/>
          </a:ln>
        </p:spPr>
        <p:txBody>
          <a:bodyPr/>
          <a:lstStyle/>
          <a:p>
            <a:fld id="{CD972311-73B3-4957-BBA4-AC996B85E9AD}" type="slidenum">
              <a:rPr lang="en-US" altLang="en-US" smtClean="0"/>
              <a:pPr/>
              <a:t>17</a:t>
            </a:fld>
            <a:endParaRPr lang="en-US" altLang="en-US" smtClean="0"/>
          </a:p>
        </p:txBody>
      </p:sp>
    </p:spTree>
    <p:extLst>
      <p:ext uri="{BB962C8B-B14F-4D97-AF65-F5344CB8AC3E}">
        <p14:creationId xmlns:p14="http://schemas.microsoft.com/office/powerpoint/2010/main" val="104660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Attendance of public is</a:t>
            </a:r>
            <a:r>
              <a:rPr lang="en-US" baseline="0" dirty="0" smtClean="0"/>
              <a:t> required except for executive session meetings.</a:t>
            </a:r>
          </a:p>
          <a:p>
            <a:pPr marL="0" indent="0" eaLnBrk="1" hangingPunct="1">
              <a:buFont typeface="Arial" panose="020B0604020202020204" pitchFamily="34" charset="0"/>
              <a:buNone/>
            </a:pPr>
            <a:endParaRPr lang="en-US" altLang="en-US" dirty="0" smtClean="0"/>
          </a:p>
          <a:p>
            <a:pPr marL="171450" indent="-171450" eaLnBrk="1" hangingPunct="1">
              <a:buFont typeface="Arial" panose="020B0604020202020204" pitchFamily="34" charset="0"/>
              <a:buChar char="•"/>
            </a:pPr>
            <a:r>
              <a:rPr lang="en-US" altLang="en-US" dirty="0" smtClean="0"/>
              <a:t>Citizen</a:t>
            </a:r>
            <a:r>
              <a:rPr lang="en-US" altLang="en-US" baseline="0" dirty="0" smtClean="0"/>
              <a:t> Advisory Groups: WLMC 2.060 and 2.065 designate the officer and staff liaison as being responsible to ensure that minutes are being taken.</a:t>
            </a:r>
            <a:endParaRPr lang="en-US" altLang="en-US" dirty="0" smtClean="0"/>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Neighborhood Associations: WLMC 2.100(4)(c)(ii) requires minutes to</a:t>
            </a:r>
            <a:r>
              <a:rPr lang="en-US" altLang="en-US" baseline="0" dirty="0" smtClean="0"/>
              <a:t> be taken and lists to be kept.  </a:t>
            </a:r>
            <a:r>
              <a:rPr lang="en-US" altLang="en-US" dirty="0" smtClean="0"/>
              <a:t>CDC 99.240 requires appropriate</a:t>
            </a:r>
            <a:r>
              <a:rPr lang="en-US" altLang="en-US" baseline="0" dirty="0" smtClean="0"/>
              <a:t> </a:t>
            </a:r>
            <a:r>
              <a:rPr lang="en-US" altLang="en-US" dirty="0" smtClean="0"/>
              <a:t>minutes to get authority to seek appeal.</a:t>
            </a:r>
          </a:p>
          <a:p>
            <a:pPr marL="0" indent="0" eaLnBrk="1" hangingPunct="1">
              <a:buFont typeface="Arial" panose="020B0604020202020204" pitchFamily="34" charset="0"/>
              <a:buNone/>
            </a:pPr>
            <a:endParaRPr lang="en-US" altLang="en-US" dirty="0" smtClean="0"/>
          </a:p>
          <a:p>
            <a:r>
              <a:rPr lang="en-US" altLang="en-US" b="1" dirty="0" smtClean="0"/>
              <a:t>WLMC 2.100(4)(c)(ii) </a:t>
            </a:r>
            <a:r>
              <a:rPr lang="en-US" dirty="0" smtClean="0"/>
              <a:t>That meetings be conducted in conformance with public meetings law when the association meets to act in an advisory capacity to the City. Advisory capacity exists when the City requests or the association on its own accord seeks to act in an advisory capacity to the City; that written minutes as required by open meetings law also be required to show minority opinions and a list of all those voting, and that copies of approved minutes and sign-in lists be available to the City for public review</a:t>
            </a:r>
            <a:endParaRPr lang="en-US" altLang="en-US" b="1" dirty="0" smtClean="0"/>
          </a:p>
          <a:p>
            <a:endParaRPr lang="en-US" altLang="en-US" b="1" dirty="0" smtClean="0"/>
          </a:p>
          <a:p>
            <a:r>
              <a:rPr lang="en-US" altLang="en-US" b="1" dirty="0" smtClean="0"/>
              <a:t>CDC</a:t>
            </a:r>
            <a:r>
              <a:rPr lang="en-US" altLang="en-US" b="1" baseline="0" dirty="0" smtClean="0"/>
              <a:t> 99.240(C)</a:t>
            </a:r>
            <a:r>
              <a:rPr lang="en-US" b="1" dirty="0" smtClean="0"/>
              <a:t> </a:t>
            </a:r>
            <a:r>
              <a:rPr lang="en-US" dirty="0" smtClean="0"/>
              <a:t>Formally recognized neighborhood associations may appeal land use decisions to the appropriate bodies without cost if the Planning Director finds:</a:t>
            </a:r>
          </a:p>
          <a:p>
            <a:pPr marL="228600" indent="-228600">
              <a:buFont typeface="+mj-lt"/>
              <a:buAutoNum type="arabicPeriod"/>
            </a:pPr>
            <a:r>
              <a:rPr lang="en-US" dirty="0" smtClean="0"/>
              <a:t>The Community Development Code appeal procedures are followed.</a:t>
            </a:r>
          </a:p>
          <a:p>
            <a:pPr marL="228600" indent="-228600">
              <a:buFont typeface="+mj-lt"/>
              <a:buAutoNum type="arabicPeriod"/>
            </a:pPr>
            <a:r>
              <a:rPr lang="en-US" dirty="0" smtClean="0"/>
              <a:t>A member of the association must have established standing on behalf of the association. The member must have explicitly identified themselves, in writing or in testimony, as representing the association.</a:t>
            </a:r>
          </a:p>
          <a:p>
            <a:pPr marL="228600" indent="-228600">
              <a:buFont typeface="+mj-lt"/>
              <a:buAutoNum type="arabicPeriod"/>
            </a:pPr>
            <a:r>
              <a:rPr lang="en-US" dirty="0" smtClean="0"/>
              <a:t>The association submits a copy of the </a:t>
            </a:r>
            <a:r>
              <a:rPr lang="en-US" u="sng" dirty="0" smtClean="0"/>
              <a:t>meeting minutes and vote </a:t>
            </a:r>
            <a:r>
              <a:rPr lang="en-US" dirty="0" smtClean="0"/>
              <a:t>taken supporting the appeal.</a:t>
            </a:r>
          </a:p>
          <a:p>
            <a:pPr marL="228600" indent="-228600">
              <a:buFont typeface="+mj-lt"/>
              <a:buAutoNum type="arabicPeriod"/>
            </a:pPr>
            <a:r>
              <a:rPr lang="en-US" dirty="0" smtClean="0"/>
              <a:t>The neighborhood association appeal is related to the property within the association’s recognized boundaries, or an application outside the association’s boundaries that shall have significant impacts upon the association’s neighborhood.</a:t>
            </a:r>
          </a:p>
          <a:p>
            <a:pPr marL="228600" indent="-228600">
              <a:buFont typeface="+mj-lt"/>
              <a:buAutoNum type="arabicPeriod"/>
            </a:pPr>
            <a:r>
              <a:rPr lang="en-US" dirty="0" smtClean="0"/>
              <a:t>The neighborhood association may appeal without cost on behalf of an individual or group with standing who is not represented by a recognized association if subsections A, B and C of this section are met and the neighborhood association finds the issue(s) are of City-wide concern related to the West Linn Comprehensive Plan or the West Linn CDC.</a:t>
            </a:r>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18</a:t>
            </a:fld>
            <a:endParaRPr lang="en-US" altLang="en-US"/>
          </a:p>
        </p:txBody>
      </p:sp>
    </p:spTree>
    <p:extLst>
      <p:ext uri="{BB962C8B-B14F-4D97-AF65-F5344CB8AC3E}">
        <p14:creationId xmlns:p14="http://schemas.microsoft.com/office/powerpoint/2010/main" val="1374384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HYPOTHETICAL: </a:t>
            </a:r>
          </a:p>
          <a:p>
            <a:pPr marL="171450" indent="-171450">
              <a:buFont typeface="Arial" panose="020B0604020202020204" pitchFamily="34" charset="0"/>
              <a:buChar char="•"/>
            </a:pPr>
            <a:r>
              <a:rPr lang="en-US" dirty="0" smtClean="0"/>
              <a:t>Yes, the Commission</a:t>
            </a:r>
            <a:r>
              <a:rPr lang="en-US" baseline="0" dirty="0" smtClean="0"/>
              <a:t> is a 5 member commission and if three of them are discussing the final order that is a quorum.  </a:t>
            </a:r>
          </a:p>
          <a:p>
            <a:pPr marL="171450" indent="-171450">
              <a:buFont typeface="Arial" panose="020B0604020202020204" pitchFamily="34" charset="0"/>
              <a:buChar char="•"/>
            </a:pPr>
            <a:r>
              <a:rPr lang="en-US" baseline="0" dirty="0" smtClean="0"/>
              <a:t>Public meetings law would consider this a meeting even though it is occurring electronically.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WHAT IF:</a:t>
            </a:r>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19</a:t>
            </a:fld>
            <a:endParaRPr lang="en-US" altLang="en-US"/>
          </a:p>
        </p:txBody>
      </p:sp>
    </p:spTree>
    <p:extLst>
      <p:ext uri="{BB962C8B-B14F-4D97-AF65-F5344CB8AC3E}">
        <p14:creationId xmlns:p14="http://schemas.microsoft.com/office/powerpoint/2010/main" val="323493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2</a:t>
            </a:fld>
            <a:endParaRPr lang="en-US" altLang="en-US"/>
          </a:p>
        </p:txBody>
      </p:sp>
    </p:spTree>
    <p:extLst>
      <p:ext uri="{BB962C8B-B14F-4D97-AF65-F5344CB8AC3E}">
        <p14:creationId xmlns:p14="http://schemas.microsoft.com/office/powerpoint/2010/main" val="193847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difficult issue because you</a:t>
            </a:r>
            <a:r>
              <a:rPr lang="en-US" baseline="0" dirty="0" smtClean="0"/>
              <a:t> are here tonight because you are involved in city issues, and you likely have political views as well.  And in fact, you may be approached on a political issue specifically because of your involvement on a citizen advisory group.  So, as an involved citizen, you need to know when you can engage in political activities.</a:t>
            </a:r>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20</a:t>
            </a:fld>
            <a:endParaRPr lang="en-US" altLang="en-US"/>
          </a:p>
        </p:txBody>
      </p:sp>
    </p:spTree>
    <p:extLst>
      <p:ext uri="{BB962C8B-B14F-4D97-AF65-F5344CB8AC3E}">
        <p14:creationId xmlns:p14="http://schemas.microsoft.com/office/powerpoint/2010/main" val="225349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Neighborhood Associations.</a:t>
            </a:r>
          </a:p>
          <a:p>
            <a:pPr marL="171450" indent="-171450">
              <a:buFont typeface="Arial" panose="020B0604020202020204" pitchFamily="34" charset="0"/>
              <a:buChar char="•"/>
            </a:pPr>
            <a:r>
              <a:rPr lang="en-US" dirty="0" smtClean="0"/>
              <a:t>T</a:t>
            </a:r>
            <a:r>
              <a:rPr lang="en-US" baseline="0" dirty="0" smtClean="0"/>
              <a:t>he State Elections Division has stated that the City can be more restrictive than state law and require that NAs comply with political advocacy restrictions because NAs receive public funds, are treated as advisory, and given specific rights and duties under the West Linn Municipal Code and CDC.</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There is a risk that a NA officer that engages in political advocacy could subject themselves to personal liability, which would require the individual officer to defend him or herself.  It is always possible that a citizen could file a complaint against a NA officer if the officer engages in political advocacy, and even if the NA officer is not found to have committed any violations, it could still be a time consuming and public matter.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However, there is no doubt that City staff are “public employees” that must abide by the political activity restrictions.  Therefore, it is important for you all to understand that ultimately, the City has to protect City staff from potential violations and city staff will not be able to post or disseminate information that contains political advocacy because even if the NA will not be fined, it would put city staff at risk of a violation.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21</a:t>
            </a:fld>
            <a:endParaRPr lang="en-US" altLang="en-US"/>
          </a:p>
        </p:txBody>
      </p:sp>
    </p:spTree>
    <p:extLst>
      <p:ext uri="{BB962C8B-B14F-4D97-AF65-F5344CB8AC3E}">
        <p14:creationId xmlns:p14="http://schemas.microsoft.com/office/powerpoint/2010/main" val="1515099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ltLang="en-US" smtClean="0"/>
          </a:p>
        </p:txBody>
      </p:sp>
      <p:sp>
        <p:nvSpPr>
          <p:cNvPr id="58372" name="Slide Number Placeholder 3"/>
          <p:cNvSpPr>
            <a:spLocks noGrp="1"/>
          </p:cNvSpPr>
          <p:nvPr>
            <p:ph type="sldNum" sz="quarter" idx="5"/>
          </p:nvPr>
        </p:nvSpPr>
        <p:spPr>
          <a:noFill/>
          <a:ln>
            <a:miter lim="800000"/>
            <a:headEnd/>
            <a:tailEnd/>
          </a:ln>
        </p:spPr>
        <p:txBody>
          <a:bodyPr/>
          <a:lstStyle/>
          <a:p>
            <a:fld id="{AAD54369-3BDD-492C-866D-F4E3BC012036}" type="slidenum">
              <a:rPr lang="en-US" altLang="en-US" smtClean="0"/>
              <a:pPr/>
              <a:t>22</a:t>
            </a:fld>
            <a:endParaRPr lang="en-US" altLang="en-US" smtClean="0"/>
          </a:p>
        </p:txBody>
      </p:sp>
    </p:spTree>
    <p:extLst>
      <p:ext uri="{BB962C8B-B14F-4D97-AF65-F5344CB8AC3E}">
        <p14:creationId xmlns:p14="http://schemas.microsoft.com/office/powerpoint/2010/main" val="98524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altLang="en-US" smtClean="0"/>
          </a:p>
        </p:txBody>
      </p:sp>
      <p:sp>
        <p:nvSpPr>
          <p:cNvPr id="59396" name="Slide Number Placeholder 3"/>
          <p:cNvSpPr>
            <a:spLocks noGrp="1"/>
          </p:cNvSpPr>
          <p:nvPr>
            <p:ph type="sldNum" sz="quarter" idx="5"/>
          </p:nvPr>
        </p:nvSpPr>
        <p:spPr>
          <a:noFill/>
          <a:ln>
            <a:miter lim="800000"/>
            <a:headEnd/>
            <a:tailEnd/>
          </a:ln>
        </p:spPr>
        <p:txBody>
          <a:bodyPr/>
          <a:lstStyle/>
          <a:p>
            <a:fld id="{DC1FEE99-D60B-4EDE-81DD-B6723EDD67B2}" type="slidenum">
              <a:rPr lang="en-US" altLang="en-US" smtClean="0"/>
              <a:pPr/>
              <a:t>23</a:t>
            </a:fld>
            <a:endParaRPr lang="en-US" altLang="en-US" smtClean="0"/>
          </a:p>
        </p:txBody>
      </p:sp>
    </p:spTree>
    <p:extLst>
      <p:ext uri="{BB962C8B-B14F-4D97-AF65-F5344CB8AC3E}">
        <p14:creationId xmlns:p14="http://schemas.microsoft.com/office/powerpoint/2010/main" val="3800161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a:t>
            </a:r>
          </a:p>
          <a:p>
            <a:r>
              <a:rPr lang="en-US" dirty="0" smtClean="0"/>
              <a:t>Yes, he can take a positions because he is acting</a:t>
            </a:r>
            <a:r>
              <a:rPr lang="en-US" baseline="0" dirty="0" smtClean="0"/>
              <a:t> in his individual capacity, not on behalf of the Commission.  Mr. Smith should be specific and he should always notify those he is speaking to, emailing, etc. when he is acting in his individual capacity and not as a member of the Commission.</a:t>
            </a:r>
          </a:p>
          <a:p>
            <a:endParaRPr lang="en-US" baseline="0" dirty="0" smtClean="0"/>
          </a:p>
          <a:p>
            <a:r>
              <a:rPr lang="en-US" baseline="0" dirty="0" smtClean="0"/>
              <a:t>WHAT IF:</a:t>
            </a:r>
          </a:p>
          <a:p>
            <a:r>
              <a:rPr lang="en-US" baseline="0" dirty="0" smtClean="0"/>
              <a:t>No.  He cannot take a position because he would be raising money, which constitutes taking a position on a measure, and he is being asked to attend in his official capacity.</a:t>
            </a:r>
          </a:p>
          <a:p>
            <a:endParaRPr lang="en-US" baseline="0" dirty="0" smtClean="0"/>
          </a:p>
          <a:p>
            <a:r>
              <a:rPr lang="en-US" baseline="0" dirty="0" smtClean="0"/>
              <a:t>T-shirts, buttons, stickers:</a:t>
            </a:r>
          </a:p>
          <a:p>
            <a:endParaRPr lang="en-US" baseline="0" dirty="0" smtClean="0"/>
          </a:p>
          <a:p>
            <a:r>
              <a:rPr lang="en-US" baseline="0" dirty="0" smtClean="0"/>
              <a:t>There is a limited exception to allow public employees to wear t-shirts, buttons, stickers as long as doing so does not violate city policy.</a:t>
            </a:r>
          </a:p>
          <a:p>
            <a:pPr marL="171450" indent="-171450">
              <a:buFont typeface="Arial" panose="020B0604020202020204" pitchFamily="34" charset="0"/>
              <a:buChar char="•"/>
            </a:pPr>
            <a:r>
              <a:rPr lang="en-US" baseline="0" dirty="0" smtClean="0"/>
              <a:t>Example: If uniform is required, must wear uniform.</a:t>
            </a:r>
          </a:p>
          <a:p>
            <a:pPr marL="171450" indent="-171450">
              <a:buFont typeface="Arial" panose="020B0604020202020204" pitchFamily="34" charset="0"/>
              <a:buChar char="•"/>
            </a:pPr>
            <a:r>
              <a:rPr lang="en-US" baseline="0" dirty="0" smtClean="0"/>
              <a:t>City policy prohibits any clothing item that is inappropriate or potentially offensive language or graphics.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NO Distribution during working hours though.</a:t>
            </a:r>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24</a:t>
            </a:fld>
            <a:endParaRPr lang="en-US" altLang="en-US"/>
          </a:p>
        </p:txBody>
      </p:sp>
    </p:spTree>
    <p:extLst>
      <p:ext uri="{BB962C8B-B14F-4D97-AF65-F5344CB8AC3E}">
        <p14:creationId xmlns:p14="http://schemas.microsoft.com/office/powerpoint/2010/main" val="237009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25</a:t>
            </a:fld>
            <a:endParaRPr lang="en-US" altLang="en-US"/>
          </a:p>
        </p:txBody>
      </p:sp>
    </p:spTree>
    <p:extLst>
      <p:ext uri="{BB962C8B-B14F-4D97-AF65-F5344CB8AC3E}">
        <p14:creationId xmlns:p14="http://schemas.microsoft.com/office/powerpoint/2010/main" val="229363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26</a:t>
            </a:fld>
            <a:endParaRPr lang="en-US" altLang="en-US"/>
          </a:p>
        </p:txBody>
      </p:sp>
    </p:spTree>
    <p:extLst>
      <p:ext uri="{BB962C8B-B14F-4D97-AF65-F5344CB8AC3E}">
        <p14:creationId xmlns:p14="http://schemas.microsoft.com/office/powerpoint/2010/main" val="208620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smtClean="0"/>
              <a:t>Lots of issues can arise, especially in</a:t>
            </a:r>
            <a:r>
              <a:rPr lang="en-US" baseline="0" dirty="0" smtClean="0"/>
              <a:t> small communities when community members live near other family members, own businesses, and are active in commercial activities.</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HYPOTHETICAL:  Disclose, and do not participate.</a:t>
            </a:r>
          </a:p>
          <a:p>
            <a:pPr marL="628650" lvl="1" indent="-171450" eaLnBrk="1" hangingPunct="1">
              <a:buFont typeface="Arial" panose="020B0604020202020204" pitchFamily="34" charset="0"/>
              <a:buChar char="•"/>
              <a:defRPr/>
            </a:pPr>
            <a:r>
              <a:rPr lang="en-US" dirty="0" smtClean="0"/>
              <a:t> Carson example: </a:t>
            </a:r>
            <a:r>
              <a:rPr lang="en-US" altLang="en-US" dirty="0" smtClean="0"/>
              <a:t>The City Council held a public hearing on amendments to Chapter 25, the Overlay Zone for the Historic District in 2013.  Councilor Carson lives in the Historic District.  It was not clear that the new regulations would affect her financial interest. </a:t>
            </a:r>
            <a:r>
              <a:rPr lang="en-US" dirty="0" smtClean="0"/>
              <a:t>Carson had a potential conflict of interest and she disclosed that potential conflict at the meeting and was able to participate in the deliberations and decision.</a:t>
            </a:r>
          </a:p>
          <a:p>
            <a:pPr marL="171450" indent="-171450" eaLnBrk="1" hangingPunct="1">
              <a:buFont typeface="Arial" panose="020B0604020202020204" pitchFamily="34" charset="0"/>
              <a:buChar char="•"/>
              <a:defRPr/>
            </a:pPr>
            <a:endParaRPr lang="en-US" dirty="0" smtClean="0"/>
          </a:p>
          <a:p>
            <a:pPr marL="628650" lvl="1" indent="-171450" eaLnBrk="1" hangingPunct="1">
              <a:buFont typeface="Arial" panose="020B0604020202020204" pitchFamily="34" charset="0"/>
              <a:buChar char="•"/>
              <a:defRPr/>
            </a:pPr>
            <a:r>
              <a:rPr lang="en-US" dirty="0" smtClean="0"/>
              <a:t>Councilor Tan was careful to disclose an issue when a tree easement near her property came up for approval because it was</a:t>
            </a:r>
            <a:r>
              <a:rPr lang="en-US" baseline="0" dirty="0" smtClean="0"/>
              <a:t> unclear if or how she would be impacted by the easement.</a:t>
            </a:r>
          </a:p>
          <a:p>
            <a:pPr marL="628650" lvl="1" indent="-171450" eaLnBrk="1" hangingPunct="1">
              <a:buFont typeface="Arial" panose="020B0604020202020204" pitchFamily="34" charset="0"/>
              <a:buChar char="•"/>
              <a:defRPr/>
            </a:pPr>
            <a:endParaRPr lang="en-US" baseline="0" dirty="0" smtClean="0"/>
          </a:p>
          <a:p>
            <a:pPr marL="628650" lvl="1" indent="-171450" eaLnBrk="1" hangingPunct="1">
              <a:buFont typeface="Arial" panose="020B0604020202020204" pitchFamily="34" charset="0"/>
              <a:buChar char="•"/>
              <a:defRPr/>
            </a:pPr>
            <a:r>
              <a:rPr lang="en-US" baseline="0" dirty="0" smtClean="0"/>
              <a:t>The Mayor actually recused himself during the adoption of the  Water Resource Area ordinance because it would impact his property.</a:t>
            </a:r>
            <a:endParaRPr lang="en-US" dirty="0" smtClean="0"/>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WHAT IF: Disclose, because potential</a:t>
            </a:r>
            <a:r>
              <a:rPr lang="en-US" baseline="0" dirty="0" smtClean="0"/>
              <a:t> conflict, and then participate.</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Always err on the side of caution and disclose because the penalty for failing to disclose an actual or potential conflict is personal liability and potential fines.</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Sometimes it is better to disclose or even recuse yourself to avoid the appearance of impropriety than participate.</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You are responsible to bring potential issues to your staff liaison or myself for further evaluation because you know where you live and your potential associations, whereas staff does not have that information.</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Oregon Government Ethics</a:t>
            </a:r>
            <a:r>
              <a:rPr lang="en-US" baseline="0" dirty="0" smtClean="0"/>
              <a:t> Commission is a great resource.</a:t>
            </a:r>
            <a:endParaRPr lang="en-US" dirty="0" smtClean="0"/>
          </a:p>
          <a:p>
            <a:pPr marL="171450" indent="-171450" eaLnBrk="1" hangingPunct="1">
              <a:buFont typeface="Arial" panose="020B0604020202020204" pitchFamily="34" charset="0"/>
              <a:buChar char="•"/>
              <a:defRPr/>
            </a:pPr>
            <a:endParaRPr lang="en-US" dirty="0" smtClean="0"/>
          </a:p>
          <a:p>
            <a:pPr eaLnBrk="1" hangingPunct="1">
              <a:defRPr/>
            </a:pPr>
            <a:endParaRPr lang="en-US" dirty="0" smtClean="0"/>
          </a:p>
        </p:txBody>
      </p:sp>
      <p:sp>
        <p:nvSpPr>
          <p:cNvPr id="60420" name="Slide Number Placeholder 3"/>
          <p:cNvSpPr>
            <a:spLocks noGrp="1"/>
          </p:cNvSpPr>
          <p:nvPr>
            <p:ph type="sldNum" sz="quarter" idx="5"/>
          </p:nvPr>
        </p:nvSpPr>
        <p:spPr>
          <a:noFill/>
          <a:ln>
            <a:miter lim="800000"/>
            <a:headEnd/>
            <a:tailEnd/>
          </a:ln>
        </p:spPr>
        <p:txBody>
          <a:bodyPr/>
          <a:lstStyle/>
          <a:p>
            <a:fld id="{9A16249F-60DF-42C1-8A11-8823F9B4F12F}" type="slidenum">
              <a:rPr lang="en-US" altLang="en-US" smtClean="0"/>
              <a:pPr/>
              <a:t>27</a:t>
            </a:fld>
            <a:endParaRPr lang="en-US" altLang="en-US" smtClean="0"/>
          </a:p>
        </p:txBody>
      </p:sp>
    </p:spTree>
    <p:extLst>
      <p:ext uri="{BB962C8B-B14F-4D97-AF65-F5344CB8AC3E}">
        <p14:creationId xmlns:p14="http://schemas.microsoft.com/office/powerpoint/2010/main" val="328515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r>
              <a:rPr lang="en-US" altLang="en-US" b="1" dirty="0" smtClean="0"/>
              <a:t>HYPOTHETICAL: </a:t>
            </a:r>
            <a:r>
              <a:rPr lang="en-US" altLang="en-US" b="0" dirty="0" smtClean="0"/>
              <a:t>Yes, actual conflict because his vote leads</a:t>
            </a:r>
            <a:r>
              <a:rPr lang="en-US" altLang="en-US" b="0" baseline="0" dirty="0" smtClean="0"/>
              <a:t> to </a:t>
            </a:r>
            <a:r>
              <a:rPr lang="en-US" altLang="en-US" b="0" baseline="0" smtClean="0"/>
              <a:t>the approval of the contract.</a:t>
            </a:r>
            <a:endParaRPr lang="en-US" altLang="en-US" b="1" smtClean="0"/>
          </a:p>
          <a:p>
            <a:pPr eaLnBrk="1" hangingPunct="1"/>
            <a:endParaRPr lang="en-US" altLang="en-US" b="1" dirty="0" smtClean="0"/>
          </a:p>
          <a:p>
            <a:pPr eaLnBrk="1" hangingPunct="1"/>
            <a:r>
              <a:rPr lang="en-US" altLang="en-US" b="1" dirty="0" smtClean="0"/>
              <a:t>WHAT IF: </a:t>
            </a:r>
            <a:r>
              <a:rPr lang="en-US" altLang="en-US" dirty="0" smtClean="0"/>
              <a:t>Still using position for financial gain.  Could put undue pressure on staff liaison to enter into a contract with the Commission member.</a:t>
            </a:r>
          </a:p>
        </p:txBody>
      </p:sp>
      <p:sp>
        <p:nvSpPr>
          <p:cNvPr id="61444" name="Slide Number Placeholder 3"/>
          <p:cNvSpPr>
            <a:spLocks noGrp="1"/>
          </p:cNvSpPr>
          <p:nvPr>
            <p:ph type="sldNum" sz="quarter" idx="5"/>
          </p:nvPr>
        </p:nvSpPr>
        <p:spPr>
          <a:noFill/>
          <a:ln>
            <a:miter lim="800000"/>
            <a:headEnd/>
            <a:tailEnd/>
          </a:ln>
        </p:spPr>
        <p:txBody>
          <a:bodyPr/>
          <a:lstStyle/>
          <a:p>
            <a:fld id="{0E2A036E-ED0A-4895-945A-7D9AF0C50EE5}" type="slidenum">
              <a:rPr lang="en-US" altLang="en-US" smtClean="0"/>
              <a:pPr/>
              <a:t>28</a:t>
            </a:fld>
            <a:endParaRPr lang="en-US" altLang="en-US" smtClean="0"/>
          </a:p>
        </p:txBody>
      </p:sp>
    </p:spTree>
    <p:extLst>
      <p:ext uri="{BB962C8B-B14F-4D97-AF65-F5344CB8AC3E}">
        <p14:creationId xmlns:p14="http://schemas.microsoft.com/office/powerpoint/2010/main" val="381135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Legislators/Policy Officials: in this role the Council establishes priorities; adopts laws and regulations; approves resolutions; adopts the Budget setting appropriation levels; and hires the City Manager and City Attorney.</a:t>
            </a:r>
          </a:p>
          <a:p>
            <a:pPr lvl="1"/>
            <a:endParaRPr lang="en-US" dirty="0" smtClean="0"/>
          </a:p>
          <a:p>
            <a:pPr lvl="1"/>
            <a:r>
              <a:rPr lang="en-US" dirty="0" smtClean="0"/>
              <a:t>Judges on Quasi-judicial land use cases: for any land use application that is appealed to the Council that is appealed to the City Council, the Councilors act as impartial judges and determine if the application meets the requirements of the Community Development Code.  If the application complies with those requirements, the Council approves the application; if not, the Council denies the application. </a:t>
            </a:r>
          </a:p>
          <a:p>
            <a:pPr lvl="1"/>
            <a:endParaRPr lang="en-US" dirty="0" smtClean="0"/>
          </a:p>
          <a:p>
            <a:r>
              <a:rPr lang="en-US" dirty="0" smtClean="0"/>
              <a:t>Additional Role of the Mayor</a:t>
            </a:r>
          </a:p>
          <a:p>
            <a:pPr lvl="1"/>
            <a:r>
              <a:rPr lang="en-US" dirty="0" smtClean="0"/>
              <a:t>The Mayor presides at all meetings of the City Council</a:t>
            </a:r>
          </a:p>
          <a:p>
            <a:pPr lvl="1"/>
            <a:r>
              <a:rPr lang="en-US" dirty="0" smtClean="0"/>
              <a:t>The Mayor signs all ordinances and other acts of the City Council</a:t>
            </a:r>
          </a:p>
          <a:p>
            <a:pPr lvl="1"/>
            <a:r>
              <a:rPr lang="en-US" dirty="0" smtClean="0"/>
              <a:t>Appoints advisory boards, with the consent of the Council</a:t>
            </a:r>
          </a:p>
          <a:p>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3</a:t>
            </a:fld>
            <a:endParaRPr lang="en-US" altLang="en-US"/>
          </a:p>
        </p:txBody>
      </p:sp>
    </p:spTree>
    <p:extLst>
      <p:ext uri="{BB962C8B-B14F-4D97-AF65-F5344CB8AC3E}">
        <p14:creationId xmlns:p14="http://schemas.microsoft.com/office/powerpoint/2010/main" val="7832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4</a:t>
            </a:fld>
            <a:endParaRPr lang="en-US" altLang="en-US"/>
          </a:p>
        </p:txBody>
      </p:sp>
    </p:spTree>
    <p:extLst>
      <p:ext uri="{BB962C8B-B14F-4D97-AF65-F5344CB8AC3E}">
        <p14:creationId xmlns:p14="http://schemas.microsoft.com/office/powerpoint/2010/main" val="50635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City Management</a:t>
            </a:r>
          </a:p>
          <a:p>
            <a:r>
              <a:rPr lang="en-US" sz="1200" kern="1200" dirty="0" smtClean="0">
                <a:solidFill>
                  <a:schemeClr val="tx1"/>
                </a:solidFill>
                <a:effectLst/>
                <a:latin typeface="Calibri" pitchFamily="34" charset="0"/>
                <a:ea typeface="+mn-ea"/>
                <a:cs typeface="+mn-cs"/>
              </a:rPr>
              <a:t>HR</a:t>
            </a:r>
          </a:p>
          <a:p>
            <a:r>
              <a:rPr lang="en-US" sz="1200" kern="1200" dirty="0" smtClean="0">
                <a:solidFill>
                  <a:schemeClr val="tx1"/>
                </a:solidFill>
                <a:effectLst/>
                <a:latin typeface="Calibri" pitchFamily="34" charset="0"/>
                <a:ea typeface="+mn-ea"/>
                <a:cs typeface="+mn-cs"/>
              </a:rPr>
              <a:t>Finance and Municipal Court</a:t>
            </a:r>
          </a:p>
          <a:p>
            <a:r>
              <a:rPr lang="en-US" sz="1200" kern="1200" dirty="0" smtClean="0">
                <a:solidFill>
                  <a:schemeClr val="tx1"/>
                </a:solidFill>
                <a:effectLst/>
                <a:latin typeface="Calibri" pitchFamily="34" charset="0"/>
                <a:ea typeface="+mn-ea"/>
                <a:cs typeface="+mn-cs"/>
              </a:rPr>
              <a:t>IT</a:t>
            </a:r>
          </a:p>
          <a:p>
            <a:r>
              <a:rPr lang="en-US" sz="1200" kern="1200" dirty="0" smtClean="0">
                <a:solidFill>
                  <a:schemeClr val="tx1"/>
                </a:solidFill>
                <a:effectLst/>
                <a:latin typeface="Calibri" pitchFamily="34" charset="0"/>
                <a:ea typeface="+mn-ea"/>
                <a:cs typeface="+mn-cs"/>
              </a:rPr>
              <a:t>Facility Services</a:t>
            </a:r>
          </a:p>
          <a:p>
            <a:r>
              <a:rPr lang="en-US" sz="1200" kern="1200" dirty="0" smtClean="0">
                <a:solidFill>
                  <a:schemeClr val="tx1"/>
                </a:solidFill>
                <a:effectLst/>
                <a:latin typeface="Calibri" pitchFamily="34" charset="0"/>
                <a:ea typeface="+mn-ea"/>
                <a:cs typeface="+mn-cs"/>
              </a:rPr>
              <a:t>Public Works: Engineering, Streets, Water, and Wastewater &amp; </a:t>
            </a:r>
            <a:r>
              <a:rPr lang="en-US" sz="1200" kern="1200" dirty="0" err="1" smtClean="0">
                <a:solidFill>
                  <a:schemeClr val="tx1"/>
                </a:solidFill>
                <a:effectLst/>
                <a:latin typeface="Calibri" pitchFamily="34" charset="0"/>
                <a:ea typeface="+mn-ea"/>
                <a:cs typeface="+mn-cs"/>
              </a:rPr>
              <a:t>Stormwater</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Community Development</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Library</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Parks &amp; Recreation,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Police</a:t>
            </a:r>
            <a:endParaRPr lang="en-US" dirty="0"/>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5</a:t>
            </a:fld>
            <a:endParaRPr lang="en-US" altLang="en-US"/>
          </a:p>
        </p:txBody>
      </p:sp>
    </p:spTree>
    <p:extLst>
      <p:ext uri="{BB962C8B-B14F-4D97-AF65-F5344CB8AC3E}">
        <p14:creationId xmlns:p14="http://schemas.microsoft.com/office/powerpoint/2010/main" val="276957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6</a:t>
            </a:fld>
            <a:endParaRPr lang="en-US" altLang="en-US"/>
          </a:p>
        </p:txBody>
      </p:sp>
    </p:spTree>
    <p:extLst>
      <p:ext uri="{BB962C8B-B14F-4D97-AF65-F5344CB8AC3E}">
        <p14:creationId xmlns:p14="http://schemas.microsoft.com/office/powerpoint/2010/main" val="72998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7</a:t>
            </a:fld>
            <a:endParaRPr lang="en-US" altLang="en-US"/>
          </a:p>
        </p:txBody>
      </p:sp>
    </p:spTree>
    <p:extLst>
      <p:ext uri="{BB962C8B-B14F-4D97-AF65-F5344CB8AC3E}">
        <p14:creationId xmlns:p14="http://schemas.microsoft.com/office/powerpoint/2010/main" val="189245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8</a:t>
            </a:fld>
            <a:endParaRPr lang="en-US" altLang="en-US"/>
          </a:p>
        </p:txBody>
      </p:sp>
    </p:spTree>
    <p:extLst>
      <p:ext uri="{BB962C8B-B14F-4D97-AF65-F5344CB8AC3E}">
        <p14:creationId xmlns:p14="http://schemas.microsoft.com/office/powerpoint/2010/main" val="326673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9D549F-AC11-473F-9158-80C8FC70E2FB}" type="slidenum">
              <a:rPr lang="en-US" altLang="en-US" smtClean="0"/>
              <a:pPr>
                <a:defRPr/>
              </a:pPr>
              <a:t>9</a:t>
            </a:fld>
            <a:endParaRPr lang="en-US" altLang="en-US"/>
          </a:p>
        </p:txBody>
      </p:sp>
    </p:spTree>
    <p:extLst>
      <p:ext uri="{BB962C8B-B14F-4D97-AF65-F5344CB8AC3E}">
        <p14:creationId xmlns:p14="http://schemas.microsoft.com/office/powerpoint/2010/main" val="832306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p:spPr>
        <p:txBody>
          <a:bodyPr wrap="none" anchor="ctr"/>
          <a:lstStyle/>
          <a:p>
            <a:endParaRPr lang="en-US"/>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p:spPr>
        <p:txBody>
          <a:bodyPr wrap="none" anchor="ctr"/>
          <a:lstStyle/>
          <a:p>
            <a:endParaRPr lang="en-US"/>
          </a:p>
        </p:txBody>
      </p:sp>
      <p:pic>
        <p:nvPicPr>
          <p:cNvPr id="6" name="Picture 8" descr="tan_waves"/>
          <p:cNvPicPr>
            <a:picLocks noChangeAspect="1" noChangeArrowheads="1"/>
          </p:cNvPicPr>
          <p:nvPr userDrawn="1"/>
        </p:nvPicPr>
        <p:blipFill>
          <a:blip r:embed="rId2" cstate="print"/>
          <a:srcRect b="35602"/>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p:spPr>
        <p:txBody>
          <a:bodyPr/>
          <a:lstStyle/>
          <a:p>
            <a:endParaRPr lang="en-US"/>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pPr lvl="0"/>
            <a:r>
              <a:rPr lang="en-US" altLang="en-US" noProof="0" smtClean="0"/>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extLst/>
        </p:spPr>
        <p:txBody>
          <a:bodyPr vert="horz" wrap="square" lIns="91440" tIns="45720" rIns="91440" bIns="45720" numCol="1" anchor="t" anchorCtr="0" compatLnSpc="1">
            <a:prstTxWarp prst="textNoShape">
              <a:avLst/>
            </a:prstTxWarp>
          </a:bodyPr>
          <a:lstStyle>
            <a:lvl1pPr>
              <a:defRPr sz="1000">
                <a:solidFill>
                  <a:schemeClr val="hlink"/>
                </a:solidFill>
              </a:defRPr>
            </a:lvl1pPr>
          </a:lstStyle>
          <a:p>
            <a:pPr>
              <a:defRPr/>
            </a:pPr>
            <a:endParaRPr lang="en-US" altLang="en-US"/>
          </a:p>
        </p:txBody>
      </p:sp>
      <p:sp>
        <p:nvSpPr>
          <p:cNvPr id="10" name="Rectangle 5"/>
          <p:cNvSpPr>
            <a:spLocks noGrp="1" noChangeArrowheads="1"/>
          </p:cNvSpPr>
          <p:nvPr>
            <p:ph type="ftr" sz="quarter" idx="11"/>
          </p:nvPr>
        </p:nvSpPr>
        <p:spPr bwMode="auto">
          <a:xfrm>
            <a:off x="3124200" y="6503988"/>
            <a:ext cx="2895600" cy="201612"/>
          </a:xfrm>
          <a:prstGeom prst="rect">
            <a:avLst/>
          </a:prstGeom>
          <a:extLst/>
        </p:spPr>
        <p:txBody>
          <a:bodyPr vert="horz" wrap="square" lIns="91440" tIns="45720" rIns="91440" bIns="45720" numCol="1" anchor="t" anchorCtr="0" compatLnSpc="1">
            <a:prstTxWarp prst="textNoShape">
              <a:avLst/>
            </a:prstTxWarp>
          </a:bodyPr>
          <a:lstStyle>
            <a:lvl1pPr algn="ctr">
              <a:defRPr sz="1000">
                <a:solidFill>
                  <a:schemeClr val="hlink"/>
                </a:solidFill>
              </a:defRPr>
            </a:lvl1pPr>
          </a:lstStyle>
          <a:p>
            <a:pPr>
              <a:defRPr/>
            </a:pPr>
            <a:r>
              <a:rPr lang="en-US" altLang="en-US"/>
              <a:t>Enter footer information</a:t>
            </a:r>
          </a:p>
        </p:txBody>
      </p:sp>
      <p:sp>
        <p:nvSpPr>
          <p:cNvPr id="11" name="Rectangle 6"/>
          <p:cNvSpPr>
            <a:spLocks noGrp="1" noChangeArrowheads="1"/>
          </p:cNvSpPr>
          <p:nvPr>
            <p:ph type="sldNum" sz="quarter" idx="12"/>
          </p:nvPr>
        </p:nvSpPr>
        <p:spPr bwMode="auto">
          <a:xfrm>
            <a:off x="6553200" y="6503988"/>
            <a:ext cx="2133600" cy="201612"/>
          </a:xfrm>
          <a:prstGeom prst="rect">
            <a:avLst/>
          </a:prstGeom>
          <a:extLst/>
        </p:spPr>
        <p:txBody>
          <a:bodyPr vert="horz" wrap="square" lIns="91440" tIns="45720" rIns="91440" bIns="45720" numCol="1" anchor="t" anchorCtr="0" compatLnSpc="1">
            <a:prstTxWarp prst="textNoShape">
              <a:avLst/>
            </a:prstTxWarp>
          </a:bodyPr>
          <a:lstStyle>
            <a:lvl1pPr algn="r">
              <a:defRPr sz="1000">
                <a:solidFill>
                  <a:schemeClr val="hlink"/>
                </a:solidFill>
              </a:defRPr>
            </a:lvl1pPr>
          </a:lstStyle>
          <a:p>
            <a:pPr>
              <a:defRPr/>
            </a:pPr>
            <a:fld id="{C9CE1A69-375E-48A7-8EA2-3D71760BA5D5}" type="slidenum">
              <a:rPr lang="en-US" altLang="en-US"/>
              <a:pPr>
                <a:defRPr/>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3810000" y="6477000"/>
            <a:ext cx="1600200" cy="304800"/>
          </a:xfrm>
          <a:prstGeom prst="rect">
            <a:avLst/>
          </a:prstGeom>
          <a:solidFill>
            <a:schemeClr val="tx2"/>
          </a:solidFill>
          <a:ln w="9525">
            <a:noFill/>
            <a:miter lim="800000"/>
            <a:headEnd/>
            <a:tailEnd/>
          </a:ln>
        </p:spPr>
        <p:txBody>
          <a:bodyPr/>
          <a:lstStyle/>
          <a:p>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p:spPr>
        <p:txBody>
          <a:bodyPr wrap="none" anchor="ctr"/>
          <a:lstStyle/>
          <a:p>
            <a:endParaRPr lang="en-US"/>
          </a:p>
        </p:txBody>
      </p:sp>
      <p:sp>
        <p:nvSpPr>
          <p:cNvPr id="1027" name="Rectangle 10"/>
          <p:cNvSpPr>
            <a:spLocks noChangeArrowheads="1"/>
          </p:cNvSpPr>
          <p:nvPr/>
        </p:nvSpPr>
        <p:spPr bwMode="auto">
          <a:xfrm>
            <a:off x="457200" y="6503988"/>
            <a:ext cx="2133600" cy="201612"/>
          </a:xfrm>
          <a:prstGeom prst="rect">
            <a:avLst/>
          </a:prstGeom>
          <a:noFill/>
          <a:ln w="9525">
            <a:noFill/>
            <a:miter lim="800000"/>
            <a:headEnd/>
            <a:tailEnd/>
          </a:ln>
        </p:spPr>
        <p:txBody>
          <a:bodyPr/>
          <a:lstStyle/>
          <a:p>
            <a:endParaRPr lang="en-US" altLang="en-US" sz="1000">
              <a:solidFill>
                <a:schemeClr val="hlink"/>
              </a:solidFill>
            </a:endParaRPr>
          </a:p>
        </p:txBody>
      </p:sp>
      <p:sp>
        <p:nvSpPr>
          <p:cNvPr id="1028" name="Rectangle 11"/>
          <p:cNvSpPr>
            <a:spLocks noChangeArrowheads="1"/>
          </p:cNvSpPr>
          <p:nvPr/>
        </p:nvSpPr>
        <p:spPr bwMode="auto">
          <a:xfrm>
            <a:off x="3124200" y="6503988"/>
            <a:ext cx="2895600" cy="201612"/>
          </a:xfrm>
          <a:prstGeom prst="rect">
            <a:avLst/>
          </a:prstGeom>
          <a:noFill/>
          <a:ln w="9525">
            <a:noFill/>
            <a:miter lim="800000"/>
            <a:headEnd/>
            <a:tailEnd/>
          </a:ln>
        </p:spPr>
        <p:txBody>
          <a:bodyPr/>
          <a:lstStyle/>
          <a:p>
            <a:pPr algn="ctr"/>
            <a:r>
              <a:rPr lang="en-US" altLang="en-US" sz="1000">
                <a:solidFill>
                  <a:schemeClr val="hlink"/>
                </a:solidFill>
              </a:rPr>
              <a:t>Enter footer information</a:t>
            </a:r>
          </a:p>
        </p:txBody>
      </p:sp>
      <p:sp>
        <p:nvSpPr>
          <p:cNvPr id="1029" name="Rectangle 12"/>
          <p:cNvSpPr>
            <a:spLocks noChangeArrowheads="1"/>
          </p:cNvSpPr>
          <p:nvPr/>
        </p:nvSpPr>
        <p:spPr bwMode="auto">
          <a:xfrm>
            <a:off x="6553200" y="6503988"/>
            <a:ext cx="2133600" cy="201612"/>
          </a:xfrm>
          <a:prstGeom prst="rect">
            <a:avLst/>
          </a:prstGeom>
          <a:noFill/>
          <a:ln w="9525">
            <a:noFill/>
            <a:miter lim="800000"/>
            <a:headEnd/>
            <a:tailEnd/>
          </a:ln>
        </p:spPr>
        <p:txBody>
          <a:bodyPr/>
          <a:lstStyle/>
          <a:p>
            <a:pPr algn="r"/>
            <a:fld id="{C2A9CE14-27DD-41BB-A2C9-C01E5116C292}" type="slidenum">
              <a:rPr lang="en-US" altLang="en-US" sz="1000">
                <a:solidFill>
                  <a:schemeClr val="hlink"/>
                </a:solidFill>
              </a:rPr>
              <a:pPr algn="r"/>
              <a:t>‹#›</a:t>
            </a:fld>
            <a:endParaRPr lang="en-US" altLang="en-US" sz="1000">
              <a:solidFill>
                <a:schemeClr val="hlink"/>
              </a:solidFill>
            </a:endParaRPr>
          </a:p>
        </p:txBody>
      </p:sp>
      <p:sp>
        <p:nvSpPr>
          <p:cNvPr id="1030"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p:spPr>
        <p:txBody>
          <a:bodyPr wrap="none" anchor="ctr"/>
          <a:lstStyle/>
          <a:p>
            <a:endParaRPr lang="en-US"/>
          </a:p>
        </p:txBody>
      </p:sp>
      <p:pic>
        <p:nvPicPr>
          <p:cNvPr id="1031" name="Picture 8" descr="tan_waves"/>
          <p:cNvPicPr>
            <a:picLocks noChangeAspect="1" noChangeArrowheads="1"/>
          </p:cNvPicPr>
          <p:nvPr userDrawn="1"/>
        </p:nvPicPr>
        <p:blipFill>
          <a:blip r:embed="rId13" cstate="print"/>
          <a:srcRect b="35602"/>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4" name="Picture 15" descr="CWL_icon"/>
          <p:cNvPicPr>
            <a:picLocks noChangeAspect="1" noChangeArrowheads="1"/>
          </p:cNvPicPr>
          <p:nvPr userDrawn="1"/>
        </p:nvPicPr>
        <p:blipFill>
          <a:blip r:embed="rId14"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5"/>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US" altLang="en-US" b="1" smtClean="0"/>
              <a:t>Citizen Advisory Board Training</a:t>
            </a:r>
          </a:p>
        </p:txBody>
      </p:sp>
      <p:sp>
        <p:nvSpPr>
          <p:cNvPr id="13315" name="Rectangle 3"/>
          <p:cNvSpPr>
            <a:spLocks noGrp="1" noChangeArrowheads="1"/>
          </p:cNvSpPr>
          <p:nvPr>
            <p:ph type="subTitle" idx="1"/>
          </p:nvPr>
        </p:nvSpPr>
        <p:spPr>
          <a:xfrm>
            <a:off x="2895600" y="4343400"/>
            <a:ext cx="5715000" cy="838200"/>
          </a:xfrm>
        </p:spPr>
        <p:txBody>
          <a:bodyPr/>
          <a:lstStyle/>
          <a:p>
            <a:pPr eaLnBrk="1" hangingPunct="1"/>
            <a:r>
              <a:rPr lang="en-US" altLang="en-US" dirty="0" smtClean="0"/>
              <a:t>January 19, 2016</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Sneak Peek – Council Goals</a:t>
            </a:r>
            <a:endParaRPr lang="en-US" b="1" dirty="0"/>
          </a:p>
        </p:txBody>
      </p:sp>
      <p:sp>
        <p:nvSpPr>
          <p:cNvPr id="3" name="Content Placeholder 2"/>
          <p:cNvSpPr>
            <a:spLocks noGrp="1"/>
          </p:cNvSpPr>
          <p:nvPr>
            <p:ph idx="1"/>
          </p:nvPr>
        </p:nvSpPr>
        <p:spPr/>
        <p:txBody>
          <a:bodyPr/>
          <a:lstStyle/>
          <a:p>
            <a:r>
              <a:rPr lang="en-US" dirty="0" smtClean="0"/>
              <a:t>Draft Council Goals:</a:t>
            </a:r>
          </a:p>
          <a:p>
            <a:pPr lvl="1"/>
            <a:r>
              <a:rPr lang="en-US" dirty="0" smtClean="0"/>
              <a:t>Discussion on February 1, Adoption on February 8</a:t>
            </a:r>
          </a:p>
          <a:p>
            <a:pPr lvl="2"/>
            <a:r>
              <a:rPr lang="en-US" dirty="0" smtClean="0"/>
              <a:t>Hiring a New City Manager</a:t>
            </a:r>
          </a:p>
          <a:p>
            <a:pPr lvl="2"/>
            <a:r>
              <a:rPr lang="en-US" dirty="0" smtClean="0"/>
              <a:t>Outreach &amp; Communications</a:t>
            </a:r>
          </a:p>
          <a:p>
            <a:pPr lvl="2"/>
            <a:r>
              <a:rPr lang="en-US" dirty="0" smtClean="0"/>
              <a:t>Under Utilized City Properties</a:t>
            </a:r>
          </a:p>
          <a:p>
            <a:pPr lvl="2"/>
            <a:r>
              <a:rPr lang="en-US" dirty="0" smtClean="0"/>
              <a:t>Code Changes</a:t>
            </a:r>
          </a:p>
          <a:p>
            <a:pPr lvl="2"/>
            <a:r>
              <a:rPr lang="en-US" dirty="0" smtClean="0"/>
              <a:t>Transportation Advocacy</a:t>
            </a:r>
          </a:p>
          <a:p>
            <a:pPr lvl="2"/>
            <a:r>
              <a:rPr lang="en-US" dirty="0" smtClean="0"/>
              <a:t>Municipal Fiber Network</a:t>
            </a:r>
          </a:p>
          <a:p>
            <a:pPr lvl="2"/>
            <a:r>
              <a:rPr lang="en-US" dirty="0" smtClean="0"/>
              <a:t>Arch Bridge Area Planning</a:t>
            </a:r>
            <a:endParaRPr lang="en-US" dirty="0"/>
          </a:p>
        </p:txBody>
      </p:sp>
    </p:spTree>
    <p:extLst>
      <p:ext uri="{BB962C8B-B14F-4D97-AF65-F5344CB8AC3E}">
        <p14:creationId xmlns:p14="http://schemas.microsoft.com/office/powerpoint/2010/main" val="17373326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en-US" altLang="en-US" b="1" dirty="0" smtClean="0"/>
              <a:t>Legal Issues of Importance	</a:t>
            </a:r>
          </a:p>
        </p:txBody>
      </p:sp>
      <p:sp>
        <p:nvSpPr>
          <p:cNvPr id="33795" name="Rectangle 3"/>
          <p:cNvSpPr>
            <a:spLocks noGrp="1" noChangeArrowheads="1"/>
          </p:cNvSpPr>
          <p:nvPr>
            <p:ph type="subTitle" idx="1"/>
          </p:nvPr>
        </p:nvSpPr>
        <p:spPr>
          <a:xfrm>
            <a:off x="2895600" y="4343400"/>
            <a:ext cx="5715000" cy="838200"/>
          </a:xfrm>
        </p:spPr>
        <p:txBody>
          <a:bodyPr/>
          <a:lstStyle/>
          <a:p>
            <a:pPr eaLnBrk="1" hangingPunct="1"/>
            <a:r>
              <a:rPr lang="en-US" altLang="en-US" smtClean="0"/>
              <a:t>Megan Thornton, Assistant City Attorney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Goals for this Presentation</a:t>
            </a:r>
          </a:p>
        </p:txBody>
      </p:sp>
      <p:sp>
        <p:nvSpPr>
          <p:cNvPr id="34819" name="Content Placeholder 2"/>
          <p:cNvSpPr>
            <a:spLocks noGrp="1"/>
          </p:cNvSpPr>
          <p:nvPr>
            <p:ph idx="1"/>
          </p:nvPr>
        </p:nvSpPr>
        <p:spPr/>
        <p:txBody>
          <a:bodyPr/>
          <a:lstStyle/>
          <a:p>
            <a:pPr eaLnBrk="1" hangingPunct="1"/>
            <a:r>
              <a:rPr lang="en-US" altLang="en-US" smtClean="0"/>
              <a:t>Role of the City Attorney</a:t>
            </a:r>
          </a:p>
          <a:p>
            <a:pPr eaLnBrk="1" hangingPunct="1"/>
            <a:r>
              <a:rPr lang="en-US" altLang="en-US" smtClean="0"/>
              <a:t>Advisory Boards &amp; Relationship to Council</a:t>
            </a:r>
          </a:p>
          <a:p>
            <a:pPr eaLnBrk="1" hangingPunct="1"/>
            <a:r>
              <a:rPr lang="en-US" altLang="en-US" smtClean="0"/>
              <a:t>Advisory Board Regulations</a:t>
            </a:r>
          </a:p>
          <a:p>
            <a:pPr eaLnBrk="1" hangingPunct="1"/>
            <a:r>
              <a:rPr lang="en-US" altLang="en-US" smtClean="0"/>
              <a:t>Public Records</a:t>
            </a:r>
          </a:p>
          <a:p>
            <a:pPr eaLnBrk="1" hangingPunct="1"/>
            <a:r>
              <a:rPr lang="en-US" altLang="en-US" smtClean="0"/>
              <a:t>Public Meetings</a:t>
            </a:r>
          </a:p>
          <a:p>
            <a:pPr eaLnBrk="1" hangingPunct="1"/>
            <a:r>
              <a:rPr lang="en-US" altLang="en-US" smtClean="0"/>
              <a:t>Political Activities</a:t>
            </a:r>
          </a:p>
          <a:p>
            <a:pPr eaLnBrk="1" hangingPunct="1"/>
            <a:r>
              <a:rPr lang="en-US" altLang="en-US" smtClean="0"/>
              <a:t>Ethics</a:t>
            </a:r>
          </a:p>
          <a:p>
            <a:pPr eaLnBrk="1" hangingPunct="1"/>
            <a:endParaRPr lang="en-US" altLang="en-US"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Role of the City Attorney</a:t>
            </a:r>
          </a:p>
        </p:txBody>
      </p:sp>
      <p:sp>
        <p:nvSpPr>
          <p:cNvPr id="35843" name="Content Placeholder 2"/>
          <p:cNvSpPr>
            <a:spLocks noGrp="1"/>
          </p:cNvSpPr>
          <p:nvPr>
            <p:ph idx="1"/>
          </p:nvPr>
        </p:nvSpPr>
        <p:spPr/>
        <p:txBody>
          <a:bodyPr/>
          <a:lstStyle/>
          <a:p>
            <a:pPr eaLnBrk="1" hangingPunct="1"/>
            <a:r>
              <a:rPr lang="en-US" altLang="en-US" dirty="0" smtClean="0"/>
              <a:t>The City Attorney’s office operates as part of the City’s management team.  The primary goal of the City Attorney’s office is to provide legal advice and assistance to all departments and branches of city government, including the City Council and advisory boards, to minimize the risk of legal actions.  </a:t>
            </a:r>
          </a:p>
          <a:p>
            <a:pPr eaLnBrk="1" hangingPunct="1"/>
            <a:r>
              <a:rPr lang="en-US" altLang="en-US" dirty="0" smtClean="0"/>
              <a:t>When litigation arises, the City Attorney’s office defends the City.</a:t>
            </a:r>
          </a:p>
          <a:p>
            <a:pPr eaLnBrk="1" hangingPunct="1"/>
            <a:r>
              <a:rPr lang="en-US" altLang="en-US" dirty="0" smtClean="0"/>
              <a:t>Legal advice provided to the City, its staff, or advisory boards, in their official capacity is confidential and subject to the attorney-client privilege.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Citizen Advisory Groups &amp; Relationship to Council</a:t>
            </a:r>
          </a:p>
        </p:txBody>
      </p:sp>
      <p:sp>
        <p:nvSpPr>
          <p:cNvPr id="36867" name="Content Placeholder 2"/>
          <p:cNvSpPr>
            <a:spLocks noGrp="1"/>
          </p:cNvSpPr>
          <p:nvPr>
            <p:ph idx="1"/>
          </p:nvPr>
        </p:nvSpPr>
        <p:spPr/>
        <p:txBody>
          <a:bodyPr/>
          <a:lstStyle/>
          <a:p>
            <a:pPr eaLnBrk="1" hangingPunct="1"/>
            <a:r>
              <a:rPr lang="en-US" sz="1600" dirty="0" smtClean="0"/>
              <a:t>“[M]</a:t>
            </a:r>
            <a:r>
              <a:rPr lang="en-US" sz="1600" dirty="0" err="1" smtClean="0"/>
              <a:t>ost</a:t>
            </a:r>
            <a:r>
              <a:rPr lang="en-US" sz="1600" dirty="0" smtClean="0"/>
              <a:t> </a:t>
            </a:r>
            <a:r>
              <a:rPr lang="en-US" sz="1600" dirty="0"/>
              <a:t>advisory commissions and boards do not make final decisions but instead make recommendations, act in an advisory capacity to the Council, and help the Council implement the Council goals. The City Council is the final decision maker on all city policies and the use of City </a:t>
            </a:r>
            <a:r>
              <a:rPr lang="en-US" sz="1600" dirty="0" smtClean="0"/>
              <a:t>resources.” WLMC 2.020(1)</a:t>
            </a:r>
            <a:endParaRPr lang="en-US" altLang="en-US" sz="1600" dirty="0" smtClean="0"/>
          </a:p>
          <a:p>
            <a:pPr eaLnBrk="1" hangingPunct="1"/>
            <a:r>
              <a:rPr lang="en-US" altLang="en-US" sz="1600" dirty="0" smtClean="0"/>
              <a:t>“</a:t>
            </a:r>
            <a:r>
              <a:rPr lang="en-US" sz="1600" dirty="0"/>
              <a:t>Citizen advisory groups are encouraged to establish annual goals and action items that reflect any specific duties, projects, or goals the Council has assigned or </a:t>
            </a:r>
            <a:r>
              <a:rPr lang="en-US" sz="1600" dirty="0" smtClean="0"/>
              <a:t>established…[and] </a:t>
            </a:r>
            <a:r>
              <a:rPr lang="en-US" sz="1600" dirty="0"/>
              <a:t>are expected to suggest, support and advance Council </a:t>
            </a:r>
            <a:r>
              <a:rPr lang="en-US" sz="1600" dirty="0" smtClean="0"/>
              <a:t>goals.</a:t>
            </a:r>
            <a:r>
              <a:rPr lang="en-US" altLang="en-US" sz="1600" dirty="0" smtClean="0"/>
              <a:t>” WLMC 2.025(3)</a:t>
            </a:r>
          </a:p>
          <a:p>
            <a:pPr eaLnBrk="1" hangingPunct="1"/>
            <a:r>
              <a:rPr lang="en-US" altLang="en-US" sz="1600" dirty="0" smtClean="0"/>
              <a:t>In addition to the duties established for each advisory board in the Municipal Code, the Council may assign other duties and projects when necessary.  WLMC 2.020(5)</a:t>
            </a:r>
          </a:p>
          <a:p>
            <a:pPr eaLnBrk="1" hangingPunct="1"/>
            <a:r>
              <a:rPr lang="en-US" altLang="en-US" sz="1600" dirty="0" smtClean="0"/>
              <a:t>No advisory board member may speak to the Council on behalf of its board </a:t>
            </a:r>
            <a:r>
              <a:rPr lang="en-US" altLang="en-US" sz="1600" u="sng" dirty="0" smtClean="0"/>
              <a:t>unless</a:t>
            </a:r>
            <a:r>
              <a:rPr lang="en-US" altLang="en-US" sz="1600" dirty="0" smtClean="0"/>
              <a:t> the board has authorized the member at a meeting to speak on its behalf.</a:t>
            </a:r>
          </a:p>
          <a:p>
            <a:pPr eaLnBrk="1" hangingPunct="1"/>
            <a:r>
              <a:rPr lang="en-US" altLang="en-US" dirty="0"/>
              <a:t>The Mayor may appoint Council liaisons to each advisory board</a:t>
            </a:r>
            <a:r>
              <a:rPr lang="en-US" altLang="en-US" dirty="0" smtClean="0"/>
              <a:t>.</a:t>
            </a:r>
            <a:endParaRPr lang="en-US" altLang="en-US" u="sng" dirty="0" smtClean="0"/>
          </a:p>
          <a:p>
            <a:pPr eaLnBrk="1" hangingPunct="1"/>
            <a:endParaRPr lang="en-US" altLang="en-US" dirty="0" smtClean="0"/>
          </a:p>
          <a:p>
            <a:pPr eaLnBrk="1" hangingPunct="1"/>
            <a:endParaRPr lang="en-US" alt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smtClean="0"/>
              <a:t>Citizen Advisory Group Regulations</a:t>
            </a:r>
          </a:p>
        </p:txBody>
      </p:sp>
      <p:sp>
        <p:nvSpPr>
          <p:cNvPr id="37891" name="Content Placeholder 2"/>
          <p:cNvSpPr>
            <a:spLocks noGrp="1"/>
          </p:cNvSpPr>
          <p:nvPr>
            <p:ph idx="1"/>
          </p:nvPr>
        </p:nvSpPr>
        <p:spPr>
          <a:xfrm>
            <a:off x="457200" y="1447800"/>
            <a:ext cx="8229600" cy="4525963"/>
          </a:xfrm>
        </p:spPr>
        <p:txBody>
          <a:bodyPr/>
          <a:lstStyle/>
          <a:p>
            <a:pPr eaLnBrk="1" hangingPunct="1"/>
            <a:r>
              <a:rPr lang="en-US" altLang="en-US" dirty="0" smtClean="0"/>
              <a:t>Charter – only the Utility Advisory Board is created by the Charter</a:t>
            </a:r>
          </a:p>
          <a:p>
            <a:pPr eaLnBrk="1" hangingPunct="1"/>
            <a:r>
              <a:rPr lang="en-US" altLang="en-US" dirty="0" smtClean="0"/>
              <a:t>Municipal Code – Chapter 2 provides guidance to all advisory boards, commissions, committees, and neighborhood associations</a:t>
            </a:r>
          </a:p>
          <a:p>
            <a:pPr lvl="1" eaLnBrk="1" hangingPunct="1"/>
            <a:r>
              <a:rPr lang="en-US" altLang="en-US" dirty="0" smtClean="0"/>
              <a:t>Section 2.025 - Citizen advisory group duties and responsibilities are in this Section.</a:t>
            </a:r>
          </a:p>
          <a:p>
            <a:pPr lvl="2" eaLnBrk="1" hangingPunct="1"/>
            <a:r>
              <a:rPr lang="en-US" altLang="en-US" dirty="0"/>
              <a:t>Section 2.025(5) states that a citizen advisory group may request that the City Council establish a subcommittee.</a:t>
            </a:r>
          </a:p>
          <a:p>
            <a:pPr lvl="1" eaLnBrk="1" hangingPunct="1"/>
            <a:r>
              <a:rPr lang="en-US" altLang="en-US" dirty="0" smtClean="0"/>
              <a:t>Section 2.045 specifies meetings and rules of procedure.</a:t>
            </a:r>
          </a:p>
          <a:p>
            <a:pPr lvl="2" eaLnBrk="1" hangingPunct="1"/>
            <a:r>
              <a:rPr lang="en-US" altLang="en-US" dirty="0" smtClean="0"/>
              <a:t>Section 2.045(2) requires citizen advisory groups to conduct meetings in accordance with the Council Rules and other applicable laws.</a:t>
            </a:r>
          </a:p>
          <a:p>
            <a:pPr lvl="1" eaLnBrk="1" hangingPunct="1"/>
            <a:r>
              <a:rPr lang="en-US" altLang="en-US" dirty="0" smtClean="0"/>
              <a:t>Section 2.055 states quorum and voting requirements.</a:t>
            </a:r>
          </a:p>
          <a:p>
            <a:pPr lvl="1" eaLnBrk="1" hangingPunct="1"/>
            <a:r>
              <a:rPr lang="en-US" altLang="en-US" dirty="0" smtClean="0"/>
              <a:t>Section 2.020(2)  states that no advisory board, committee or commission has the authority to spend city money or obligate the city to pay a sum of money.</a:t>
            </a:r>
          </a:p>
          <a:p>
            <a:pPr lvl="1" eaLnBrk="1" hangingPunct="1"/>
            <a:r>
              <a:rPr lang="en-US" altLang="en-US" dirty="0" smtClean="0"/>
              <a:t>Section 2.065 provides that the staff liaison sets the agenda for meetings, which is reviewed by the chair.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Public Records</a:t>
            </a:r>
          </a:p>
        </p:txBody>
      </p:sp>
      <p:sp>
        <p:nvSpPr>
          <p:cNvPr id="38915" name="Content Placeholder 2"/>
          <p:cNvSpPr>
            <a:spLocks noGrp="1"/>
          </p:cNvSpPr>
          <p:nvPr>
            <p:ph idx="1"/>
          </p:nvPr>
        </p:nvSpPr>
        <p:spPr/>
        <p:txBody>
          <a:bodyPr/>
          <a:lstStyle/>
          <a:p>
            <a:pPr eaLnBrk="1" hangingPunct="1"/>
            <a:r>
              <a:rPr lang="en-US" altLang="en-US" dirty="0" smtClean="0"/>
              <a:t>What is a public record?</a:t>
            </a:r>
          </a:p>
          <a:p>
            <a:pPr lvl="1" eaLnBrk="1" hangingPunct="1"/>
            <a:r>
              <a:rPr lang="en-US" altLang="en-US" dirty="0" smtClean="0"/>
              <a:t>It is any type of record that contains any information relating to the conduct of the public’s business.  ORS 192.410(4).</a:t>
            </a:r>
          </a:p>
          <a:p>
            <a:pPr lvl="2" eaLnBrk="1" hangingPunct="1"/>
            <a:r>
              <a:rPr lang="en-US" altLang="en-US" dirty="0" smtClean="0"/>
              <a:t>email</a:t>
            </a:r>
            <a:r>
              <a:rPr lang="en-US" altLang="en-US" dirty="0"/>
              <a:t>, text messages, memos, photographs, handouts, pictures, handwritten notes, etc</a:t>
            </a:r>
            <a:r>
              <a:rPr lang="en-US" altLang="en-US" dirty="0" smtClean="0"/>
              <a:t>.</a:t>
            </a:r>
          </a:p>
          <a:p>
            <a:pPr lvl="1" eaLnBrk="1" hangingPunct="1"/>
            <a:r>
              <a:rPr lang="en-US" altLang="en-US" dirty="0" smtClean="0"/>
              <a:t>Records that an advisory board, committee, or commission, or any member of a board create regarding city business are public records.</a:t>
            </a:r>
          </a:p>
          <a:p>
            <a:pPr eaLnBrk="1" hangingPunct="1"/>
            <a:r>
              <a:rPr lang="en-US" altLang="en-US" dirty="0" smtClean="0"/>
              <a:t>What should an advisory board member do if they create public records?</a:t>
            </a:r>
          </a:p>
          <a:p>
            <a:pPr lvl="1" eaLnBrk="1" hangingPunct="1"/>
            <a:r>
              <a:rPr lang="en-US" altLang="en-US" dirty="0" smtClean="0"/>
              <a:t>The records should be given to your staff liaison so that staff can make sure the records are properly retained by the City with the other records for that project.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Public Meetings</a:t>
            </a:r>
          </a:p>
        </p:txBody>
      </p:sp>
      <p:sp>
        <p:nvSpPr>
          <p:cNvPr id="39939" name="Content Placeholder 2"/>
          <p:cNvSpPr>
            <a:spLocks noGrp="1"/>
          </p:cNvSpPr>
          <p:nvPr>
            <p:ph idx="1"/>
          </p:nvPr>
        </p:nvSpPr>
        <p:spPr/>
        <p:txBody>
          <a:bodyPr/>
          <a:lstStyle/>
          <a:p>
            <a:pPr eaLnBrk="1" hangingPunct="1"/>
            <a:r>
              <a:rPr lang="en-US" altLang="en-US" smtClean="0"/>
              <a:t>What meetings are subject to Oregon Public Meetings laws?</a:t>
            </a:r>
          </a:p>
          <a:p>
            <a:pPr lvl="1" eaLnBrk="1" hangingPunct="1"/>
            <a:r>
              <a:rPr lang="en-US" altLang="en-US" smtClean="0"/>
              <a:t>All meetings in which a quorum of a governing body of a public body is required to make a decision or to deliberate toward a decision on any matter.  ORS 192.610(5)</a:t>
            </a:r>
          </a:p>
          <a:p>
            <a:pPr lvl="2" eaLnBrk="1" hangingPunct="1"/>
            <a:r>
              <a:rPr lang="en-US" altLang="en-US" smtClean="0">
                <a:latin typeface="Calibri" pitchFamily="34" charset="0"/>
              </a:rPr>
              <a:t>City Council</a:t>
            </a:r>
          </a:p>
          <a:p>
            <a:pPr lvl="2" eaLnBrk="1" hangingPunct="1"/>
            <a:r>
              <a:rPr lang="en-US" altLang="en-US" smtClean="0">
                <a:latin typeface="Calibri" pitchFamily="34" charset="0"/>
              </a:rPr>
              <a:t>Advisory Boards, Commissions, and Committees</a:t>
            </a:r>
          </a:p>
          <a:p>
            <a:pPr lvl="2" eaLnBrk="1" hangingPunct="1"/>
            <a:r>
              <a:rPr lang="en-US" altLang="en-US" smtClean="0">
                <a:latin typeface="Calibri" pitchFamily="34" charset="0"/>
              </a:rPr>
              <a:t>Neighborhood Associations and other informal advisory groups</a:t>
            </a:r>
          </a:p>
          <a:p>
            <a:pPr eaLnBrk="1" hangingPunct="1"/>
            <a:r>
              <a:rPr lang="en-US" altLang="en-US" smtClean="0"/>
              <a:t>What is not subject to Oregon Public Meetings laws?</a:t>
            </a:r>
          </a:p>
          <a:p>
            <a:pPr lvl="1" eaLnBrk="1" hangingPunct="1"/>
            <a:r>
              <a:rPr lang="en-US" altLang="en-US" smtClean="0"/>
              <a:t>Staff meetings</a:t>
            </a:r>
          </a:p>
          <a:p>
            <a:pPr lvl="1" eaLnBrk="1" hangingPunct="1"/>
            <a:r>
              <a:rPr lang="en-US" altLang="en-US" smtClean="0"/>
              <a:t>Any on-site inspection of any project or program</a:t>
            </a:r>
          </a:p>
          <a:p>
            <a:pPr lvl="1" eaLnBrk="1" hangingPunct="1"/>
            <a:r>
              <a:rPr lang="en-US" altLang="en-US" smtClean="0"/>
              <a:t>Meetings that do not have a quorum of the Council or advisory board members</a:t>
            </a:r>
          </a:p>
          <a:p>
            <a:pPr lvl="1" eaLnBrk="1" hangingPunct="1"/>
            <a:r>
              <a:rPr lang="en-US" altLang="en-US" smtClean="0"/>
              <a:t>Meetings that do not involve deliberating toward a decision</a:t>
            </a:r>
          </a:p>
          <a:p>
            <a:pPr lvl="1" eaLnBrk="1" hangingPunct="1"/>
            <a:endParaRPr lang="en-US" altLang="en-US" smtClean="0"/>
          </a:p>
          <a:p>
            <a:pPr eaLnBrk="1" hangingPunct="1"/>
            <a:endParaRPr lang="en-US" altLang="en-US"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Public Meetings</a:t>
            </a:r>
          </a:p>
        </p:txBody>
      </p:sp>
      <p:sp>
        <p:nvSpPr>
          <p:cNvPr id="40963" name="Content Placeholder 2"/>
          <p:cNvSpPr>
            <a:spLocks noGrp="1"/>
          </p:cNvSpPr>
          <p:nvPr>
            <p:ph idx="1"/>
          </p:nvPr>
        </p:nvSpPr>
        <p:spPr/>
        <p:txBody>
          <a:bodyPr/>
          <a:lstStyle/>
          <a:p>
            <a:pPr eaLnBrk="1" hangingPunct="1"/>
            <a:r>
              <a:rPr lang="en-US" altLang="en-US" smtClean="0"/>
              <a:t>What are the requirements of a Public Meeting?</a:t>
            </a:r>
          </a:p>
          <a:p>
            <a:pPr lvl="1" eaLnBrk="1" hangingPunct="1"/>
            <a:r>
              <a:rPr lang="en-US" altLang="en-US" smtClean="0"/>
              <a:t>Notice: public notice must include the time and place</a:t>
            </a:r>
          </a:p>
          <a:p>
            <a:pPr lvl="2" eaLnBrk="1" hangingPunct="1"/>
            <a:r>
              <a:rPr lang="en-US" altLang="en-US" smtClean="0">
                <a:latin typeface="Calibri" pitchFamily="34" charset="0"/>
              </a:rPr>
              <a:t>Notice must be reasonably calculated to give actual notice to interested persons, including news media that have requested notice.</a:t>
            </a:r>
          </a:p>
          <a:p>
            <a:pPr lvl="2" eaLnBrk="1" hangingPunct="1"/>
            <a:r>
              <a:rPr lang="en-US" altLang="en-US" smtClean="0">
                <a:latin typeface="Calibri" pitchFamily="34" charset="0"/>
              </a:rPr>
              <a:t>Notice must be given of regular, special, and emergency meetings as well as workshops.  This includes meetings of subcommittees and advisory committees established by the governing body.</a:t>
            </a:r>
          </a:p>
          <a:p>
            <a:pPr lvl="1" eaLnBrk="1" hangingPunct="1"/>
            <a:r>
              <a:rPr lang="en-US" altLang="en-US" smtClean="0"/>
              <a:t>Proper space, location, accessibility, and attendance by board members</a:t>
            </a:r>
          </a:p>
          <a:p>
            <a:pPr lvl="1" eaLnBrk="1" hangingPunct="1"/>
            <a:r>
              <a:rPr lang="en-US" altLang="en-US" smtClean="0"/>
              <a:t>Voting</a:t>
            </a:r>
          </a:p>
          <a:p>
            <a:pPr lvl="1" eaLnBrk="1" hangingPunct="1"/>
            <a:r>
              <a:rPr lang="en-US" altLang="en-US" smtClean="0"/>
              <a:t>Records/Minutes kept of the meeting</a:t>
            </a:r>
          </a:p>
          <a:p>
            <a:pPr lvl="1" eaLnBrk="1" hangingPunct="1"/>
            <a:r>
              <a:rPr lang="en-US" altLang="en-US" smtClean="0"/>
              <a:t>The public meeting law requires that attendance be allowed, but not participation by the public.</a:t>
            </a:r>
          </a:p>
          <a:p>
            <a:pPr lvl="2" eaLnBrk="1" hangingPunct="1"/>
            <a:r>
              <a:rPr lang="en-US" altLang="en-US" smtClean="0">
                <a:latin typeface="Calibri" pitchFamily="34" charset="0"/>
              </a:rPr>
              <a:t>The board can decide whether to have public comment on its agenda or not.</a:t>
            </a:r>
          </a:p>
          <a:p>
            <a:pPr lvl="2" eaLnBrk="1" hangingPunct="1"/>
            <a:r>
              <a:rPr lang="en-US" altLang="en-US" smtClean="0">
                <a:latin typeface="Calibri" pitchFamily="34" charset="0"/>
              </a:rPr>
              <a:t> The presiding officer has authority to keep order and impose reasonable restrictions.</a:t>
            </a:r>
          </a:p>
          <a:p>
            <a:pPr eaLnBrk="1" hangingPunct="1"/>
            <a:endParaRPr lang="en-US" altLang="en-US"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Public Meetings</a:t>
            </a:r>
          </a:p>
        </p:txBody>
      </p:sp>
      <p:sp>
        <p:nvSpPr>
          <p:cNvPr id="41987" name="Content Placeholder 2"/>
          <p:cNvSpPr>
            <a:spLocks noGrp="1"/>
          </p:cNvSpPr>
          <p:nvPr>
            <p:ph idx="1"/>
          </p:nvPr>
        </p:nvSpPr>
        <p:spPr/>
        <p:txBody>
          <a:bodyPr/>
          <a:lstStyle/>
          <a:p>
            <a:pPr marL="0" indent="0" eaLnBrk="1" hangingPunct="1">
              <a:buFontTx/>
              <a:buNone/>
            </a:pPr>
            <a:r>
              <a:rPr lang="en-US" altLang="en-US" b="1" smtClean="0"/>
              <a:t>HYPOTHETICAL</a:t>
            </a:r>
            <a:r>
              <a:rPr lang="en-US" altLang="en-US" smtClean="0"/>
              <a:t>:  The Housing Commission is a five member commission that has authority to evaluate and approve all affordable housing projects.  Usually within two days following the decision, staff makes any changes requested by the Commission at the meeting, sends the final order out, and the Chair signs the final order.  The Housing Commission met and approved an application for an affordable housing project.  The next day one of the commissioners emailed a proposed change to the number of units allowed on one of the parcels to the other commissioners.  Two of the other commissioners responded with their opinion about the requested changes. Is this a public meeting?</a:t>
            </a:r>
          </a:p>
          <a:p>
            <a:pPr marL="0" indent="0" eaLnBrk="1" hangingPunct="1">
              <a:buFontTx/>
              <a:buNone/>
            </a:pPr>
            <a:r>
              <a:rPr lang="en-US" altLang="en-US" b="1" smtClean="0"/>
              <a:t>WHAT IF</a:t>
            </a:r>
            <a:r>
              <a:rPr lang="en-US" altLang="en-US" smtClean="0"/>
              <a:t>:  The Commissioner emailed his changes to the staff liaison and asked the liaison to circulate the changes to the other Commissioners.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Agenda</a:t>
            </a:r>
          </a:p>
        </p:txBody>
      </p:sp>
      <p:sp>
        <p:nvSpPr>
          <p:cNvPr id="14339" name="Content Placeholder 4"/>
          <p:cNvSpPr>
            <a:spLocks noGrp="1"/>
          </p:cNvSpPr>
          <p:nvPr>
            <p:ph idx="1"/>
          </p:nvPr>
        </p:nvSpPr>
        <p:spPr/>
        <p:txBody>
          <a:bodyPr/>
          <a:lstStyle/>
          <a:p>
            <a:r>
              <a:rPr lang="en-US" dirty="0" smtClean="0"/>
              <a:t>Welcome and Introductions </a:t>
            </a:r>
            <a:endParaRPr lang="en-US" dirty="0"/>
          </a:p>
          <a:p>
            <a:r>
              <a:rPr lang="en-US" dirty="0" smtClean="0"/>
              <a:t>Roles and Responsibilities: Being an Effective Volunteer – Kirsten Wyatt</a:t>
            </a:r>
          </a:p>
          <a:p>
            <a:r>
              <a:rPr lang="en-US" dirty="0" smtClean="0"/>
              <a:t>Important Legal Issues – 	Megan Thornton</a:t>
            </a:r>
          </a:p>
          <a:p>
            <a:r>
              <a:rPr lang="en-US" dirty="0" smtClean="0"/>
              <a:t>Questions and Answers </a:t>
            </a:r>
          </a:p>
          <a:p>
            <a:r>
              <a:rPr lang="en-US" dirty="0" smtClean="0"/>
              <a:t>Adjourn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Political Activities</a:t>
            </a:r>
          </a:p>
        </p:txBody>
      </p:sp>
      <p:sp>
        <p:nvSpPr>
          <p:cNvPr id="3" name="Content Placeholder 2"/>
          <p:cNvSpPr>
            <a:spLocks noGrp="1"/>
          </p:cNvSpPr>
          <p:nvPr>
            <p:ph idx="1"/>
          </p:nvPr>
        </p:nvSpPr>
        <p:spPr/>
        <p:txBody>
          <a:bodyPr/>
          <a:lstStyle/>
          <a:p>
            <a:pPr marL="342900" lvl="1" indent="-342900" eaLnBrk="1" hangingPunct="1">
              <a:buFontTx/>
              <a:buBlip>
                <a:blip r:embed="rId3"/>
              </a:buBlip>
              <a:defRPr/>
            </a:pPr>
            <a:r>
              <a:rPr lang="en-US" sz="1800" kern="1200" spc="50" dirty="0" smtClean="0">
                <a:solidFill>
                  <a:srgbClr val="050505"/>
                </a:solidFill>
              </a:rPr>
              <a:t>Why are my political activities a concern when I am serving on a city board or commission?</a:t>
            </a:r>
          </a:p>
          <a:p>
            <a:pPr lvl="1" eaLnBrk="1" hangingPunct="1">
              <a:defRPr/>
            </a:pPr>
            <a:r>
              <a:rPr lang="en-US" kern="1200" spc="50" dirty="0" smtClean="0">
                <a:solidFill>
                  <a:srgbClr val="050505"/>
                </a:solidFill>
              </a:rPr>
              <a:t>State law has strict requirements about what is allowed when a “public employee” is representing the City during working hours because the City should remain neutral on elections and measures.</a:t>
            </a:r>
          </a:p>
          <a:p>
            <a:pPr lvl="1" eaLnBrk="1" hangingPunct="1">
              <a:defRPr/>
            </a:pPr>
            <a:r>
              <a:rPr lang="en-US" kern="1200" spc="50" dirty="0" smtClean="0">
                <a:solidFill>
                  <a:srgbClr val="050505"/>
                </a:solidFill>
              </a:rPr>
              <a:t>You may become involved in political campaigns and measures, or you may be specifically asked to support or oppose a candidate or measure while you are serving on a board or commission.</a:t>
            </a:r>
          </a:p>
          <a:p>
            <a:pPr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Political Activities</a:t>
            </a:r>
          </a:p>
        </p:txBody>
      </p:sp>
      <p:sp>
        <p:nvSpPr>
          <p:cNvPr id="3" name="Content Placeholder 2"/>
          <p:cNvSpPr>
            <a:spLocks noGrp="1"/>
          </p:cNvSpPr>
          <p:nvPr>
            <p:ph idx="1"/>
          </p:nvPr>
        </p:nvSpPr>
        <p:spPr>
          <a:xfrm>
            <a:off x="457200" y="1570038"/>
            <a:ext cx="8229600" cy="4525962"/>
          </a:xfrm>
        </p:spPr>
        <p:txBody>
          <a:bodyPr/>
          <a:lstStyle/>
          <a:p>
            <a:pPr eaLnBrk="1" hangingPunct="1">
              <a:defRPr/>
            </a:pPr>
            <a:r>
              <a:rPr lang="en-US" kern="1200" spc="-5" dirty="0" smtClean="0">
                <a:solidFill>
                  <a:srgbClr val="050505"/>
                </a:solidFill>
              </a:rPr>
              <a:t>Who is a “public employee?” </a:t>
            </a:r>
          </a:p>
          <a:p>
            <a:pPr lvl="1" eaLnBrk="1" hangingPunct="1">
              <a:lnSpc>
                <a:spcPct val="100000"/>
              </a:lnSpc>
              <a:spcAft>
                <a:spcPts val="0"/>
              </a:spcAft>
              <a:defRPr/>
            </a:pPr>
            <a:r>
              <a:rPr lang="en-US" kern="1200" spc="-5" dirty="0" smtClean="0">
                <a:solidFill>
                  <a:srgbClr val="050505"/>
                </a:solidFill>
              </a:rPr>
              <a:t>Staff in all City Departments</a:t>
            </a:r>
          </a:p>
          <a:p>
            <a:pPr lvl="1" eaLnBrk="1" hangingPunct="1">
              <a:lnSpc>
                <a:spcPct val="100000"/>
              </a:lnSpc>
              <a:spcAft>
                <a:spcPts val="0"/>
              </a:spcAft>
              <a:defRPr/>
            </a:pPr>
            <a:r>
              <a:rPr lang="en-US" kern="1200" spc="-10" dirty="0" smtClean="0">
                <a:solidFill>
                  <a:srgbClr val="050505"/>
                </a:solidFill>
              </a:rPr>
              <a:t>Members of boards, committees and </a:t>
            </a:r>
            <a:r>
              <a:rPr lang="en-US" kern="1200" spc="-30" dirty="0" smtClean="0">
                <a:solidFill>
                  <a:srgbClr val="050505"/>
                </a:solidFill>
              </a:rPr>
              <a:t>commissions </a:t>
            </a:r>
          </a:p>
          <a:p>
            <a:pPr lvl="1" eaLnBrk="1" hangingPunct="1">
              <a:lnSpc>
                <a:spcPct val="100000"/>
              </a:lnSpc>
              <a:spcAft>
                <a:spcPts val="0"/>
              </a:spcAft>
              <a:defRPr/>
            </a:pPr>
            <a:r>
              <a:rPr lang="en-US" kern="1200" spc="-10" dirty="0" smtClean="0">
                <a:solidFill>
                  <a:srgbClr val="050505"/>
                </a:solidFill>
              </a:rPr>
              <a:t>Possibly neighborhood association </a:t>
            </a:r>
            <a:r>
              <a:rPr lang="en-US" kern="1200" spc="-5" dirty="0" smtClean="0">
                <a:solidFill>
                  <a:srgbClr val="050505"/>
                </a:solidFill>
              </a:rPr>
              <a:t>officers when acting in an advisory manner to </a:t>
            </a:r>
            <a:r>
              <a:rPr lang="en-US" kern="1200" spc="-35" dirty="0" smtClean="0">
                <a:solidFill>
                  <a:srgbClr val="050505"/>
                </a:solidFill>
              </a:rPr>
              <a:t>the City </a:t>
            </a:r>
          </a:p>
          <a:p>
            <a:pPr marL="457200" lvl="1" indent="0" eaLnBrk="1" hangingPunct="1">
              <a:lnSpc>
                <a:spcPct val="100000"/>
              </a:lnSpc>
              <a:spcAft>
                <a:spcPts val="0"/>
              </a:spcAft>
              <a:buFontTx/>
              <a:buNone/>
              <a:defRPr/>
            </a:pPr>
            <a:endParaRPr lang="en-US" kern="1200" spc="-35" dirty="0" smtClean="0">
              <a:solidFill>
                <a:srgbClr val="050505"/>
              </a:solidFill>
            </a:endParaRPr>
          </a:p>
          <a:p>
            <a:pPr eaLnBrk="1" hangingPunct="1">
              <a:defRPr/>
            </a:pPr>
            <a:r>
              <a:rPr lang="en-US" kern="1200" spc="-35" dirty="0" smtClean="0">
                <a:solidFill>
                  <a:srgbClr val="050505"/>
                </a:solidFill>
              </a:rPr>
              <a:t>Who is not a “public employee?”</a:t>
            </a:r>
          </a:p>
          <a:p>
            <a:pPr lvl="1" eaLnBrk="1" hangingPunct="1">
              <a:defRPr/>
            </a:pPr>
            <a:r>
              <a:rPr lang="en-US" kern="1200" spc="-35" dirty="0" smtClean="0">
                <a:solidFill>
                  <a:srgbClr val="050505"/>
                </a:solidFill>
              </a:rPr>
              <a:t>Elected officials, such as the Judge, Mayor and Council members, are specifically exempted under Oregon law</a:t>
            </a:r>
            <a:endParaRPr lang="en-US" dirty="0" smtClean="0"/>
          </a:p>
          <a:p>
            <a:pPr eaLnBrk="1" hangingPunct="1">
              <a:defRPr/>
            </a:pPr>
            <a:r>
              <a:rPr lang="en-US" kern="1200" spc="50" dirty="0" smtClean="0">
                <a:solidFill>
                  <a:srgbClr val="050505"/>
                </a:solidFill>
              </a:rPr>
              <a:t>What conduct is prohibited during working hours?</a:t>
            </a:r>
          </a:p>
          <a:p>
            <a:pPr lvl="1" eaLnBrk="1" hangingPunct="1">
              <a:defRPr/>
            </a:pPr>
            <a:r>
              <a:rPr lang="en-US" kern="1200" spc="50" dirty="0" smtClean="0">
                <a:solidFill>
                  <a:srgbClr val="050505"/>
                </a:solidFill>
              </a:rPr>
              <a:t>During </a:t>
            </a:r>
            <a:r>
              <a:rPr lang="en-US" u="sng" kern="1200" spc="50" dirty="0" smtClean="0">
                <a:solidFill>
                  <a:srgbClr val="050505"/>
                </a:solidFill>
              </a:rPr>
              <a:t>working hours</a:t>
            </a:r>
            <a:r>
              <a:rPr lang="en-US" kern="1200" spc="50" dirty="0" smtClean="0">
                <a:solidFill>
                  <a:srgbClr val="050505"/>
                </a:solidFill>
              </a:rPr>
              <a:t> an employee is not allowed to “solicit any money, influence, service or other thing of value” to promote or oppose:</a:t>
            </a:r>
          </a:p>
          <a:p>
            <a:pPr lvl="2" eaLnBrk="1" hangingPunct="1">
              <a:lnSpc>
                <a:spcPct val="100000"/>
              </a:lnSpc>
              <a:spcBef>
                <a:spcPts val="0"/>
              </a:spcBef>
              <a:spcAft>
                <a:spcPts val="0"/>
              </a:spcAft>
              <a:defRPr/>
            </a:pPr>
            <a:r>
              <a:rPr lang="en-US" kern="1200" spc="50" dirty="0" smtClean="0">
                <a:solidFill>
                  <a:srgbClr val="050505"/>
                </a:solidFill>
                <a:latin typeface="Calibri" pitchFamily="34" charset="0"/>
              </a:rPr>
              <a:t>Any political committee;</a:t>
            </a:r>
          </a:p>
          <a:p>
            <a:pPr lvl="2" eaLnBrk="1" hangingPunct="1">
              <a:lnSpc>
                <a:spcPct val="100000"/>
              </a:lnSpc>
              <a:spcBef>
                <a:spcPts val="0"/>
              </a:spcBef>
              <a:spcAft>
                <a:spcPts val="0"/>
              </a:spcAft>
              <a:defRPr/>
            </a:pPr>
            <a:r>
              <a:rPr lang="en-US" kern="1200" spc="50" dirty="0" smtClean="0">
                <a:solidFill>
                  <a:srgbClr val="050505"/>
                </a:solidFill>
                <a:latin typeface="Calibri" pitchFamily="34" charset="0"/>
              </a:rPr>
              <a:t>The nomination or election of a candidate;</a:t>
            </a:r>
          </a:p>
          <a:p>
            <a:pPr lvl="2" eaLnBrk="1" hangingPunct="1">
              <a:lnSpc>
                <a:spcPct val="100000"/>
              </a:lnSpc>
              <a:spcBef>
                <a:spcPts val="0"/>
              </a:spcBef>
              <a:spcAft>
                <a:spcPts val="0"/>
              </a:spcAft>
              <a:defRPr/>
            </a:pPr>
            <a:r>
              <a:rPr lang="en-US" kern="1200" spc="50" dirty="0" smtClean="0">
                <a:solidFill>
                  <a:srgbClr val="050505"/>
                </a:solidFill>
                <a:latin typeface="Calibri" pitchFamily="34" charset="0"/>
              </a:rPr>
              <a:t>The gathering of signatures on an initiative, referendum or recall petition; or</a:t>
            </a:r>
          </a:p>
          <a:p>
            <a:pPr lvl="2" eaLnBrk="1" hangingPunct="1">
              <a:lnSpc>
                <a:spcPct val="100000"/>
              </a:lnSpc>
              <a:spcBef>
                <a:spcPts val="0"/>
              </a:spcBef>
              <a:spcAft>
                <a:spcPts val="0"/>
              </a:spcAft>
              <a:defRPr/>
            </a:pPr>
            <a:r>
              <a:rPr lang="en-US" kern="1200" spc="50" dirty="0" smtClean="0">
                <a:solidFill>
                  <a:srgbClr val="050505"/>
                </a:solidFill>
                <a:latin typeface="Calibri" pitchFamily="34" charset="0"/>
              </a:rPr>
              <a:t>The adoption of a measure or the recall of a public office holder.</a:t>
            </a:r>
          </a:p>
          <a:p>
            <a:pPr marL="457200" lvl="1" indent="0" eaLnBrk="1" hangingPunct="1">
              <a:buFontTx/>
              <a:buNone/>
              <a:defRPr/>
            </a:pPr>
            <a:endParaRPr lang="en-US" kern="1200" spc="-35" dirty="0" smtClean="0">
              <a:solidFill>
                <a:srgbClr val="050505"/>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Political Activities</a:t>
            </a:r>
          </a:p>
        </p:txBody>
      </p:sp>
      <p:sp>
        <p:nvSpPr>
          <p:cNvPr id="3" name="Content Placeholder 2"/>
          <p:cNvSpPr>
            <a:spLocks noGrp="1"/>
          </p:cNvSpPr>
          <p:nvPr>
            <p:ph idx="1"/>
          </p:nvPr>
        </p:nvSpPr>
        <p:spPr/>
        <p:txBody>
          <a:bodyPr/>
          <a:lstStyle/>
          <a:p>
            <a:pPr eaLnBrk="1" hangingPunct="1">
              <a:defRPr/>
            </a:pPr>
            <a:r>
              <a:rPr lang="en-US" kern="1200" spc="-35" dirty="0" smtClean="0">
                <a:solidFill>
                  <a:srgbClr val="050505"/>
                </a:solidFill>
              </a:rPr>
              <a:t>Prohibited conduct during working hours includes: </a:t>
            </a:r>
          </a:p>
          <a:p>
            <a:pPr lvl="1" eaLnBrk="1" hangingPunct="1">
              <a:defRPr/>
            </a:pPr>
            <a:r>
              <a:rPr lang="en-US" kern="1200" spc="-5" dirty="0" smtClean="0">
                <a:solidFill>
                  <a:srgbClr val="050505"/>
                </a:solidFill>
              </a:rPr>
              <a:t>Using </a:t>
            </a:r>
            <a:r>
              <a:rPr lang="en-US" u="sng" kern="1200" spc="-5" dirty="0" smtClean="0">
                <a:solidFill>
                  <a:srgbClr val="050505"/>
                </a:solidFill>
              </a:rPr>
              <a:t>any</a:t>
            </a:r>
            <a:r>
              <a:rPr lang="en-US" kern="1200" spc="-5" dirty="0" smtClean="0">
                <a:solidFill>
                  <a:srgbClr val="050505"/>
                </a:solidFill>
              </a:rPr>
              <a:t> work time to take a position on a measure or candidate.</a:t>
            </a:r>
          </a:p>
          <a:p>
            <a:pPr lvl="1" eaLnBrk="1" hangingPunct="1">
              <a:defRPr/>
            </a:pPr>
            <a:r>
              <a:rPr lang="en-US" kern="1200" spc="-5" dirty="0" smtClean="0">
                <a:solidFill>
                  <a:srgbClr val="050505"/>
                </a:solidFill>
              </a:rPr>
              <a:t>Using City resources, such as email, phones, printers, copiers, or meeting space, to advocate for or against a </a:t>
            </a:r>
            <a:r>
              <a:rPr lang="en-US" kern="1200" spc="-15" dirty="0" smtClean="0">
                <a:solidFill>
                  <a:srgbClr val="050505"/>
                </a:solidFill>
              </a:rPr>
              <a:t>measure or candidate.</a:t>
            </a:r>
          </a:p>
          <a:p>
            <a:pPr lvl="1" eaLnBrk="1" hangingPunct="1">
              <a:defRPr/>
            </a:pPr>
            <a:r>
              <a:rPr lang="en-US" kern="1200" spc="-25" dirty="0" smtClean="0">
                <a:solidFill>
                  <a:srgbClr val="050505"/>
                </a:solidFill>
              </a:rPr>
              <a:t>Examples of using City resources include:</a:t>
            </a:r>
          </a:p>
          <a:p>
            <a:pPr lvl="2" eaLnBrk="1" hangingPunct="1">
              <a:defRPr/>
            </a:pPr>
            <a:r>
              <a:rPr lang="en-US" kern="1200" dirty="0" smtClean="0">
                <a:solidFill>
                  <a:srgbClr val="050505"/>
                </a:solidFill>
                <a:latin typeface="Calibri" pitchFamily="34" charset="0"/>
              </a:rPr>
              <a:t>making outgoing calls or sending emails to organize campaign events, and</a:t>
            </a:r>
          </a:p>
          <a:p>
            <a:pPr lvl="2" eaLnBrk="1" hangingPunct="1">
              <a:defRPr/>
            </a:pPr>
            <a:r>
              <a:rPr lang="en-US" kern="1200" dirty="0" smtClean="0">
                <a:solidFill>
                  <a:srgbClr val="050505"/>
                </a:solidFill>
                <a:latin typeface="Calibri" pitchFamily="34" charset="0"/>
              </a:rPr>
              <a:t>granting unequal access to public facilities to candidates or political committees. </a:t>
            </a:r>
          </a:p>
          <a:p>
            <a:pPr lvl="1"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Political Activities	</a:t>
            </a:r>
          </a:p>
        </p:txBody>
      </p:sp>
      <p:sp>
        <p:nvSpPr>
          <p:cNvPr id="3" name="Content Placeholder 2"/>
          <p:cNvSpPr>
            <a:spLocks noGrp="1"/>
          </p:cNvSpPr>
          <p:nvPr>
            <p:ph idx="1"/>
          </p:nvPr>
        </p:nvSpPr>
        <p:spPr/>
        <p:txBody>
          <a:bodyPr/>
          <a:lstStyle/>
          <a:p>
            <a:pPr eaLnBrk="1" hangingPunct="1">
              <a:defRPr/>
            </a:pPr>
            <a:r>
              <a:rPr lang="en-US" kern="1200" dirty="0" smtClean="0">
                <a:solidFill>
                  <a:srgbClr val="050505"/>
                </a:solidFill>
              </a:rPr>
              <a:t>When is political Advocacy permitted?</a:t>
            </a:r>
          </a:p>
          <a:p>
            <a:pPr lvl="1" eaLnBrk="1" hangingPunct="1">
              <a:defRPr/>
            </a:pPr>
            <a:r>
              <a:rPr lang="en-US" kern="1200" spc="-5" dirty="0" smtClean="0">
                <a:solidFill>
                  <a:srgbClr val="050505"/>
                </a:solidFill>
              </a:rPr>
              <a:t>Advocacy is permitted on the individual’s personal time.</a:t>
            </a:r>
          </a:p>
          <a:p>
            <a:pPr lvl="1" eaLnBrk="1" hangingPunct="1">
              <a:defRPr/>
            </a:pPr>
            <a:r>
              <a:rPr lang="en-US" kern="1200" spc="-5" dirty="0" smtClean="0">
                <a:solidFill>
                  <a:srgbClr val="050505"/>
                </a:solidFill>
              </a:rPr>
              <a:t>Individuals are acting in their official capacity as public employees and </a:t>
            </a:r>
            <a:r>
              <a:rPr lang="en-US" u="sng" kern="1200" spc="-5" dirty="0" smtClean="0">
                <a:solidFill>
                  <a:srgbClr val="050505"/>
                </a:solidFill>
              </a:rPr>
              <a:t>considered to be working</a:t>
            </a:r>
            <a:r>
              <a:rPr lang="en-US" kern="1200" spc="-5" dirty="0" smtClean="0">
                <a:solidFill>
                  <a:srgbClr val="050505"/>
                </a:solidFill>
              </a:rPr>
              <a:t> when they are:</a:t>
            </a:r>
          </a:p>
          <a:p>
            <a:pPr lvl="2" eaLnBrk="1" hangingPunct="1">
              <a:defRPr/>
            </a:pPr>
            <a:r>
              <a:rPr lang="en-US" kern="1200" spc="-5" dirty="0" smtClean="0">
                <a:solidFill>
                  <a:srgbClr val="050505"/>
                </a:solidFill>
                <a:latin typeface="Calibri" pitchFamily="34" charset="0"/>
              </a:rPr>
              <a:t>At a board, commission, or association meeting;</a:t>
            </a:r>
          </a:p>
          <a:p>
            <a:pPr lvl="2" eaLnBrk="1" hangingPunct="1">
              <a:defRPr/>
            </a:pPr>
            <a:r>
              <a:rPr lang="en-US" kern="1200" spc="-5" dirty="0" smtClean="0">
                <a:solidFill>
                  <a:srgbClr val="050505"/>
                </a:solidFill>
                <a:latin typeface="Calibri" pitchFamily="34" charset="0"/>
              </a:rPr>
              <a:t>Working on a duty assigned by the board, commission, or association;</a:t>
            </a:r>
          </a:p>
          <a:p>
            <a:pPr lvl="2" eaLnBrk="1" hangingPunct="1">
              <a:defRPr/>
            </a:pPr>
            <a:r>
              <a:rPr lang="en-US" kern="1200" spc="-5" dirty="0" smtClean="0">
                <a:solidFill>
                  <a:srgbClr val="050505"/>
                </a:solidFill>
                <a:latin typeface="Calibri" pitchFamily="34" charset="0"/>
              </a:rPr>
              <a:t>Working on official publications, including the website, for the board, commission, or association; or</a:t>
            </a:r>
          </a:p>
          <a:p>
            <a:pPr lvl="2" eaLnBrk="1" hangingPunct="1">
              <a:defRPr/>
            </a:pPr>
            <a:r>
              <a:rPr lang="en-US" kern="1200" spc="-5" dirty="0" smtClean="0">
                <a:solidFill>
                  <a:srgbClr val="050505"/>
                </a:solidFill>
                <a:latin typeface="Calibri" pitchFamily="34" charset="0"/>
              </a:rPr>
              <a:t>When appearing at an event in an official capacity.</a:t>
            </a:r>
          </a:p>
          <a:p>
            <a:pPr lvl="1" eaLnBrk="1" hangingPunct="1">
              <a:defRPr/>
            </a:pPr>
            <a:endParaRPr lang="en-US" sz="18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Political Activity</a:t>
            </a:r>
          </a:p>
        </p:txBody>
      </p:sp>
      <p:sp>
        <p:nvSpPr>
          <p:cNvPr id="3" name="Content Placeholder 2"/>
          <p:cNvSpPr>
            <a:spLocks noGrp="1"/>
          </p:cNvSpPr>
          <p:nvPr>
            <p:ph idx="1"/>
          </p:nvPr>
        </p:nvSpPr>
        <p:spPr/>
        <p:txBody>
          <a:bodyPr/>
          <a:lstStyle/>
          <a:p>
            <a:pPr marL="0" indent="0" eaLnBrk="1" hangingPunct="1">
              <a:lnSpc>
                <a:spcPct val="100000"/>
              </a:lnSpc>
              <a:spcAft>
                <a:spcPct val="0"/>
              </a:spcAft>
              <a:buFontTx/>
              <a:buNone/>
              <a:defRPr/>
            </a:pPr>
            <a:endParaRPr lang="en-US" b="1" kern="1200" dirty="0" smtClean="0"/>
          </a:p>
          <a:p>
            <a:pPr marL="0" indent="0" eaLnBrk="1" hangingPunct="1">
              <a:lnSpc>
                <a:spcPct val="100000"/>
              </a:lnSpc>
              <a:spcAft>
                <a:spcPct val="0"/>
              </a:spcAft>
              <a:buFontTx/>
              <a:buNone/>
              <a:defRPr/>
            </a:pPr>
            <a:endParaRPr lang="en-US" b="1" kern="1200" dirty="0"/>
          </a:p>
          <a:p>
            <a:pPr marL="0" indent="0" eaLnBrk="1" hangingPunct="1">
              <a:lnSpc>
                <a:spcPct val="100000"/>
              </a:lnSpc>
              <a:spcAft>
                <a:spcPct val="0"/>
              </a:spcAft>
              <a:buFontTx/>
              <a:buNone/>
              <a:defRPr/>
            </a:pPr>
            <a:r>
              <a:rPr lang="en-US" b="1" kern="1200" dirty="0" smtClean="0"/>
              <a:t>HYPOTHETICAL</a:t>
            </a:r>
            <a:r>
              <a:rPr lang="en-US" kern="1200" dirty="0"/>
              <a:t>: John Smith is an appointed member of the Housing Commission.  He has been friends with Dan and Mary for 10 years; their friendship began before he was a Housing Commission member.  Dan and Mary invited John to a social gathering, and while he was there another guest asked him if he was supporting the proposed measure that will institute affordable housing requirements.  Can John take a position on the measure?</a:t>
            </a:r>
          </a:p>
          <a:p>
            <a:pPr marL="0" indent="0" eaLnBrk="1" hangingPunct="1">
              <a:lnSpc>
                <a:spcPct val="100000"/>
              </a:lnSpc>
              <a:spcAft>
                <a:spcPct val="0"/>
              </a:spcAft>
              <a:buFontTx/>
              <a:buNone/>
              <a:defRPr/>
            </a:pPr>
            <a:endParaRPr lang="en-US" kern="1200" dirty="0"/>
          </a:p>
          <a:p>
            <a:pPr marL="0" indent="0" eaLnBrk="1" hangingPunct="1">
              <a:lnSpc>
                <a:spcPct val="100000"/>
              </a:lnSpc>
              <a:spcAft>
                <a:spcPct val="0"/>
              </a:spcAft>
              <a:buFontTx/>
              <a:buNone/>
              <a:defRPr/>
            </a:pPr>
            <a:r>
              <a:rPr lang="en-US" b="1" kern="1200" dirty="0" smtClean="0"/>
              <a:t>WHAT IF</a:t>
            </a:r>
            <a:r>
              <a:rPr lang="en-US" kern="1200" dirty="0" smtClean="0"/>
              <a:t>: </a:t>
            </a:r>
            <a:r>
              <a:rPr lang="en-US" kern="1200" dirty="0"/>
              <a:t>Dan and Mary invited John, in his official capacity as Housing Commissioner, to a benefit dinner to raise money for a measure that will institute affordable housing requirements.  Can John attend the benefit dinner</a:t>
            </a:r>
            <a:r>
              <a:rPr lang="en-US" kern="1200" dirty="0" smtClean="0"/>
              <a:t>?</a:t>
            </a:r>
            <a:endParaRPr lang="en-US" kern="12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Political Activity</a:t>
            </a:r>
          </a:p>
        </p:txBody>
      </p:sp>
      <p:sp>
        <p:nvSpPr>
          <p:cNvPr id="3" name="Content Placeholder 2"/>
          <p:cNvSpPr>
            <a:spLocks noGrp="1"/>
          </p:cNvSpPr>
          <p:nvPr>
            <p:ph idx="1"/>
          </p:nvPr>
        </p:nvSpPr>
        <p:spPr/>
        <p:txBody>
          <a:bodyPr/>
          <a:lstStyle/>
          <a:p>
            <a:pPr eaLnBrk="1" hangingPunct="1">
              <a:defRPr/>
            </a:pPr>
            <a:r>
              <a:rPr lang="en-US" b="1" kern="1200" dirty="0" smtClean="0"/>
              <a:t>Critical points:</a:t>
            </a:r>
          </a:p>
          <a:p>
            <a:pPr lvl="1" eaLnBrk="1" hangingPunct="1">
              <a:defRPr/>
            </a:pPr>
            <a:r>
              <a:rPr lang="en-US" kern="1200" dirty="0" smtClean="0"/>
              <a:t>Individuals on boards, commissions, and associations should:</a:t>
            </a:r>
          </a:p>
          <a:p>
            <a:pPr lvl="2" eaLnBrk="1" hangingPunct="1">
              <a:defRPr/>
            </a:pPr>
            <a:r>
              <a:rPr lang="en-US" kern="1200" dirty="0" smtClean="0">
                <a:latin typeface="Calibri" pitchFamily="34" charset="0"/>
              </a:rPr>
              <a:t>Avoid all political advocacy, and use of city resources for advocacy, during working hours;</a:t>
            </a:r>
          </a:p>
          <a:p>
            <a:pPr lvl="2" eaLnBrk="1" hangingPunct="1">
              <a:defRPr/>
            </a:pPr>
            <a:r>
              <a:rPr lang="en-US" kern="1200" dirty="0" smtClean="0">
                <a:latin typeface="Calibri" pitchFamily="34" charset="0"/>
              </a:rPr>
              <a:t>Always provide factual, neutral, and balanced information during working hours; and</a:t>
            </a:r>
          </a:p>
          <a:p>
            <a:pPr lvl="2" eaLnBrk="1" hangingPunct="1">
              <a:defRPr/>
            </a:pPr>
            <a:r>
              <a:rPr lang="en-US" kern="1200" dirty="0" smtClean="0">
                <a:latin typeface="Calibri" pitchFamily="34" charset="0"/>
              </a:rPr>
              <a:t>Consult with the City Attorney about any information being released about a city ballot or bond measure.</a:t>
            </a:r>
          </a:p>
          <a:p>
            <a:pPr lvl="1" eaLnBrk="1" hangingPunct="1">
              <a:defRPr/>
            </a:pPr>
            <a:r>
              <a:rPr lang="en-US" kern="1200" dirty="0" smtClean="0"/>
              <a:t>Individuals can take positions on candidates and measures during their personal time.</a:t>
            </a:r>
          </a:p>
          <a:p>
            <a:pPr lvl="1" eaLnBrk="1" hangingPunct="1">
              <a:defRPr/>
            </a:pPr>
            <a:r>
              <a:rPr lang="en-US" kern="1200" dirty="0" smtClean="0"/>
              <a:t>Individuals should clarify that the personal views being expressed are the individual’s views, and not the views of the board, commission, or association the individual represents.</a:t>
            </a:r>
          </a:p>
          <a:p>
            <a:pPr lvl="1"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Ethics</a:t>
            </a:r>
          </a:p>
        </p:txBody>
      </p:sp>
      <p:sp>
        <p:nvSpPr>
          <p:cNvPr id="3" name="Content Placeholder 2"/>
          <p:cNvSpPr>
            <a:spLocks noGrp="1"/>
          </p:cNvSpPr>
          <p:nvPr>
            <p:ph idx="1"/>
          </p:nvPr>
        </p:nvSpPr>
        <p:spPr>
          <a:xfrm>
            <a:off x="457200" y="1371600"/>
            <a:ext cx="8229600" cy="5029200"/>
          </a:xfrm>
        </p:spPr>
        <p:txBody>
          <a:bodyPr/>
          <a:lstStyle/>
          <a:p>
            <a:pPr eaLnBrk="1" hangingPunct="1">
              <a:defRPr/>
            </a:pPr>
            <a:r>
              <a:rPr lang="en-US" dirty="0" smtClean="0"/>
              <a:t>General prohibition against use of position for financial gain.</a:t>
            </a:r>
            <a:endParaRPr lang="en-US" dirty="0" smtClean="0">
              <a:hlinkClick r:id="" action="ppaction://hlinkfile"/>
            </a:endParaRPr>
          </a:p>
          <a:p>
            <a:pPr lvl="1" eaLnBrk="1" hangingPunct="1">
              <a:defRPr/>
            </a:pPr>
            <a:r>
              <a:rPr lang="en-US" dirty="0" smtClean="0">
                <a:ea typeface="+mn-ea"/>
                <a:cs typeface="+mn-cs"/>
              </a:rPr>
              <a:t>ORS 244.040(1) prohibits every public official from using or attempting to use the position held as a public official to obtain a financial benefit, if the opportunity for the financial benefit would not otherwise be available </a:t>
            </a:r>
            <a:r>
              <a:rPr lang="en-US" u="sng" dirty="0" smtClean="0">
                <a:ea typeface="+mn-ea"/>
                <a:cs typeface="+mn-cs"/>
              </a:rPr>
              <a:t>but for</a:t>
            </a:r>
            <a:r>
              <a:rPr lang="en-US" dirty="0" smtClean="0">
                <a:ea typeface="+mn-ea"/>
                <a:cs typeface="+mn-cs"/>
              </a:rPr>
              <a:t> the position held by the public official.  The financial benefit prohibited can be either an opportunity for gain or to avoid an expense.</a:t>
            </a:r>
          </a:p>
          <a:p>
            <a:pPr eaLnBrk="1" hangingPunct="1">
              <a:defRPr/>
            </a:pPr>
            <a:r>
              <a:rPr lang="en-US" dirty="0" smtClean="0"/>
              <a:t> What is an </a:t>
            </a:r>
            <a:r>
              <a:rPr lang="en-US" u="sng" dirty="0" smtClean="0"/>
              <a:t>actual</a:t>
            </a:r>
            <a:r>
              <a:rPr lang="en-US" dirty="0" smtClean="0"/>
              <a:t> conflict of interest?</a:t>
            </a:r>
          </a:p>
          <a:p>
            <a:pPr lvl="1" eaLnBrk="1" hangingPunct="1">
              <a:defRPr/>
            </a:pPr>
            <a:r>
              <a:rPr lang="en-US" dirty="0" smtClean="0"/>
              <a:t>A public official is met with an </a:t>
            </a:r>
            <a:r>
              <a:rPr lang="en-US" b="1" dirty="0" smtClean="0"/>
              <a:t>actual</a:t>
            </a:r>
            <a:r>
              <a:rPr lang="en-US" dirty="0" smtClean="0"/>
              <a:t> conflict of interest when the public official participates in action that </a:t>
            </a:r>
            <a:r>
              <a:rPr lang="en-US" b="1" dirty="0" smtClean="0"/>
              <a:t>would</a:t>
            </a:r>
            <a:r>
              <a:rPr lang="en-US" dirty="0" smtClean="0"/>
              <a:t> affect the financial interest of the official, the official’s relative or a business with which the official or a relative of the official is associated. </a:t>
            </a:r>
          </a:p>
          <a:p>
            <a:pPr eaLnBrk="1" hangingPunct="1">
              <a:defRPr/>
            </a:pPr>
            <a:r>
              <a:rPr lang="en-US" dirty="0" smtClean="0"/>
              <a:t>What is a </a:t>
            </a:r>
            <a:r>
              <a:rPr lang="en-US" u="sng" dirty="0" smtClean="0"/>
              <a:t>potential</a:t>
            </a:r>
            <a:r>
              <a:rPr lang="en-US" dirty="0" smtClean="0"/>
              <a:t> conflict of interest?</a:t>
            </a:r>
          </a:p>
          <a:p>
            <a:pPr lvl="1" eaLnBrk="1" hangingPunct="1">
              <a:defRPr/>
            </a:pPr>
            <a:r>
              <a:rPr lang="en-US" dirty="0" smtClean="0"/>
              <a:t>A public official is met with a </a:t>
            </a:r>
            <a:r>
              <a:rPr lang="en-US" b="1" dirty="0" smtClean="0"/>
              <a:t>potential</a:t>
            </a:r>
            <a:r>
              <a:rPr lang="en-US" dirty="0" smtClean="0"/>
              <a:t> conflict of interest when the public official participates in action that </a:t>
            </a:r>
            <a:r>
              <a:rPr lang="en-US" b="1" dirty="0" smtClean="0"/>
              <a:t>could</a:t>
            </a:r>
            <a:r>
              <a:rPr lang="en-US" dirty="0" smtClean="0"/>
              <a:t> affect the financial interest of the official, a relative of that official or a business with which the official or the relative of that official is associated.</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Ethics</a:t>
            </a:r>
          </a:p>
        </p:txBody>
      </p:sp>
      <p:sp>
        <p:nvSpPr>
          <p:cNvPr id="50179" name="Content Placeholder 2"/>
          <p:cNvSpPr>
            <a:spLocks noGrp="1"/>
          </p:cNvSpPr>
          <p:nvPr>
            <p:ph idx="1"/>
          </p:nvPr>
        </p:nvSpPr>
        <p:spPr>
          <a:xfrm>
            <a:off x="457200" y="1295400"/>
            <a:ext cx="8229600" cy="4525963"/>
          </a:xfrm>
        </p:spPr>
        <p:txBody>
          <a:bodyPr/>
          <a:lstStyle/>
          <a:p>
            <a:pPr eaLnBrk="1" hangingPunct="1"/>
            <a:r>
              <a:rPr lang="en-US" altLang="en-US" dirty="0" smtClean="0"/>
              <a:t>What if I have a conflict of interest?</a:t>
            </a:r>
          </a:p>
          <a:p>
            <a:pPr lvl="1" eaLnBrk="1" hangingPunct="1">
              <a:spcAft>
                <a:spcPct val="0"/>
              </a:spcAft>
            </a:pPr>
            <a:r>
              <a:rPr lang="en-US" altLang="en-US" dirty="0" smtClean="0"/>
              <a:t>You must announce and disclose the nature of the conflict of interest at a public meeting </a:t>
            </a:r>
            <a:r>
              <a:rPr lang="en-US" altLang="en-US" b="1" dirty="0" smtClean="0"/>
              <a:t>before</a:t>
            </a:r>
            <a:r>
              <a:rPr lang="en-US" altLang="en-US" dirty="0" smtClean="0"/>
              <a:t> any action is taken on the issue that gives rise to the conflict of interest.</a:t>
            </a:r>
            <a:endParaRPr lang="en-US" altLang="en-US" u="sng" dirty="0" smtClean="0"/>
          </a:p>
          <a:p>
            <a:pPr lvl="1" eaLnBrk="1" hangingPunct="1">
              <a:spcAft>
                <a:spcPct val="0"/>
              </a:spcAft>
            </a:pPr>
            <a:r>
              <a:rPr lang="en-US" altLang="en-US" u="sng" dirty="0" smtClean="0"/>
              <a:t>Potential Conflict of Interest</a:t>
            </a:r>
            <a:r>
              <a:rPr lang="en-US" altLang="en-US" dirty="0" smtClean="0"/>
              <a:t>:  Following the public announcement, you may participate.</a:t>
            </a:r>
          </a:p>
          <a:p>
            <a:pPr lvl="1" eaLnBrk="1" hangingPunct="1">
              <a:spcAft>
                <a:spcPct val="0"/>
              </a:spcAft>
            </a:pPr>
            <a:r>
              <a:rPr lang="en-US" altLang="en-US" u="sng" dirty="0" smtClean="0"/>
              <a:t>Actual Conflict of Interest</a:t>
            </a:r>
            <a:r>
              <a:rPr lang="en-US" altLang="en-US" dirty="0" smtClean="0"/>
              <a:t>:  Following the public announcement, the public official must refrain from further participation in official action on the issue that gave rise to the conflict of interest.  ORS 244.120(2)(b)(A). </a:t>
            </a:r>
          </a:p>
          <a:p>
            <a:pPr eaLnBrk="1" hangingPunct="1"/>
            <a:r>
              <a:rPr lang="en-US" altLang="en-US" b="1" dirty="0" smtClean="0"/>
              <a:t>HYPOTHETICAL</a:t>
            </a:r>
            <a:r>
              <a:rPr lang="en-US" altLang="en-US" dirty="0" smtClean="0"/>
              <a:t>: The Housing Commission held a public hearing on amendments to the City’s Zoning regulations.  The proposed regulations would add a multi-use overlay zone that would greatly increase the development opportunities on commercial properties.  Commissioner John Smith is a member of the Housing Commission and he owns commercial property that would be affected by the proposed regulations.  Is there a conflict of interest?</a:t>
            </a:r>
          </a:p>
          <a:p>
            <a:pPr eaLnBrk="1" hangingPunct="1"/>
            <a:r>
              <a:rPr lang="en-US" altLang="en-US" b="1" dirty="0" smtClean="0"/>
              <a:t>WHAT IF: </a:t>
            </a:r>
            <a:r>
              <a:rPr lang="en-US" altLang="en-US" dirty="0" smtClean="0"/>
              <a:t>It is not clear if the proposed regulations will have any impact on Commissioner Smith’s property</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Ethics</a:t>
            </a:r>
          </a:p>
        </p:txBody>
      </p:sp>
      <p:sp>
        <p:nvSpPr>
          <p:cNvPr id="3" name="Content Placeholder 2"/>
          <p:cNvSpPr>
            <a:spLocks noGrp="1"/>
          </p:cNvSpPr>
          <p:nvPr>
            <p:ph idx="1"/>
          </p:nvPr>
        </p:nvSpPr>
        <p:spPr/>
        <p:txBody>
          <a:bodyPr/>
          <a:lstStyle/>
          <a:p>
            <a:pPr marL="0" indent="0" eaLnBrk="1" hangingPunct="1">
              <a:buFontTx/>
              <a:buNone/>
              <a:defRPr/>
            </a:pPr>
            <a:r>
              <a:rPr lang="en-US" b="1" dirty="0" smtClean="0"/>
              <a:t>HYPOTHETICAL</a:t>
            </a:r>
            <a:r>
              <a:rPr lang="en-US" dirty="0" smtClean="0"/>
              <a:t>: John Smith is an appointed member of the Housing Commission. John owns his own real estate consulting business.  As a member of the Housing Commission he discovers that the City owns a piece of property that it is considering for an affordable housing project.  John approaches the staff liaison and states that his consulting business could evaluate the property and provide analysis for $4,000 upon approval of the Housing Commission.</a:t>
            </a:r>
          </a:p>
          <a:p>
            <a:pPr lvl="1" eaLnBrk="1" hangingPunct="1">
              <a:buFont typeface="Arial" panose="020B0604020202020204" pitchFamily="34" charset="0"/>
              <a:buChar char="•"/>
              <a:defRPr/>
            </a:pPr>
            <a:r>
              <a:rPr lang="en-US" i="1" dirty="0" smtClean="0"/>
              <a:t>Is there a conflict of interest?  If so, what type?</a:t>
            </a:r>
          </a:p>
          <a:p>
            <a:pPr marL="0" indent="0" eaLnBrk="1" hangingPunct="1">
              <a:buFontTx/>
              <a:buNone/>
              <a:defRPr/>
            </a:pPr>
            <a:r>
              <a:rPr lang="en-US" b="1" dirty="0" smtClean="0"/>
              <a:t>WHAT IF</a:t>
            </a:r>
            <a:r>
              <a:rPr lang="en-US" dirty="0" smtClean="0"/>
              <a:t>:  The staff liaison has the ability to enter into contracts for less than $5,000 without getting any other approvals?</a:t>
            </a:r>
          </a:p>
          <a:p>
            <a:pPr marL="685800" lvl="2" eaLnBrk="1" hangingPunct="1">
              <a:buFont typeface="Arial" panose="020B0604020202020204" pitchFamily="34" charset="0"/>
              <a:buChar char="•"/>
              <a:defRPr/>
            </a:pPr>
            <a:r>
              <a:rPr lang="en-US" dirty="0" smtClean="0">
                <a:latin typeface="+mn-lt"/>
              </a:rPr>
              <a:t>Is there a conflict of interest?  If not, is there any other ethics issue?</a:t>
            </a:r>
          </a:p>
          <a:p>
            <a:pPr marL="0" indent="0" eaLnBrk="1" hangingPunct="1">
              <a:buFontTx/>
              <a:buNone/>
              <a:defRPr/>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t>City Council</a:t>
            </a:r>
          </a:p>
        </p:txBody>
      </p:sp>
      <p:sp>
        <p:nvSpPr>
          <p:cNvPr id="2" name="Content Placeholder 1"/>
          <p:cNvSpPr>
            <a:spLocks noGrp="1"/>
          </p:cNvSpPr>
          <p:nvPr>
            <p:ph sz="half" idx="1"/>
          </p:nvPr>
        </p:nvSpPr>
        <p:spPr/>
        <p:txBody>
          <a:bodyPr/>
          <a:lstStyle/>
          <a:p>
            <a:r>
              <a:rPr lang="en-US" sz="2000" dirty="0" smtClean="0">
                <a:latin typeface="+mj-lt"/>
                <a:cs typeface="Tahoma" pitchFamily="34" charset="0"/>
              </a:rPr>
              <a:t>The City Council is your local government version of a </a:t>
            </a:r>
            <a:r>
              <a:rPr lang="en-US" sz="2000" b="1" dirty="0" smtClean="0">
                <a:latin typeface="+mj-lt"/>
                <a:cs typeface="Tahoma" pitchFamily="34" charset="0"/>
              </a:rPr>
              <a:t>Board </a:t>
            </a:r>
            <a:r>
              <a:rPr lang="en-US" sz="2000" b="1" dirty="0">
                <a:latin typeface="+mj-lt"/>
                <a:cs typeface="Tahoma" pitchFamily="34" charset="0"/>
              </a:rPr>
              <a:t>of Directors</a:t>
            </a:r>
            <a:r>
              <a:rPr lang="en-US" sz="2000" dirty="0">
                <a:latin typeface="+mj-lt"/>
                <a:cs typeface="Tahoma" pitchFamily="34" charset="0"/>
              </a:rPr>
              <a:t>:</a:t>
            </a:r>
          </a:p>
          <a:p>
            <a:pPr lvl="1"/>
            <a:r>
              <a:rPr lang="en-US" sz="1600" i="1" dirty="0">
                <a:latin typeface="+mj-lt"/>
                <a:cs typeface="Tahoma" pitchFamily="34" charset="0"/>
              </a:rPr>
              <a:t>Strategic planning</a:t>
            </a:r>
          </a:p>
          <a:p>
            <a:pPr lvl="1"/>
            <a:r>
              <a:rPr lang="en-US" sz="1600" i="1" dirty="0">
                <a:latin typeface="+mj-lt"/>
                <a:cs typeface="Tahoma" pitchFamily="34" charset="0"/>
              </a:rPr>
              <a:t>Adopt goals</a:t>
            </a:r>
          </a:p>
          <a:p>
            <a:pPr lvl="1"/>
            <a:r>
              <a:rPr lang="en-US" sz="1600" i="1" dirty="0" smtClean="0">
                <a:latin typeface="+mj-lt"/>
                <a:cs typeface="Tahoma" pitchFamily="34" charset="0"/>
              </a:rPr>
              <a:t>Legislative body</a:t>
            </a:r>
          </a:p>
          <a:p>
            <a:pPr lvl="2"/>
            <a:r>
              <a:rPr lang="en-US" sz="1200" dirty="0" smtClean="0">
                <a:latin typeface="+mj-lt"/>
                <a:cs typeface="Tahoma" pitchFamily="34" charset="0"/>
              </a:rPr>
              <a:t>Set policy</a:t>
            </a:r>
            <a:endParaRPr lang="en-US" sz="1200" i="1" dirty="0">
              <a:latin typeface="+mj-lt"/>
              <a:cs typeface="Tahoma" pitchFamily="34" charset="0"/>
            </a:endParaRPr>
          </a:p>
          <a:p>
            <a:pPr lvl="1"/>
            <a:r>
              <a:rPr lang="en-US" sz="1600" i="1" dirty="0">
                <a:latin typeface="+mj-lt"/>
                <a:cs typeface="Tahoma" pitchFamily="34" charset="0"/>
              </a:rPr>
              <a:t>Quasi-judicial </a:t>
            </a:r>
            <a:r>
              <a:rPr lang="en-US" sz="1600" i="1" dirty="0" smtClean="0">
                <a:latin typeface="+mj-lt"/>
                <a:cs typeface="Tahoma" pitchFamily="34" charset="0"/>
              </a:rPr>
              <a:t>body</a:t>
            </a:r>
          </a:p>
          <a:p>
            <a:pPr lvl="2"/>
            <a:r>
              <a:rPr lang="en-US" sz="1200" dirty="0" smtClean="0">
                <a:latin typeface="+mj-lt"/>
                <a:cs typeface="Tahoma" pitchFamily="34" charset="0"/>
              </a:rPr>
              <a:t>Make land use decisions</a:t>
            </a:r>
            <a:endParaRPr lang="en-US" sz="1200" i="1" dirty="0">
              <a:latin typeface="+mj-lt"/>
              <a:cs typeface="Tahoma" pitchFamily="34" charset="0"/>
            </a:endParaRPr>
          </a:p>
          <a:p>
            <a:pPr lvl="1"/>
            <a:r>
              <a:rPr lang="en-US" sz="1600" i="1" dirty="0">
                <a:latin typeface="+mj-lt"/>
                <a:cs typeface="Tahoma" pitchFamily="34" charset="0"/>
              </a:rPr>
              <a:t>Approve the budget</a:t>
            </a:r>
          </a:p>
          <a:p>
            <a:pPr lvl="1"/>
            <a:r>
              <a:rPr lang="en-US" sz="1600" i="1" dirty="0">
                <a:latin typeface="+mj-lt"/>
                <a:cs typeface="Tahoma" pitchFamily="34" charset="0"/>
              </a:rPr>
              <a:t>Hire/supervise the city manager</a:t>
            </a:r>
            <a:endParaRPr lang="en-US" sz="1600" i="1" dirty="0">
              <a:latin typeface="+mj-lt"/>
            </a:endParaRPr>
          </a:p>
          <a:p>
            <a:pPr marL="0" indent="0">
              <a:buNone/>
            </a:pPr>
            <a:endParaRPr lang="en-US" sz="2000" dirty="0">
              <a:latin typeface="+mj-lt"/>
            </a:endParaRP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15191"/>
            <a:ext cx="4038600" cy="2695980"/>
          </a:xfrm>
          <a:prstGeom prst="rect">
            <a:avLst/>
          </a:prstGeom>
          <a:ln>
            <a:noFill/>
          </a:ln>
          <a:effectLst>
            <a:outerShdw blurRad="190500" algn="tl" rotWithShape="0">
              <a:srgbClr val="000000">
                <a:alpha val="70000"/>
              </a:srgbClr>
            </a:outerShdw>
          </a:effectLst>
        </p:spPr>
      </p:pic>
      <p:sp>
        <p:nvSpPr>
          <p:cNvPr id="7" name="TextBox 6"/>
          <p:cNvSpPr txBox="1"/>
          <p:nvPr/>
        </p:nvSpPr>
        <p:spPr>
          <a:xfrm>
            <a:off x="6477000" y="6400800"/>
            <a:ext cx="2667000" cy="338138"/>
          </a:xfrm>
          <a:prstGeom prst="rect">
            <a:avLst/>
          </a:prstGeom>
          <a:noFill/>
        </p:spPr>
        <p:txBody>
          <a:bodyPr>
            <a:spAutoFit/>
          </a:bodyPr>
          <a:lstStyle/>
          <a:p>
            <a:pPr algn="ctr">
              <a:spcBef>
                <a:spcPct val="20000"/>
              </a:spcBef>
              <a:buClr>
                <a:schemeClr val="accent1"/>
              </a:buClr>
              <a:buSzPct val="85000"/>
              <a:defRPr/>
            </a:pPr>
            <a:r>
              <a:rPr lang="en-US" sz="1600" b="1" cap="all" spc="250" dirty="0">
                <a:solidFill>
                  <a:schemeClr val="tx2"/>
                </a:solidFill>
              </a:rPr>
              <a:t>February 8, 2012</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t>City Manager</a:t>
            </a:r>
          </a:p>
        </p:txBody>
      </p:sp>
      <p:sp>
        <p:nvSpPr>
          <p:cNvPr id="2" name="Content Placeholder 1"/>
          <p:cNvSpPr>
            <a:spLocks noGrp="1"/>
          </p:cNvSpPr>
          <p:nvPr>
            <p:ph sz="half" idx="1"/>
          </p:nvPr>
        </p:nvSpPr>
        <p:spPr/>
        <p:txBody>
          <a:bodyPr/>
          <a:lstStyle/>
          <a:p>
            <a:r>
              <a:rPr lang="en-US" sz="2000" dirty="0" smtClean="0">
                <a:latin typeface="+mj-lt"/>
                <a:cs typeface="Tahoma" pitchFamily="34" charset="0"/>
              </a:rPr>
              <a:t>The City Manager is your local government version of a </a:t>
            </a:r>
            <a:r>
              <a:rPr lang="en-US" sz="2000" b="1" dirty="0" smtClean="0">
                <a:latin typeface="+mj-lt"/>
                <a:cs typeface="Tahoma" pitchFamily="34" charset="0"/>
              </a:rPr>
              <a:t>Chief Executive Officer</a:t>
            </a:r>
            <a:r>
              <a:rPr lang="en-US" sz="2000" dirty="0" smtClean="0">
                <a:latin typeface="+mj-lt"/>
                <a:cs typeface="Tahoma" pitchFamily="34" charset="0"/>
              </a:rPr>
              <a:t>:</a:t>
            </a:r>
            <a:endParaRPr lang="en-US" sz="2000" dirty="0">
              <a:latin typeface="+mj-lt"/>
              <a:cs typeface="Tahoma" pitchFamily="34" charset="0"/>
            </a:endParaRPr>
          </a:p>
          <a:p>
            <a:pPr lvl="1"/>
            <a:r>
              <a:rPr lang="en-US" sz="1600" i="1" dirty="0" smtClean="0">
                <a:latin typeface="+mj-lt"/>
                <a:cs typeface="Tahoma" pitchFamily="34" charset="0"/>
              </a:rPr>
              <a:t>Professional advice</a:t>
            </a:r>
          </a:p>
          <a:p>
            <a:pPr lvl="1"/>
            <a:r>
              <a:rPr lang="en-US" sz="1600" i="1" dirty="0" smtClean="0">
                <a:latin typeface="+mj-lt"/>
                <a:cs typeface="Tahoma" pitchFamily="34" charset="0"/>
              </a:rPr>
              <a:t>Enforces city ordinances/codes</a:t>
            </a:r>
          </a:p>
          <a:p>
            <a:pPr lvl="1"/>
            <a:r>
              <a:rPr lang="en-US" sz="1600" i="1" dirty="0" smtClean="0">
                <a:latin typeface="+mj-lt"/>
                <a:cs typeface="Tahoma" pitchFamily="34" charset="0"/>
              </a:rPr>
              <a:t>Carries out council goals/policies</a:t>
            </a:r>
          </a:p>
          <a:p>
            <a:pPr lvl="1"/>
            <a:r>
              <a:rPr lang="en-US" sz="1600" i="1" dirty="0" smtClean="0">
                <a:latin typeface="+mj-lt"/>
                <a:cs typeface="Tahoma" pitchFamily="34" charset="0"/>
              </a:rPr>
              <a:t>Reports to the city council</a:t>
            </a:r>
          </a:p>
          <a:p>
            <a:pPr lvl="1"/>
            <a:r>
              <a:rPr lang="en-US" sz="1600" i="1" dirty="0" smtClean="0">
                <a:latin typeface="+mj-lt"/>
                <a:cs typeface="Tahoma" pitchFamily="34" charset="0"/>
              </a:rPr>
              <a:t>Oversees staff</a:t>
            </a:r>
          </a:p>
          <a:p>
            <a:pPr lvl="1"/>
            <a:r>
              <a:rPr lang="en-US" sz="1600" i="1" dirty="0" smtClean="0">
                <a:latin typeface="+mj-lt"/>
                <a:cs typeface="Tahoma" pitchFamily="34" charset="0"/>
              </a:rPr>
              <a:t>Recruits management team</a:t>
            </a:r>
          </a:p>
          <a:p>
            <a:pPr lvl="1"/>
            <a:r>
              <a:rPr lang="en-US" sz="1600" i="1" dirty="0" smtClean="0">
                <a:latin typeface="+mj-lt"/>
                <a:cs typeface="Tahoma" pitchFamily="34" charset="0"/>
              </a:rPr>
              <a:t>Prepares the budget</a:t>
            </a:r>
            <a:endParaRPr lang="en-US" sz="2000" dirty="0">
              <a:latin typeface="+mj-lt"/>
            </a:endParaRPr>
          </a:p>
        </p:txBody>
      </p:sp>
      <p:sp>
        <p:nvSpPr>
          <p:cNvPr id="7" name="TextBox 6"/>
          <p:cNvSpPr txBox="1"/>
          <p:nvPr/>
        </p:nvSpPr>
        <p:spPr>
          <a:xfrm>
            <a:off x="6477000" y="6400800"/>
            <a:ext cx="2667000" cy="338138"/>
          </a:xfrm>
          <a:prstGeom prst="rect">
            <a:avLst/>
          </a:prstGeom>
          <a:noFill/>
        </p:spPr>
        <p:txBody>
          <a:bodyPr>
            <a:spAutoFit/>
          </a:bodyPr>
          <a:lstStyle/>
          <a:p>
            <a:pPr algn="ctr">
              <a:spcBef>
                <a:spcPct val="20000"/>
              </a:spcBef>
              <a:buClr>
                <a:schemeClr val="accent1"/>
              </a:buClr>
              <a:buSzPct val="85000"/>
              <a:defRPr/>
            </a:pPr>
            <a:r>
              <a:rPr lang="en-US" sz="1600" b="1" cap="all" spc="250" dirty="0">
                <a:solidFill>
                  <a:schemeClr val="tx2"/>
                </a:solidFill>
              </a:rPr>
              <a:t>February 8, 2012</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481" y="1600200"/>
            <a:ext cx="3430037" cy="452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67361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City Roles &amp; Responsibilities</a:t>
            </a:r>
          </a:p>
        </p:txBody>
      </p:sp>
      <p:sp>
        <p:nvSpPr>
          <p:cNvPr id="18435" name="Rectangle 2"/>
          <p:cNvSpPr>
            <a:spLocks noChangeArrowheads="1"/>
          </p:cNvSpPr>
          <p:nvPr/>
        </p:nvSpPr>
        <p:spPr bwMode="auto">
          <a:xfrm>
            <a:off x="609600" y="1600200"/>
            <a:ext cx="8153400" cy="1570038"/>
          </a:xfrm>
          <a:prstGeom prst="rect">
            <a:avLst/>
          </a:prstGeom>
          <a:noFill/>
          <a:ln w="9525">
            <a:noFill/>
            <a:miter lim="800000"/>
            <a:headEnd/>
            <a:tailEnd/>
          </a:ln>
        </p:spPr>
        <p:txBody>
          <a:bodyPr>
            <a:spAutoFit/>
          </a:bodyPr>
          <a:lstStyle/>
          <a:p>
            <a:endParaRPr lang="en-US" sz="2400" u="sng"/>
          </a:p>
          <a:p>
            <a:endParaRPr lang="en-US" sz="2400" u="sng"/>
          </a:p>
          <a:p>
            <a:endParaRPr lang="en-US" sz="2400" u="sng"/>
          </a:p>
          <a:p>
            <a:endParaRPr lang="en-US" sz="2400"/>
          </a:p>
        </p:txBody>
      </p:sp>
      <p:sp>
        <p:nvSpPr>
          <p:cNvPr id="7" name="TextBox 6"/>
          <p:cNvSpPr txBox="1"/>
          <p:nvPr/>
        </p:nvSpPr>
        <p:spPr>
          <a:xfrm>
            <a:off x="6477000" y="6400800"/>
            <a:ext cx="2667000" cy="338138"/>
          </a:xfrm>
          <a:prstGeom prst="rect">
            <a:avLst/>
          </a:prstGeom>
          <a:noFill/>
        </p:spPr>
        <p:txBody>
          <a:bodyPr>
            <a:spAutoFit/>
          </a:bodyPr>
          <a:lstStyle/>
          <a:p>
            <a:pPr algn="ctr">
              <a:spcBef>
                <a:spcPct val="20000"/>
              </a:spcBef>
              <a:buClr>
                <a:schemeClr val="accent1"/>
              </a:buClr>
              <a:buSzPct val="85000"/>
              <a:defRPr/>
            </a:pPr>
            <a:r>
              <a:rPr lang="en-US" sz="1600" b="1" cap="all" spc="250" dirty="0">
                <a:solidFill>
                  <a:schemeClr val="tx2"/>
                </a:solidFill>
              </a:rPr>
              <a:t>February 8, 2012</a:t>
            </a:r>
          </a:p>
        </p:txBody>
      </p:sp>
      <p:pic>
        <p:nvPicPr>
          <p:cNvPr id="6" name="Picture 1"/>
          <p:cNvPicPr>
            <a:picLocks noChangeAspect="1" noChangeArrowheads="1"/>
          </p:cNvPicPr>
          <p:nvPr/>
        </p:nvPicPr>
        <p:blipFill>
          <a:blip r:embed="rId3" cstate="print"/>
          <a:srcRect/>
          <a:stretch>
            <a:fillRect/>
          </a:stretch>
        </p:blipFill>
        <p:spPr bwMode="auto">
          <a:xfrm>
            <a:off x="460664" y="1634836"/>
            <a:ext cx="2819400" cy="1860649"/>
          </a:xfrm>
          <a:prstGeom prst="rect">
            <a:avLst/>
          </a:prstGeom>
          <a:ln>
            <a:noFill/>
          </a:ln>
          <a:effectLst>
            <a:outerShdw blurRad="190500" algn="tl" rotWithShape="0">
              <a:srgbClr val="000000">
                <a:alpha val="70000"/>
              </a:srgbClr>
            </a:outerShdw>
          </a:effectLst>
        </p:spPr>
      </p:pic>
      <p:pic>
        <p:nvPicPr>
          <p:cNvPr id="10" name="Picture 2" descr="DSC_1772.JPG"/>
          <p:cNvPicPr>
            <a:picLocks noChangeAspect="1" noChangeArrowheads="1"/>
          </p:cNvPicPr>
          <p:nvPr/>
        </p:nvPicPr>
        <p:blipFill>
          <a:blip r:embed="rId4" cstate="print"/>
          <a:srcRect/>
          <a:stretch>
            <a:fillRect/>
          </a:stretch>
        </p:blipFill>
        <p:spPr bwMode="auto">
          <a:xfrm>
            <a:off x="3443335" y="3948329"/>
            <a:ext cx="2857500" cy="1905000"/>
          </a:xfrm>
          <a:prstGeom prst="rect">
            <a:avLst/>
          </a:prstGeom>
          <a:ln>
            <a:noFill/>
          </a:ln>
          <a:effectLst>
            <a:outerShdw blurRad="190500" algn="tl" rotWithShape="0">
              <a:srgbClr val="000000">
                <a:alpha val="70000"/>
              </a:srgbClr>
            </a:outerShdw>
          </a:effectLst>
        </p:spPr>
      </p:pic>
      <p:pic>
        <p:nvPicPr>
          <p:cNvPr id="11" name="Picture 2" descr="City of West Linn Oregon Official Website"/>
          <p:cNvPicPr>
            <a:picLocks noChangeAspect="1" noChangeArrowheads="1"/>
          </p:cNvPicPr>
          <p:nvPr/>
        </p:nvPicPr>
        <p:blipFill>
          <a:blip r:embed="rId5" cstate="print"/>
          <a:srcRect/>
          <a:stretch>
            <a:fillRect/>
          </a:stretch>
        </p:blipFill>
        <p:spPr bwMode="auto">
          <a:xfrm>
            <a:off x="228600" y="4060392"/>
            <a:ext cx="2900363" cy="1924050"/>
          </a:xfrm>
          <a:prstGeom prst="rect">
            <a:avLst/>
          </a:prstGeom>
          <a:ln>
            <a:noFill/>
          </a:ln>
          <a:effectLst>
            <a:outerShdw blurRad="190500" algn="tl" rotWithShape="0">
              <a:srgbClr val="000000">
                <a:alpha val="70000"/>
              </a:srgbClr>
            </a:outerShdw>
          </a:effectLst>
        </p:spPr>
      </p:pic>
      <p:pic>
        <p:nvPicPr>
          <p:cNvPr id="25602" name="Picture 2" descr="Sink.jpg"/>
          <p:cNvPicPr>
            <a:picLocks noChangeAspect="1" noChangeArrowheads="1"/>
          </p:cNvPicPr>
          <p:nvPr/>
        </p:nvPicPr>
        <p:blipFill>
          <a:blip r:embed="rId6" cstate="print"/>
          <a:srcRect/>
          <a:stretch>
            <a:fillRect/>
          </a:stretch>
        </p:blipFill>
        <p:spPr bwMode="auto">
          <a:xfrm>
            <a:off x="3532876" y="1858070"/>
            <a:ext cx="2242096" cy="149473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7784" y="1579401"/>
            <a:ext cx="2498372" cy="2052068"/>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5208" y="4060392"/>
            <a:ext cx="2390583" cy="179293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t>Regional Partners</a:t>
            </a:r>
          </a:p>
        </p:txBody>
      </p:sp>
      <p:sp>
        <p:nvSpPr>
          <p:cNvPr id="19459" name="Rectangle 2"/>
          <p:cNvSpPr>
            <a:spLocks noChangeArrowheads="1"/>
          </p:cNvSpPr>
          <p:nvPr/>
        </p:nvSpPr>
        <p:spPr bwMode="auto">
          <a:xfrm>
            <a:off x="609600" y="1600200"/>
            <a:ext cx="8153400" cy="1570038"/>
          </a:xfrm>
          <a:prstGeom prst="rect">
            <a:avLst/>
          </a:prstGeom>
          <a:noFill/>
          <a:ln w="9525">
            <a:noFill/>
            <a:miter lim="800000"/>
            <a:headEnd/>
            <a:tailEnd/>
          </a:ln>
        </p:spPr>
        <p:txBody>
          <a:bodyPr>
            <a:spAutoFit/>
          </a:bodyPr>
          <a:lstStyle/>
          <a:p>
            <a:endParaRPr lang="en-US" sz="2400" u="sng"/>
          </a:p>
          <a:p>
            <a:endParaRPr lang="en-US" sz="2400" u="sng"/>
          </a:p>
          <a:p>
            <a:endParaRPr lang="en-US" sz="2400" u="sng"/>
          </a:p>
          <a:p>
            <a:endParaRPr lang="en-US" sz="2400"/>
          </a:p>
        </p:txBody>
      </p:sp>
      <p:sp>
        <p:nvSpPr>
          <p:cNvPr id="7" name="TextBox 6"/>
          <p:cNvSpPr txBox="1"/>
          <p:nvPr/>
        </p:nvSpPr>
        <p:spPr>
          <a:xfrm>
            <a:off x="6477000" y="6400800"/>
            <a:ext cx="2667000" cy="338138"/>
          </a:xfrm>
          <a:prstGeom prst="rect">
            <a:avLst/>
          </a:prstGeom>
          <a:noFill/>
        </p:spPr>
        <p:txBody>
          <a:bodyPr>
            <a:spAutoFit/>
          </a:bodyPr>
          <a:lstStyle/>
          <a:p>
            <a:pPr algn="ctr">
              <a:spcBef>
                <a:spcPct val="20000"/>
              </a:spcBef>
              <a:buClr>
                <a:schemeClr val="accent1"/>
              </a:buClr>
              <a:buSzPct val="85000"/>
              <a:defRPr/>
            </a:pPr>
            <a:r>
              <a:rPr lang="en-US" sz="1600" b="1" cap="all" spc="250" dirty="0">
                <a:solidFill>
                  <a:schemeClr val="tx2"/>
                </a:solidFill>
              </a:rPr>
              <a:t>February 8, 2012</a:t>
            </a:r>
          </a:p>
        </p:txBody>
      </p:sp>
      <p:graphicFrame>
        <p:nvGraphicFramePr>
          <p:cNvPr id="9" name="Diagram 8"/>
          <p:cNvGraphicFramePr/>
          <p:nvPr>
            <p:extLst>
              <p:ext uri="{D42A27DB-BD31-4B8C-83A1-F6EECF244321}">
                <p14:modId xmlns:p14="http://schemas.microsoft.com/office/powerpoint/2010/main" val="849730172"/>
              </p:ext>
            </p:extLst>
          </p:nvPr>
        </p:nvGraphicFramePr>
        <p:xfrm>
          <a:off x="1032181" y="1479672"/>
          <a:ext cx="6998677" cy="471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7-Point Star 10"/>
          <p:cNvSpPr/>
          <p:nvPr/>
        </p:nvSpPr>
        <p:spPr>
          <a:xfrm>
            <a:off x="3529013" y="2819400"/>
            <a:ext cx="2133600" cy="2209800"/>
          </a:xfrm>
          <a:prstGeom prst="star7">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13" name="TextBox 12"/>
          <p:cNvSpPr txBox="1">
            <a:spLocks noChangeArrowheads="1"/>
          </p:cNvSpPr>
          <p:nvPr/>
        </p:nvSpPr>
        <p:spPr bwMode="auto">
          <a:xfrm>
            <a:off x="215258" y="2503278"/>
            <a:ext cx="4038600" cy="338554"/>
          </a:xfrm>
          <a:prstGeom prst="rect">
            <a:avLst/>
          </a:prstGeom>
          <a:noFill/>
          <a:ln w="9525">
            <a:noFill/>
            <a:miter lim="800000"/>
            <a:headEnd/>
            <a:tailEnd/>
          </a:ln>
        </p:spPr>
        <p:txBody>
          <a:bodyPr wrap="square">
            <a:spAutoFit/>
          </a:bodyPr>
          <a:lstStyle/>
          <a:p>
            <a:r>
              <a:rPr lang="en-US" sz="1600" b="1" i="1" dirty="0"/>
              <a:t>Schools, fields, shared facilities, employees</a:t>
            </a:r>
          </a:p>
        </p:txBody>
      </p:sp>
      <p:sp>
        <p:nvSpPr>
          <p:cNvPr id="14" name="TextBox 13"/>
          <p:cNvSpPr txBox="1">
            <a:spLocks noChangeArrowheads="1"/>
          </p:cNvSpPr>
          <p:nvPr/>
        </p:nvSpPr>
        <p:spPr bwMode="auto">
          <a:xfrm>
            <a:off x="608591" y="3719944"/>
            <a:ext cx="3897312" cy="338554"/>
          </a:xfrm>
          <a:prstGeom prst="rect">
            <a:avLst/>
          </a:prstGeom>
          <a:noFill/>
          <a:ln w="9525">
            <a:noFill/>
            <a:miter lim="800000"/>
            <a:headEnd/>
            <a:tailEnd/>
          </a:ln>
        </p:spPr>
        <p:txBody>
          <a:bodyPr wrap="square">
            <a:spAutoFit/>
          </a:bodyPr>
          <a:lstStyle/>
          <a:p>
            <a:r>
              <a:rPr lang="en-US" sz="1600" b="1" i="1" dirty="0"/>
              <a:t>Mobility, </a:t>
            </a:r>
            <a:r>
              <a:rPr lang="en-US" sz="1600" b="1" i="1" dirty="0" smtClean="0"/>
              <a:t>shared </a:t>
            </a:r>
            <a:r>
              <a:rPr lang="en-US" sz="1600" b="1" i="1" dirty="0"/>
              <a:t>facilities</a:t>
            </a:r>
          </a:p>
        </p:txBody>
      </p:sp>
      <p:sp>
        <p:nvSpPr>
          <p:cNvPr id="15" name="TextBox 14"/>
          <p:cNvSpPr txBox="1">
            <a:spLocks noChangeArrowheads="1"/>
          </p:cNvSpPr>
          <p:nvPr/>
        </p:nvSpPr>
        <p:spPr bwMode="auto">
          <a:xfrm>
            <a:off x="152400" y="4900936"/>
            <a:ext cx="3505200" cy="338554"/>
          </a:xfrm>
          <a:prstGeom prst="rect">
            <a:avLst/>
          </a:prstGeom>
          <a:noFill/>
          <a:ln w="9525">
            <a:noFill/>
            <a:miter lim="800000"/>
            <a:headEnd/>
            <a:tailEnd/>
          </a:ln>
        </p:spPr>
        <p:txBody>
          <a:bodyPr wrap="square">
            <a:spAutoFit/>
          </a:bodyPr>
          <a:lstStyle/>
          <a:p>
            <a:r>
              <a:rPr lang="en-US" sz="1600" b="1" i="1" dirty="0"/>
              <a:t>Transportation, land use, I-205, OR 43</a:t>
            </a:r>
          </a:p>
        </p:txBody>
      </p:sp>
      <p:sp>
        <p:nvSpPr>
          <p:cNvPr id="16" name="TextBox 15"/>
          <p:cNvSpPr txBox="1">
            <a:spLocks noChangeArrowheads="1"/>
          </p:cNvSpPr>
          <p:nvPr/>
        </p:nvSpPr>
        <p:spPr bwMode="auto">
          <a:xfrm>
            <a:off x="6019800" y="3611994"/>
            <a:ext cx="3124200" cy="338554"/>
          </a:xfrm>
          <a:prstGeom prst="rect">
            <a:avLst/>
          </a:prstGeom>
          <a:noFill/>
          <a:ln w="9525">
            <a:noFill/>
            <a:miter lim="800000"/>
            <a:headEnd/>
            <a:tailEnd/>
          </a:ln>
        </p:spPr>
        <p:txBody>
          <a:bodyPr wrap="square">
            <a:spAutoFit/>
          </a:bodyPr>
          <a:lstStyle/>
          <a:p>
            <a:r>
              <a:rPr lang="en-US" sz="1600" b="1" i="1" dirty="0"/>
              <a:t>Elections, </a:t>
            </a:r>
            <a:r>
              <a:rPr lang="en-US" sz="1600" b="1" i="1" dirty="0" smtClean="0"/>
              <a:t>appraiser</a:t>
            </a:r>
            <a:r>
              <a:rPr lang="en-US" sz="1600" b="1" i="1" dirty="0"/>
              <a:t>, social services</a:t>
            </a:r>
          </a:p>
        </p:txBody>
      </p:sp>
      <p:sp>
        <p:nvSpPr>
          <p:cNvPr id="17" name="TextBox 16"/>
          <p:cNvSpPr txBox="1">
            <a:spLocks noChangeArrowheads="1"/>
          </p:cNvSpPr>
          <p:nvPr/>
        </p:nvSpPr>
        <p:spPr bwMode="auto">
          <a:xfrm>
            <a:off x="5809609" y="2502693"/>
            <a:ext cx="3319462" cy="339725"/>
          </a:xfrm>
          <a:prstGeom prst="rect">
            <a:avLst/>
          </a:prstGeom>
          <a:noFill/>
          <a:ln w="9525">
            <a:noFill/>
            <a:miter lim="800000"/>
            <a:headEnd/>
            <a:tailEnd/>
          </a:ln>
        </p:spPr>
        <p:txBody>
          <a:bodyPr>
            <a:spAutoFit/>
          </a:bodyPr>
          <a:lstStyle/>
          <a:p>
            <a:r>
              <a:rPr lang="en-US" sz="1600" b="1" i="1" dirty="0"/>
              <a:t>Regional planning, RTP grants, parks </a:t>
            </a:r>
          </a:p>
        </p:txBody>
      </p:sp>
      <p:sp>
        <p:nvSpPr>
          <p:cNvPr id="18" name="TextBox 17"/>
          <p:cNvSpPr txBox="1">
            <a:spLocks noChangeArrowheads="1"/>
          </p:cNvSpPr>
          <p:nvPr/>
        </p:nvSpPr>
        <p:spPr bwMode="auto">
          <a:xfrm>
            <a:off x="5868346" y="4900936"/>
            <a:ext cx="3275654" cy="338554"/>
          </a:xfrm>
          <a:prstGeom prst="rect">
            <a:avLst/>
          </a:prstGeom>
          <a:noFill/>
          <a:ln w="9525">
            <a:noFill/>
            <a:miter lim="800000"/>
            <a:headEnd/>
            <a:tailEnd/>
          </a:ln>
        </p:spPr>
        <p:txBody>
          <a:bodyPr wrap="square">
            <a:spAutoFit/>
          </a:bodyPr>
          <a:lstStyle/>
          <a:p>
            <a:r>
              <a:rPr lang="en-US" sz="1600" b="1" i="1" dirty="0"/>
              <a:t>Water supply, infrastructure, rates</a:t>
            </a:r>
          </a:p>
        </p:txBody>
      </p:sp>
      <p:sp>
        <p:nvSpPr>
          <p:cNvPr id="19" name="TextBox 18"/>
          <p:cNvSpPr txBox="1">
            <a:spLocks noChangeArrowheads="1"/>
          </p:cNvSpPr>
          <p:nvPr/>
        </p:nvSpPr>
        <p:spPr bwMode="auto">
          <a:xfrm>
            <a:off x="5147252" y="5851324"/>
            <a:ext cx="3429000" cy="338554"/>
          </a:xfrm>
          <a:prstGeom prst="rect">
            <a:avLst/>
          </a:prstGeom>
          <a:noFill/>
          <a:ln w="9525">
            <a:noFill/>
            <a:miter lim="800000"/>
            <a:headEnd/>
            <a:tailEnd/>
          </a:ln>
        </p:spPr>
        <p:txBody>
          <a:bodyPr wrap="square">
            <a:spAutoFit/>
          </a:bodyPr>
          <a:lstStyle/>
          <a:p>
            <a:r>
              <a:rPr lang="en-US" sz="1600" b="1" i="1" dirty="0"/>
              <a:t>Waste water, infrastructure, rates</a:t>
            </a:r>
          </a:p>
        </p:txBody>
      </p:sp>
      <p:sp>
        <p:nvSpPr>
          <p:cNvPr id="20" name="TextBox 19"/>
          <p:cNvSpPr txBox="1">
            <a:spLocks noChangeArrowheads="1"/>
          </p:cNvSpPr>
          <p:nvPr/>
        </p:nvSpPr>
        <p:spPr bwMode="auto">
          <a:xfrm>
            <a:off x="392417" y="5860634"/>
            <a:ext cx="3684283" cy="338554"/>
          </a:xfrm>
          <a:prstGeom prst="rect">
            <a:avLst/>
          </a:prstGeom>
          <a:noFill/>
          <a:ln w="9525">
            <a:noFill/>
            <a:miter lim="800000"/>
            <a:headEnd/>
            <a:tailEnd/>
          </a:ln>
        </p:spPr>
        <p:txBody>
          <a:bodyPr wrap="square">
            <a:spAutoFit/>
          </a:bodyPr>
          <a:lstStyle/>
          <a:p>
            <a:r>
              <a:rPr lang="en-US" sz="1600" b="1" i="1" dirty="0"/>
              <a:t>Taxes, governance, growth management</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425" y="3570608"/>
            <a:ext cx="931150" cy="92995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Citizen Advisory Groups</a:t>
            </a:r>
          </a:p>
        </p:txBody>
      </p:sp>
      <p:sp>
        <p:nvSpPr>
          <p:cNvPr id="23555" name="Rectangle 2"/>
          <p:cNvSpPr>
            <a:spLocks noChangeArrowheads="1"/>
          </p:cNvSpPr>
          <p:nvPr/>
        </p:nvSpPr>
        <p:spPr bwMode="auto">
          <a:xfrm>
            <a:off x="609600" y="1600200"/>
            <a:ext cx="8153400" cy="1570038"/>
          </a:xfrm>
          <a:prstGeom prst="rect">
            <a:avLst/>
          </a:prstGeom>
          <a:noFill/>
          <a:ln w="9525">
            <a:noFill/>
            <a:miter lim="800000"/>
            <a:headEnd/>
            <a:tailEnd/>
          </a:ln>
        </p:spPr>
        <p:txBody>
          <a:bodyPr>
            <a:spAutoFit/>
          </a:bodyPr>
          <a:lstStyle/>
          <a:p>
            <a:endParaRPr lang="en-US" sz="2400" u="sng"/>
          </a:p>
          <a:p>
            <a:endParaRPr lang="en-US" sz="2400" u="sng"/>
          </a:p>
          <a:p>
            <a:endParaRPr lang="en-US" sz="2400" u="sng"/>
          </a:p>
          <a:p>
            <a:endParaRPr lang="en-US" sz="2400"/>
          </a:p>
        </p:txBody>
      </p:sp>
      <p:sp>
        <p:nvSpPr>
          <p:cNvPr id="7" name="TextBox 6"/>
          <p:cNvSpPr txBox="1"/>
          <p:nvPr/>
        </p:nvSpPr>
        <p:spPr>
          <a:xfrm>
            <a:off x="6477000" y="6400800"/>
            <a:ext cx="2667000" cy="338138"/>
          </a:xfrm>
          <a:prstGeom prst="rect">
            <a:avLst/>
          </a:prstGeom>
          <a:noFill/>
        </p:spPr>
        <p:txBody>
          <a:bodyPr>
            <a:spAutoFit/>
          </a:bodyPr>
          <a:lstStyle/>
          <a:p>
            <a:pPr algn="ctr">
              <a:spcBef>
                <a:spcPct val="20000"/>
              </a:spcBef>
              <a:buClr>
                <a:schemeClr val="accent1"/>
              </a:buClr>
              <a:buSzPct val="85000"/>
              <a:defRPr/>
            </a:pPr>
            <a:r>
              <a:rPr lang="en-US" sz="1600" b="1" cap="all" spc="250" dirty="0">
                <a:solidFill>
                  <a:schemeClr val="tx2"/>
                </a:solidFill>
              </a:rPr>
              <a:t>February 8, 2012</a:t>
            </a:r>
          </a:p>
        </p:txBody>
      </p:sp>
      <p:graphicFrame>
        <p:nvGraphicFramePr>
          <p:cNvPr id="11" name="Diagram 10"/>
          <p:cNvGraphicFramePr/>
          <p:nvPr>
            <p:extLst>
              <p:ext uri="{D42A27DB-BD31-4B8C-83A1-F6EECF244321}">
                <p14:modId xmlns:p14="http://schemas.microsoft.com/office/powerpoint/2010/main" val="2522336852"/>
              </p:ext>
            </p:extLst>
          </p:nvPr>
        </p:nvGraphicFramePr>
        <p:xfrm>
          <a:off x="381000" y="15240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Effective Boards</a:t>
            </a:r>
          </a:p>
        </p:txBody>
      </p:sp>
      <p:sp>
        <p:nvSpPr>
          <p:cNvPr id="24579" name="Content Placeholder 2"/>
          <p:cNvSpPr>
            <a:spLocks noGrp="1"/>
          </p:cNvSpPr>
          <p:nvPr>
            <p:ph idx="1"/>
          </p:nvPr>
        </p:nvSpPr>
        <p:spPr/>
        <p:txBody>
          <a:bodyPr/>
          <a:lstStyle/>
          <a:p>
            <a:r>
              <a:rPr lang="en-US" sz="2000" dirty="0" smtClean="0"/>
              <a:t>Understanding your role</a:t>
            </a:r>
          </a:p>
          <a:p>
            <a:pPr lvl="1"/>
            <a:r>
              <a:rPr lang="en-US" sz="1600" dirty="0" smtClean="0"/>
              <a:t>Advisory to the City Council</a:t>
            </a:r>
          </a:p>
          <a:p>
            <a:pPr lvl="2"/>
            <a:r>
              <a:rPr lang="en-US" sz="1600" dirty="0" smtClean="0"/>
              <a:t>Assist in implementing the council’s goals</a:t>
            </a:r>
          </a:p>
          <a:p>
            <a:pPr lvl="1"/>
            <a:r>
              <a:rPr lang="en-US" sz="1600" dirty="0" smtClean="0"/>
              <a:t>Conduit for the community to the city – use your position to engage community members </a:t>
            </a:r>
          </a:p>
          <a:p>
            <a:pPr lvl="1"/>
            <a:r>
              <a:rPr lang="en-US" sz="1600" dirty="0" smtClean="0"/>
              <a:t>The Council will be held responsible for the actions of its boards</a:t>
            </a:r>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t>Tips for Successful Board meetings</a:t>
            </a:r>
          </a:p>
        </p:txBody>
      </p:sp>
      <p:sp>
        <p:nvSpPr>
          <p:cNvPr id="25603" name="Content Placeholder 2"/>
          <p:cNvSpPr>
            <a:spLocks noGrp="1"/>
          </p:cNvSpPr>
          <p:nvPr>
            <p:ph idx="1"/>
          </p:nvPr>
        </p:nvSpPr>
        <p:spPr/>
        <p:txBody>
          <a:bodyPr/>
          <a:lstStyle/>
          <a:p>
            <a:r>
              <a:rPr lang="en-US" dirty="0" smtClean="0"/>
              <a:t>Work Together</a:t>
            </a:r>
          </a:p>
          <a:p>
            <a:pPr lvl="1"/>
            <a:r>
              <a:rPr lang="en-US" dirty="0" smtClean="0"/>
              <a:t>Members don’t have to agree on every issue, but there should be no hidden agendas</a:t>
            </a:r>
          </a:p>
          <a:p>
            <a:r>
              <a:rPr lang="en-US" dirty="0" smtClean="0"/>
              <a:t>Be Prepared</a:t>
            </a:r>
          </a:p>
          <a:p>
            <a:r>
              <a:rPr lang="en-US" dirty="0" smtClean="0"/>
              <a:t>Speak with staff in advance so all information is available to all members</a:t>
            </a:r>
          </a:p>
          <a:p>
            <a:r>
              <a:rPr lang="en-US" dirty="0" smtClean="0"/>
              <a:t>Keep meetings on topic and brief!  </a:t>
            </a:r>
          </a:p>
          <a:p>
            <a:pPr lvl="1"/>
            <a:r>
              <a:rPr lang="en-US" dirty="0" smtClean="0"/>
              <a:t>Citizens do not feel involved when meetings last for hours before a decision is made</a:t>
            </a:r>
          </a:p>
          <a:p>
            <a:r>
              <a:rPr lang="en-US" dirty="0" smtClean="0"/>
              <a:t>Remember – Staff works for the city manager and there may be many competing priorities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10995</TotalTime>
  <Words>4089</Words>
  <Application>Microsoft Office PowerPoint</Application>
  <PresentationFormat>On-screen Show (4:3)</PresentationFormat>
  <Paragraphs>354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Tahoma</vt:lpstr>
      <vt:lpstr>Wingdings 3</vt:lpstr>
      <vt:lpstr>Default Design</vt:lpstr>
      <vt:lpstr>Citizen Advisory Board Training</vt:lpstr>
      <vt:lpstr>Agenda</vt:lpstr>
      <vt:lpstr>City Council</vt:lpstr>
      <vt:lpstr>City Manager</vt:lpstr>
      <vt:lpstr>City Roles &amp; Responsibilities</vt:lpstr>
      <vt:lpstr>Regional Partners</vt:lpstr>
      <vt:lpstr>Citizen Advisory Groups</vt:lpstr>
      <vt:lpstr>Effective Boards</vt:lpstr>
      <vt:lpstr>Tips for Successful Board meetings</vt:lpstr>
      <vt:lpstr>Sneak Peek – Council Goals</vt:lpstr>
      <vt:lpstr>Legal Issues of Importance </vt:lpstr>
      <vt:lpstr>Goals for this Presentation</vt:lpstr>
      <vt:lpstr>Role of the City Attorney</vt:lpstr>
      <vt:lpstr>Citizen Advisory Groups &amp; Relationship to Council</vt:lpstr>
      <vt:lpstr>Citizen Advisory Group Regulations</vt:lpstr>
      <vt:lpstr>Public Records</vt:lpstr>
      <vt:lpstr>Public Meetings</vt:lpstr>
      <vt:lpstr>Public Meetings</vt:lpstr>
      <vt:lpstr>Public Meetings</vt:lpstr>
      <vt:lpstr>Political Activities</vt:lpstr>
      <vt:lpstr>Political Activities</vt:lpstr>
      <vt:lpstr>Political Activities</vt:lpstr>
      <vt:lpstr>Political Activities </vt:lpstr>
      <vt:lpstr>Political Activity</vt:lpstr>
      <vt:lpstr>Political Activity</vt:lpstr>
      <vt:lpstr>Ethics</vt:lpstr>
      <vt:lpstr>Ethics</vt:lpstr>
      <vt:lpstr>Ethics</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Thornton, Megan</cp:lastModifiedBy>
  <cp:revision>70</cp:revision>
  <cp:lastPrinted>2016-01-19T23:08:44Z</cp:lastPrinted>
  <dcterms:created xsi:type="dcterms:W3CDTF">2008-09-02T16:02:58Z</dcterms:created>
  <dcterms:modified xsi:type="dcterms:W3CDTF">2016-01-19T23:28:53Z</dcterms:modified>
</cp:coreProperties>
</file>