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C2B8C-DD0D-4D6D-B0BB-AF7482218B4B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50F2C-9425-45CC-99F2-8BB92BF55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133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0ED635-1DCC-4DED-8669-7BB322452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61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ED635-1DCC-4DED-8669-7BB3224524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2514600"/>
            <a:ext cx="9140825" cy="611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68688"/>
            <a:ext cx="5791200" cy="78422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95775"/>
            <a:ext cx="4572000" cy="838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3988"/>
            <a:ext cx="2895600" cy="201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hlink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hlink"/>
                </a:solidFill>
              </a:defRPr>
            </a:lvl1pPr>
          </a:lstStyle>
          <a:p>
            <a:fld id="{9C50F820-79DA-4BA2-839D-D82CFA4A4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4" name="Picture 8" descr="tan_waves"/>
          <p:cNvPicPr>
            <a:picLocks noChangeAspect="1" noChangeArrowheads="1"/>
          </p:cNvPicPr>
          <p:nvPr userDrawn="1"/>
        </p:nvPicPr>
        <p:blipFill>
          <a:blip r:embed="rId2" cstate="print"/>
          <a:srcRect b="35602"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</p:spPr>
      </p:pic>
      <p:sp>
        <p:nvSpPr>
          <p:cNvPr id="4109" name="Line 13"/>
          <p:cNvSpPr>
            <a:spLocks noChangeShapeType="1"/>
          </p:cNvSpPr>
          <p:nvPr userDrawn="1"/>
        </p:nvSpPr>
        <p:spPr bwMode="auto">
          <a:xfrm>
            <a:off x="2971800" y="4275138"/>
            <a:ext cx="5638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CWL_logost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1463675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>
              <a:solidFill>
                <a:schemeClr val="hlin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24200" y="6503988"/>
            <a:ext cx="2895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000" dirty="0">
              <a:solidFill>
                <a:schemeClr val="hlin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BF31261-6598-4735-95A1-F710E57C2327}" type="slidenum">
              <a:rPr lang="en-US" sz="1000">
                <a:solidFill>
                  <a:schemeClr val="hlink"/>
                </a:solidFill>
              </a:rPr>
              <a:pPr algn="r"/>
              <a:t>‹#›</a:t>
            </a:fld>
            <a:endParaRPr lang="en-US" sz="1000">
              <a:solidFill>
                <a:schemeClr val="hlin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0825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tan_waves"/>
          <p:cNvPicPr>
            <a:picLocks noChangeAspect="1" noChangeArrowheads="1"/>
          </p:cNvPicPr>
          <p:nvPr userDrawn="1"/>
        </p:nvPicPr>
        <p:blipFill>
          <a:blip r:embed="rId13" cstate="print"/>
          <a:srcRect b="35602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9" name="Picture 15" descr="CWL_ic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29600" y="258763"/>
            <a:ext cx="655638" cy="6556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lnSpc>
          <a:spcPct val="125000"/>
        </a:lnSpc>
        <a:spcBef>
          <a:spcPct val="0"/>
        </a:spcBef>
        <a:spcAft>
          <a:spcPct val="50000"/>
        </a:spcAft>
        <a:buBlip>
          <a:blip r:embed="rId15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5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•"/>
        <a:defRPr sz="1400" i="1">
          <a:solidFill>
            <a:schemeClr val="tx1"/>
          </a:solidFill>
          <a:latin typeface="Cambria" pitchFamily="18" charset="0"/>
        </a:defRPr>
      </a:lvl3pPr>
      <a:lvl4pPr marL="1600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BOLTON RESERVOIR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5715000" cy="838200"/>
          </a:xfrm>
        </p:spPr>
        <p:txBody>
          <a:bodyPr/>
          <a:lstStyle/>
          <a:p>
            <a:r>
              <a:rPr lang="en-US" b="1" dirty="0" smtClean="0"/>
              <a:t>2012 BOLTON RESERVOIR CLEANING AND INSPECTION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SUMMARY/CONCLUSION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replacement of the Bolton Reservoir has been identified in the last 3 WMP’s (1999 WMP, 2004 update, and 2008 WMP). Size has varied based equalization, fire demands, and the risk elected officials are willing to take. </a:t>
            </a:r>
          </a:p>
          <a:p>
            <a:r>
              <a:rPr lang="en-US" dirty="0" smtClean="0"/>
              <a:t>Considering the age, capacity, configuration, inspection, repairs, and ongoing operation and maintenance of the Bolton Reservoir, it is the recommendation of staff to replace the Bolton Reservoir with a 4 MG reservoir on the same site as described in the 2008 WMP.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????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63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FACTS ABOUT THE BOLTON RESERVOIR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300" dirty="0" smtClean="0"/>
              <a:t>99 YEARS OLD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REPLACEMENT OF BOLTON HAS BEEN LISTED IN THE LAST 3 MASTER PLANS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LINER INSTALLED IN 1992 DUE TO RESERVOIR LEAKS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COVER INSTALLED IN 1996 FOR WATER CLEANLINESS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COVER IS NEAR END OF LIFE AND DANGEROUS TO MAINTAIN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CURRENT SIZE OF THE BOLTON RESERVOIR IS 2 MG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4 MG  IS NEEDED, 2.8 MG FOR CURRENT NEEDS AND 1.2 MG FOR FUTURE GROWTH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30% OF REPLACEMENT COSTS ARE PAID BY DEVELOPMENT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 descr="2012-01-20_12-51-13_3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BOLTON RESERVOIR DRAINED</a:t>
            </a:r>
            <a:endParaRPr 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endParaRPr lang="en-US" sz="1200"/>
          </a:p>
        </p:txBody>
      </p:sp>
      <p:pic>
        <p:nvPicPr>
          <p:cNvPr id="5" name="Picture 4" descr="2012-01-23_10-35-30_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8229600" cy="45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CLEANING DEBRIS OFF COVER</a:t>
            </a:r>
            <a:endParaRPr lang="en-US" b="1" dirty="0"/>
          </a:p>
        </p:txBody>
      </p:sp>
      <p:pic>
        <p:nvPicPr>
          <p:cNvPr id="5" name="Content Placeholder 4" descr="2012-01-23_14-41-21_21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29600" cy="4724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GROUND WATER PASSING THROUGH CONCRETE LIFTING LINER, CUT LINER TO RELIEVE GROUND WATER PRESSURE</a:t>
            </a:r>
            <a:endParaRPr lang="en-US" b="1" dirty="0"/>
          </a:p>
        </p:txBody>
      </p:sp>
      <p:pic>
        <p:nvPicPr>
          <p:cNvPr id="5" name="Content Placeholder 4" descr="2012-01-23_08-13-45_8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2012-01-24_10-59-56_9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2200"/>
            <a:ext cx="4038600" cy="3028950"/>
          </a:xfrm>
        </p:spPr>
      </p:pic>
      <p:sp>
        <p:nvSpPr>
          <p:cNvPr id="7" name="Down Arrow 6"/>
          <p:cNvSpPr/>
          <p:nvPr/>
        </p:nvSpPr>
        <p:spPr bwMode="auto">
          <a:xfrm rot="3477494">
            <a:off x="7158921" y="2795140"/>
            <a:ext cx="484632" cy="978408"/>
          </a:xfrm>
          <a:prstGeom prst="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3810000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Groundwater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Entering Reservoir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Through Liner Cut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INFLATING COVER WITH FAN TO ACCESS INTERIOR</a:t>
            </a:r>
            <a:endParaRPr lang="en-US" b="1" dirty="0"/>
          </a:p>
        </p:txBody>
      </p:sp>
      <p:pic>
        <p:nvPicPr>
          <p:cNvPr id="5" name="Content Placeholder 4" descr="2012-01-24_09-54-23_1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2012-01-26_10-45-22_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COVER RIPPED OUT WHILE CLEANING THE INTERIOR		NO ONE INJURED. REPAIR COSTS AT $11,500</a:t>
            </a:r>
            <a:endParaRPr lang="en-US" b="1" dirty="0"/>
          </a:p>
        </p:txBody>
      </p:sp>
      <p:pic>
        <p:nvPicPr>
          <p:cNvPr id="5" name="Content Placeholder 4" descr="2012-01-30_09-15-08_5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2012-01-30_15-08-38_5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cxnSp>
        <p:nvCxnSpPr>
          <p:cNvPr id="8" name="Straight Arrow Connector 7"/>
          <p:cNvCxnSpPr/>
          <p:nvPr/>
        </p:nvCxnSpPr>
        <p:spPr bwMode="auto">
          <a:xfrm>
            <a:off x="3124200" y="312420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Down Arrow 8"/>
          <p:cNvSpPr/>
          <p:nvPr/>
        </p:nvSpPr>
        <p:spPr bwMode="auto">
          <a:xfrm rot="3248563">
            <a:off x="3039313" y="2584548"/>
            <a:ext cx="484632" cy="978408"/>
          </a:xfrm>
          <a:prstGeom prst="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58140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60+ Long Rip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In Cover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36 HOLES REQUIRED PATCHING</a:t>
            </a:r>
            <a:endParaRPr lang="en-US" b="1" dirty="0"/>
          </a:p>
        </p:txBody>
      </p:sp>
      <p:pic>
        <p:nvPicPr>
          <p:cNvPr id="5" name="Content Placeholder 4" descr="2012-02-01_14-54-02_1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2012-02-01_12-07-50_2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MANY CRACKS IN THE CONCRETE, 12 SIMILAR TO THESE</a:t>
            </a:r>
            <a:endParaRPr lang="en-US" b="1" dirty="0"/>
          </a:p>
        </p:txBody>
      </p:sp>
      <p:pic>
        <p:nvPicPr>
          <p:cNvPr id="5" name="Content Placeholder 4" descr="2012-01-25_13-40-00_4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2012-01-25_13-42-35_7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68321F"/>
      </a:dk2>
      <a:lt2>
        <a:srgbClr val="808080"/>
      </a:lt2>
      <a:accent1>
        <a:srgbClr val="67642F"/>
      </a:accent1>
      <a:accent2>
        <a:srgbClr val="949B51"/>
      </a:accent2>
      <a:accent3>
        <a:srgbClr val="FFFFFF"/>
      </a:accent3>
      <a:accent4>
        <a:srgbClr val="000000"/>
      </a:accent4>
      <a:accent5>
        <a:srgbClr val="B8B8AD"/>
      </a:accent5>
      <a:accent6>
        <a:srgbClr val="868C49"/>
      </a:accent6>
      <a:hlink>
        <a:srgbClr val="B2AA7E"/>
      </a:hlink>
      <a:folHlink>
        <a:srgbClr val="CC00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8321F"/>
        </a:dk2>
        <a:lt2>
          <a:srgbClr val="808080"/>
        </a:lt2>
        <a:accent1>
          <a:srgbClr val="67642F"/>
        </a:accent1>
        <a:accent2>
          <a:srgbClr val="949B51"/>
        </a:accent2>
        <a:accent3>
          <a:srgbClr val="FFFFFF"/>
        </a:accent3>
        <a:accent4>
          <a:srgbClr val="000000"/>
        </a:accent4>
        <a:accent5>
          <a:srgbClr val="B8B8AD"/>
        </a:accent5>
        <a:accent6>
          <a:srgbClr val="868C49"/>
        </a:accent6>
        <a:hlink>
          <a:srgbClr val="B2AA7E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247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BOLTON RESERVOIR </vt:lpstr>
      <vt:lpstr>FACTS ABOUT THE BOLTON RESERVOIR</vt:lpstr>
      <vt:lpstr>BOLTON RESERVOIR DRAINED</vt:lpstr>
      <vt:lpstr>CLEANING DEBRIS OFF COVER</vt:lpstr>
      <vt:lpstr>GROUND WATER PASSING THROUGH CONCRETE LIFTING LINER, CUT LINER TO RELIEVE GROUND WATER PRESSURE</vt:lpstr>
      <vt:lpstr>INFLATING COVER WITH FAN TO ACCESS INTERIOR</vt:lpstr>
      <vt:lpstr>COVER RIPPED OUT WHILE CLEANING THE INTERIOR  NO ONE INJURED. REPAIR COSTS AT $11,500</vt:lpstr>
      <vt:lpstr>36 HOLES REQUIRED PATCHING</vt:lpstr>
      <vt:lpstr>MANY CRACKS IN THE CONCRETE, 12 SIMILAR TO THESE</vt:lpstr>
      <vt:lpstr>SUMMARY/CONCLUSION </vt:lpstr>
      <vt:lpstr>QUESTIONS ????</vt:lpstr>
    </vt:vector>
  </TitlesOfParts>
  <Company>alcheme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Julie.Bonaduce</dc:creator>
  <cp:lastModifiedBy>Hall, Lori</cp:lastModifiedBy>
  <cp:revision>27</cp:revision>
  <dcterms:created xsi:type="dcterms:W3CDTF">2008-09-02T16:02:58Z</dcterms:created>
  <dcterms:modified xsi:type="dcterms:W3CDTF">2014-06-13T18:48:33Z</dcterms:modified>
</cp:coreProperties>
</file>