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7" r:id="rId4"/>
    <p:sldId id="261" r:id="rId5"/>
    <p:sldId id="262" r:id="rId6"/>
    <p:sldId id="276" r:id="rId7"/>
    <p:sldId id="277" r:id="rId8"/>
    <p:sldId id="278" r:id="rId9"/>
    <p:sldId id="279" r:id="rId10"/>
    <p:sldId id="280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6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32" autoAdjust="0"/>
    <p:restoredTop sz="78506" autoAdjust="0"/>
  </p:normalViewPr>
  <p:slideViewPr>
    <p:cSldViewPr>
      <p:cViewPr varScale="1">
        <p:scale>
          <a:sx n="63" d="100"/>
          <a:sy n="63" d="100"/>
        </p:scale>
        <p:origin x="-151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754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Relationship Id="rId5" Type="http://schemas.microsoft.com/office/2006/relationships/legacyDiagramText" Target="legacyDiagramText8.bin"/><Relationship Id="rId4" Type="http://schemas.microsoft.com/office/2006/relationships/legacyDiagramText" Target="legacyDiagramText7.bin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fld id="{68CF659E-A83A-48C2-B40F-B5DFF4FD7A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fld id="{C2513ED3-E010-45FC-B35B-D4B874EBAD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ED117-1AD5-4CB2-A952-03818474E39A}" type="slidenum">
              <a:rPr lang="en-US"/>
              <a:pPr/>
              <a:t>1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8C680-57A4-415E-859B-B1E18741D1BA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291A0-33DD-4CA2-8312-59456A2BB3B6}" type="slidenum">
              <a:rPr lang="en-US"/>
              <a:pPr/>
              <a:t>20</a:t>
            </a:fld>
            <a:endParaRPr lang="en-US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FD1CD-ADB7-450A-A783-68051FA89C89}" type="slidenum">
              <a:rPr lang="en-US"/>
              <a:pPr/>
              <a:t>2</a:t>
            </a:fld>
            <a:endParaRPr 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3D8E2-5891-4DF8-944D-D491BC388233}" type="slidenum">
              <a:rPr lang="en-US"/>
              <a:pPr/>
              <a:t>3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10EBE-927C-46FC-B921-1B0741980A6C}" type="slidenum">
              <a:rPr lang="en-US"/>
              <a:pPr/>
              <a:t>4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1286F-ACF9-4585-A1E6-BBC82FEAF0C9}" type="slidenum">
              <a:rPr lang="en-US"/>
              <a:pPr/>
              <a:t>5</a:t>
            </a:fld>
            <a:endParaRPr lang="en-US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752F5-B893-44E2-9FF4-2BE3C7F714DF}" type="slidenum">
              <a:rPr lang="en-US"/>
              <a:pPr/>
              <a:t>6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8782F-36CA-418B-B4FF-DDBDF4F1A520}" type="slidenum">
              <a:rPr lang="en-US"/>
              <a:pPr/>
              <a:t>8</a:t>
            </a:fld>
            <a:endParaRPr 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21F9C-277D-4F52-BC6E-63431BCBAAD3}" type="slidenum">
              <a:rPr lang="en-US"/>
              <a:pPr/>
              <a:t>9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400"/>
              <a:t>2004 Update:  Future Projects estimated at $24 million (expressed in 2004 dollars)</a:t>
            </a:r>
          </a:p>
          <a:p>
            <a:pPr lvl="2"/>
            <a:r>
              <a:rPr lang="en-US" sz="1400"/>
              <a:t>$11 million relate to Growth (i.e., capacity increasing)</a:t>
            </a:r>
          </a:p>
          <a:p>
            <a:pPr lvl="2"/>
            <a:r>
              <a:rPr lang="en-US" sz="1400"/>
              <a:t>$13 million relate to Existing Infrastructure Needs (i.e., updating existing system)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7B8BC-E01A-4482-B37C-7430C3A52A07}" type="slidenum">
              <a:rPr lang="en-US"/>
              <a:pPr/>
              <a:t>10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2514600"/>
            <a:ext cx="9140825" cy="611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3468688"/>
            <a:ext cx="5791200" cy="78422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295775"/>
            <a:ext cx="4572000" cy="8382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03988"/>
            <a:ext cx="2133600" cy="201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hlink"/>
                </a:solidFill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3988"/>
            <a:ext cx="2895600" cy="201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hlink"/>
                </a:solidFill>
              </a:defRPr>
            </a:lvl1pPr>
          </a:lstStyle>
          <a:p>
            <a:r>
              <a:rPr lang="en-US"/>
              <a:t>Water Rates (SDC versus Utility)  -  City of West Linn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03988"/>
            <a:ext cx="2133600" cy="201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hlink"/>
                </a:solidFill>
              </a:defRPr>
            </a:lvl1pPr>
          </a:lstStyle>
          <a:p>
            <a:fld id="{8B828FB8-F9BA-4877-BD59-2E384931B82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4" name="Picture 8" descr="tan_waves"/>
          <p:cNvPicPr>
            <a:picLocks noChangeAspect="1" noChangeArrowheads="1"/>
          </p:cNvPicPr>
          <p:nvPr userDrawn="1"/>
        </p:nvPicPr>
        <p:blipFill>
          <a:blip r:embed="rId2" cstate="print"/>
          <a:srcRect b="35602"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</p:spPr>
      </p:pic>
      <p:pic>
        <p:nvPicPr>
          <p:cNvPr id="4106" name="Picture 10" descr="CWL_logost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1293813" cy="2438400"/>
          </a:xfrm>
          <a:prstGeom prst="rect">
            <a:avLst/>
          </a:prstGeom>
          <a:noFill/>
        </p:spPr>
      </p:pic>
      <p:sp>
        <p:nvSpPr>
          <p:cNvPr id="4109" name="Line 13"/>
          <p:cNvSpPr>
            <a:spLocks noChangeShapeType="1"/>
          </p:cNvSpPr>
          <p:nvPr userDrawn="1"/>
        </p:nvSpPr>
        <p:spPr bwMode="auto">
          <a:xfrm>
            <a:off x="2971800" y="4275138"/>
            <a:ext cx="5638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" y="6503988"/>
            <a:ext cx="2133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000">
              <a:solidFill>
                <a:schemeClr val="hlin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124200" y="6503988"/>
            <a:ext cx="2895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000">
                <a:solidFill>
                  <a:schemeClr val="hlink"/>
                </a:solidFill>
              </a:rPr>
              <a:t>Water Rates (SDC versus Utility)  -  City of West Linn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553200" y="6503988"/>
            <a:ext cx="2133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EB450466-FA07-425C-B6B8-FC3AAF98D5BF}" type="slidenum">
              <a:rPr lang="en-US" sz="1000">
                <a:solidFill>
                  <a:schemeClr val="hlink"/>
                </a:solidFill>
              </a:rPr>
              <a:pPr algn="r"/>
              <a:t>‹#›</a:t>
            </a:fld>
            <a:endParaRPr lang="en-US" sz="1000">
              <a:solidFill>
                <a:schemeClr val="hlink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0825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 descr="tan_waves"/>
          <p:cNvPicPr>
            <a:picLocks noChangeAspect="1" noChangeArrowheads="1"/>
          </p:cNvPicPr>
          <p:nvPr userDrawn="1"/>
        </p:nvPicPr>
        <p:blipFill>
          <a:blip r:embed="rId15" cstate="print"/>
          <a:srcRect b="35602"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9" name="Picture 15" descr="CWL_icon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29600" y="258763"/>
            <a:ext cx="655638" cy="6556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lnSpc>
          <a:spcPct val="125000"/>
        </a:lnSpc>
        <a:spcBef>
          <a:spcPct val="0"/>
        </a:spcBef>
        <a:spcAft>
          <a:spcPct val="50000"/>
        </a:spcAft>
        <a:buBlip>
          <a:blip r:embed="rId17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5000"/>
        </a:lnSpc>
        <a:spcBef>
          <a:spcPct val="0"/>
        </a:spcBef>
        <a:spcAft>
          <a:spcPct val="5000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•"/>
        <a:defRPr sz="1400" i="1">
          <a:solidFill>
            <a:schemeClr val="tx1"/>
          </a:solidFill>
          <a:latin typeface="Cambria" pitchFamily="18" charset="0"/>
        </a:defRPr>
      </a:lvl3pPr>
      <a:lvl4pPr marL="16002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seals@westlinnoregon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 Rates (Utility versus SDCs)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43400"/>
            <a:ext cx="5715000" cy="838200"/>
          </a:xfrm>
        </p:spPr>
        <p:txBody>
          <a:bodyPr/>
          <a:lstStyle/>
          <a:p>
            <a:r>
              <a:rPr lang="en-US"/>
              <a:t>Information to Utility Advisory Board</a:t>
            </a:r>
          </a:p>
          <a:p>
            <a:r>
              <a:rPr lang="en-US"/>
              <a:t>September 21, 2009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perform financial analysis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/>
              <a:t>Use cost information and financial projections to determine rates </a:t>
            </a:r>
          </a:p>
          <a:p>
            <a:pPr lvl="1"/>
            <a:r>
              <a:rPr lang="en-US" sz="1800" dirty="0"/>
              <a:t>Water Fund</a:t>
            </a:r>
          </a:p>
          <a:p>
            <a:pPr lvl="2"/>
            <a:r>
              <a:rPr lang="en-US" dirty="0"/>
              <a:t>Use “Existing Needs” list to determine water utility rates necessary to pay for projects</a:t>
            </a:r>
          </a:p>
          <a:p>
            <a:pPr lvl="1"/>
            <a:r>
              <a:rPr lang="en-US" sz="1800" dirty="0"/>
              <a:t>Water SDC Fund</a:t>
            </a:r>
          </a:p>
          <a:p>
            <a:pPr lvl="2"/>
            <a:r>
              <a:rPr lang="en-US" dirty="0"/>
              <a:t>Use “Future Needs” list to determine water SDC rates necessary to pay for projects</a:t>
            </a:r>
          </a:p>
          <a:p>
            <a:pPr>
              <a:buFontTx/>
              <a:buNone/>
            </a:pPr>
            <a:endParaRPr lang="en-US" sz="1600" dirty="0"/>
          </a:p>
        </p:txBody>
      </p:sp>
      <p:graphicFrame>
        <p:nvGraphicFramePr>
          <p:cNvPr id="88070" name="Organization Chart 6"/>
          <p:cNvGraphicFramePr>
            <a:graphicFrameLocks/>
          </p:cNvGraphicFramePr>
          <p:nvPr>
            <p:ph sz="half" idx="2"/>
          </p:nvPr>
        </p:nvGraphicFramePr>
        <p:xfrm>
          <a:off x="457200" y="3938588"/>
          <a:ext cx="8229600" cy="2187575"/>
        </p:xfrm>
        <a:graphic>
          <a:graphicData uri="http://schemas.openxmlformats.org/drawingml/2006/compatibility">
            <com:legacyDrawing xmlns:com="http://schemas.openxmlformats.org/drawingml/2006/compatibility" spid="_x0000_s10854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subSp spid="_x0000_s10855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subSp spid="_x0000_s10855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subSp spid="_x0000_s10855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subSp spid="_x0000_s10855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subSp spid="_x0000_s10855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88070" grpId="0" bld="depthByNod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Paid for by Developer SDCs</a:t>
            </a:r>
          </a:p>
        </p:txBody>
      </p:sp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1905000"/>
            <a:ext cx="3983038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150" y="1925638"/>
            <a:ext cx="43878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Investment in West Linn’s Water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43400"/>
            <a:ext cx="5715000" cy="838200"/>
          </a:xfrm>
        </p:spPr>
        <p:txBody>
          <a:bodyPr/>
          <a:lstStyle/>
          <a:p>
            <a:pPr eaLnBrk="1" hangingPunct="1"/>
            <a:r>
              <a:rPr lang="en-US" smtClean="0"/>
              <a:t>June 28, 2010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Ripped From the Headlines </a:t>
            </a:r>
          </a:p>
        </p:txBody>
      </p:sp>
      <p:pic>
        <p:nvPicPr>
          <p:cNvPr id="6147" name="Picture 4" descr="Broadway 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4913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Broadway 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71462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600200"/>
            <a:ext cx="36576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May 17, 2010 Break on Broadway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Repairs Completed Last Week</a:t>
            </a:r>
          </a:p>
        </p:txBody>
      </p:sp>
      <p:pic>
        <p:nvPicPr>
          <p:cNvPr id="7171" name="Picture 4" descr="Before repai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After repai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438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600200"/>
            <a:ext cx="3276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Before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2743200"/>
            <a:ext cx="3276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After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Broadway Fix Was Time Consuming and Costly</a:t>
            </a:r>
          </a:p>
        </p:txBody>
      </p:sp>
      <p:pic>
        <p:nvPicPr>
          <p:cNvPr id="8195" name="Picture 5" descr="This is corrosion that is going on under the coating pic#1of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5908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oles in existing pipe before replacem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600200"/>
            <a:ext cx="3276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Holes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5334000"/>
            <a:ext cx="3276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Corrosion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3124200" cy="868363"/>
          </a:xfrm>
        </p:spPr>
        <p:txBody>
          <a:bodyPr/>
          <a:lstStyle/>
          <a:p>
            <a:pPr eaLnBrk="1" hangingPunct="1"/>
            <a:r>
              <a:rPr lang="en-US" smtClean="0"/>
              <a:t>Aging &amp; Unsafe System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10600" y="6019800"/>
            <a:ext cx="76200" cy="106363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800" smtClean="0"/>
          </a:p>
        </p:txBody>
      </p:sp>
      <p:pic>
        <p:nvPicPr>
          <p:cNvPr id="9220" name="Picture 4" descr="MAIN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9275" y="-1588"/>
            <a:ext cx="60547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349408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Feedback from the School District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381000" y="1600200"/>
          <a:ext cx="8447088" cy="2863850"/>
        </p:xfrm>
        <a:graphic>
          <a:graphicData uri="http://schemas.openxmlformats.org/presentationml/2006/ole">
            <p:oleObj spid="_x0000_s106498" name="Document" r:id="rId3" imgW="5482741" imgH="1859662" progId="Word.Document.8">
              <p:embed/>
            </p:oleObj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24200" y="3962400"/>
            <a:ext cx="6781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“This district believes the one tier model is more equitable…”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Ask the Voters?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2152650"/>
            <a:ext cx="8534400" cy="23622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b="1" smtClean="0"/>
              <a:t>RESOLUTION 2010-27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b="1" smtClean="0"/>
              <a:t>WEST LINN, OREGON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US" b="1" smtClean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b="1" smtClean="0"/>
              <a:t>A RESOLUTION OF THE WEST LINN CITY COUNCIL CALLING AN ELECTION TO SUBMIT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b="1" smtClean="0"/>
              <a:t>TO THE VOTERS A MEASURE TO UPGRADE WATER SYSTEM, INCREASE SAFETY OF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b="1" smtClean="0"/>
              <a:t>DRINKING WATER, AND PROMOTE CONSERVATION BY BASING WATER PRICING 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b="1" smtClean="0"/>
              <a:t>WATER CONSUMPTION</a:t>
            </a:r>
            <a:r>
              <a:rPr lang="en-US" smtClean="0"/>
              <a:t>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US" smtClean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Tier or One Tier?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0" y="1600200"/>
            <a:ext cx="1752600" cy="381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sz="1600" b="1" smtClean="0"/>
              <a:t>ATTACHMENT A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US" sz="1600" smtClean="0"/>
          </a:p>
        </p:txBody>
      </p:sp>
      <p:pic>
        <p:nvPicPr>
          <p:cNvPr id="14340" name="Picture 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2278063"/>
            <a:ext cx="740092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 – Determine 20-Year Project List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2000"/>
              <a:t>Water Master Plans estimate needed projects for the next 20 years</a:t>
            </a:r>
          </a:p>
          <a:p>
            <a:pPr>
              <a:lnSpc>
                <a:spcPct val="105000"/>
              </a:lnSpc>
              <a:buFontTx/>
              <a:buNone/>
            </a:pPr>
            <a:endParaRPr lang="en-US" sz="1200"/>
          </a:p>
          <a:p>
            <a:pPr lvl="1">
              <a:lnSpc>
                <a:spcPct val="105000"/>
              </a:lnSpc>
            </a:pPr>
            <a:r>
              <a:rPr lang="en-US" sz="1800"/>
              <a:t>2004 Master Plan estimated $24 million for future projects</a:t>
            </a:r>
          </a:p>
          <a:p>
            <a:pPr lvl="2">
              <a:lnSpc>
                <a:spcPct val="105000"/>
              </a:lnSpc>
            </a:pPr>
            <a:r>
              <a:rPr lang="en-US" sz="1800"/>
              <a:t>Estimated at $24 million in 2004 dollars</a:t>
            </a:r>
          </a:p>
          <a:p>
            <a:pPr lvl="2">
              <a:lnSpc>
                <a:spcPct val="105000"/>
              </a:lnSpc>
            </a:pPr>
            <a:r>
              <a:rPr lang="en-US" sz="1800"/>
              <a:t>Estimated at $30 million in 2008 dollars </a:t>
            </a:r>
          </a:p>
          <a:p>
            <a:pPr lvl="1">
              <a:lnSpc>
                <a:spcPct val="105000"/>
              </a:lnSpc>
              <a:buFontTx/>
              <a:buNone/>
            </a:pPr>
            <a:r>
              <a:rPr lang="en-US" sz="1800"/>
              <a:t> </a:t>
            </a:r>
          </a:p>
          <a:p>
            <a:pPr lvl="1">
              <a:lnSpc>
                <a:spcPct val="105000"/>
              </a:lnSpc>
            </a:pPr>
            <a:r>
              <a:rPr lang="en-US" sz="1800"/>
              <a:t>2008 Master Plan estimated $33 million for future projects</a:t>
            </a:r>
          </a:p>
          <a:p>
            <a:pPr lvl="2">
              <a:lnSpc>
                <a:spcPct val="105000"/>
              </a:lnSpc>
            </a:pPr>
            <a:r>
              <a:rPr lang="en-US" sz="1800"/>
              <a:t>Estimated at $33 million in 2008 dollars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more information:</a:t>
            </a:r>
          </a:p>
          <a:p>
            <a:pPr lvl="1"/>
            <a:r>
              <a:rPr lang="en-US" sz="1800"/>
              <a:t>Richard W. Seals, CPA CMA CFM</a:t>
            </a:r>
          </a:p>
          <a:p>
            <a:pPr lvl="1"/>
            <a:r>
              <a:rPr lang="en-US" sz="1800"/>
              <a:t>Finance Director</a:t>
            </a:r>
          </a:p>
          <a:p>
            <a:pPr lvl="1"/>
            <a:r>
              <a:rPr lang="en-US" sz="1800"/>
              <a:t>City of West Linn, Oregon</a:t>
            </a:r>
          </a:p>
          <a:p>
            <a:pPr lvl="1"/>
            <a:r>
              <a:rPr lang="en-US" sz="1800">
                <a:hlinkClick r:id="rId3"/>
              </a:rPr>
              <a:t>rseals@westlinnoregon.gov</a:t>
            </a:r>
            <a:endParaRPr lang="en-US" sz="1800"/>
          </a:p>
          <a:p>
            <a:pPr>
              <a:buFontTx/>
              <a:buNone/>
            </a:pPr>
            <a:endParaRPr lang="en-US" sz="2400"/>
          </a:p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2 – Divide List between SDC (Growth) and Existing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0000"/>
          </a:xfrm>
          <a:noFill/>
          <a:ln/>
        </p:spPr>
        <p:txBody>
          <a:bodyPr/>
          <a:lstStyle/>
          <a:p>
            <a:r>
              <a:rPr lang="en-US" sz="2000"/>
              <a:t>Split out SDC (i.e., growth-related) projects or portions thereof:</a:t>
            </a:r>
          </a:p>
          <a:p>
            <a:pPr>
              <a:buFontTx/>
              <a:buNone/>
            </a:pPr>
            <a:endParaRPr lang="en-US" sz="900"/>
          </a:p>
          <a:p>
            <a:pPr lvl="1"/>
            <a:r>
              <a:rPr lang="en-US" sz="1600"/>
              <a:t>2004 Update:  Future Projects estimated at $24 million (expressed in 2004 dollars)</a:t>
            </a:r>
          </a:p>
          <a:p>
            <a:pPr lvl="2"/>
            <a:r>
              <a:rPr lang="en-US" sz="1600"/>
              <a:t>$11 million relate to Growth (i.e., capacity increasing)</a:t>
            </a:r>
          </a:p>
          <a:p>
            <a:pPr lvl="2"/>
            <a:r>
              <a:rPr lang="en-US" sz="1600"/>
              <a:t>$13 million relate to Existing Infrastructure Needs (i.e., updating existing system)</a:t>
            </a:r>
          </a:p>
          <a:p>
            <a:pPr lvl="2">
              <a:buFontTx/>
              <a:buNone/>
            </a:pPr>
            <a:endParaRPr lang="en-US" sz="1600"/>
          </a:p>
          <a:p>
            <a:pPr lvl="1"/>
            <a:r>
              <a:rPr lang="en-US" sz="1600"/>
              <a:t>2008 Update:  Future Projects estimated at $33 million (expressed in 2008 dollars)</a:t>
            </a:r>
          </a:p>
          <a:p>
            <a:pPr lvl="2"/>
            <a:r>
              <a:rPr lang="en-US" sz="1600"/>
              <a:t>$12 million relate to Growth (i.e., capacity increasing)</a:t>
            </a:r>
          </a:p>
          <a:p>
            <a:pPr lvl="2"/>
            <a:r>
              <a:rPr lang="en-US" sz="1600"/>
              <a:t>$21 million relate to Existing Infrastructure Needs (i.e., updating existing system)</a:t>
            </a:r>
          </a:p>
          <a:p>
            <a:pPr lvl="2">
              <a:buFontTx/>
              <a:buNone/>
            </a:pPr>
            <a:endParaRPr lang="en-US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 – Perform Financial Analysis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000"/>
              <a:t>Water SDC Fund</a:t>
            </a:r>
          </a:p>
          <a:p>
            <a:pPr lvl="1"/>
            <a:r>
              <a:rPr lang="en-US" sz="1800"/>
              <a:t>Use “SDC (i.e., growth-related) projects” in financial projections of the Water SDC Fund to determine Water SDC rates necessary to pay for growth-related water projects</a:t>
            </a:r>
          </a:p>
          <a:p>
            <a:pPr>
              <a:buFontTx/>
              <a:buNone/>
            </a:pPr>
            <a:endParaRPr lang="en-US" sz="2000"/>
          </a:p>
          <a:p>
            <a:r>
              <a:rPr lang="en-US" sz="2000"/>
              <a:t>Water Fund</a:t>
            </a:r>
          </a:p>
          <a:p>
            <a:pPr lvl="1"/>
            <a:r>
              <a:rPr lang="en-US" sz="1800"/>
              <a:t>Use “Existing projects” in financial projections of Water Fund to determine water utility rates necessary to pay for existing infrastructure water improvement projects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/>
          <a:lstStyle/>
          <a:p>
            <a:r>
              <a:rPr lang="en-US"/>
              <a:t>Step 4 – Set SDC Rates to pay for Growth Projects</a:t>
            </a:r>
            <a:br>
              <a:rPr lang="en-US"/>
            </a:br>
            <a:r>
              <a:rPr lang="en-US"/>
              <a:t>	  and Set Utility Rates to pay for Current Projects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Setting Water SDC Rates</a:t>
            </a:r>
          </a:p>
          <a:p>
            <a:pPr lvl="1"/>
            <a:r>
              <a:rPr lang="en-US" sz="1800"/>
              <a:t>Refer to FCS Group presentation next</a:t>
            </a:r>
          </a:p>
          <a:p>
            <a:pPr lvl="1"/>
            <a:r>
              <a:rPr lang="en-US" sz="1800"/>
              <a:t>Recommending 46% base SDC rate increase from $4,628 to $6,747</a:t>
            </a:r>
          </a:p>
          <a:p>
            <a:pPr>
              <a:buFontTx/>
              <a:buNone/>
            </a:pPr>
            <a:endParaRPr lang="en-US"/>
          </a:p>
          <a:p>
            <a:r>
              <a:rPr lang="en-US" sz="2000"/>
              <a:t>Setting Water Utility Rates</a:t>
            </a:r>
          </a:p>
          <a:p>
            <a:pPr lvl="1"/>
            <a:r>
              <a:rPr lang="en-US" sz="1800"/>
              <a:t>Refer to Pioneer Consulting Group presentation next</a:t>
            </a:r>
          </a:p>
          <a:p>
            <a:pPr lvl="1"/>
            <a:r>
              <a:rPr lang="en-US" sz="1800"/>
              <a:t>Recommending decreasing base rate per month from $14.54 to $9.12</a:t>
            </a:r>
          </a:p>
          <a:p>
            <a:pPr lvl="1"/>
            <a:r>
              <a:rPr lang="en-US" sz="1800"/>
              <a:t>And increasing usage rate per ccf from $1.67 to $2.32 for every ccf used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Water Rates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400" b="1" i="1" dirty="0">
                <a:solidFill>
                  <a:schemeClr val="tx2"/>
                </a:solidFill>
              </a:rPr>
              <a:t>Utility Rates &amp; SDCs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43400"/>
            <a:ext cx="5715000" cy="838200"/>
          </a:xfrm>
        </p:spPr>
        <p:txBody>
          <a:bodyPr/>
          <a:lstStyle/>
          <a:p>
            <a:r>
              <a:rPr lang="en-US" dirty="0"/>
              <a:t>Presentation to the West Linn City Council</a:t>
            </a:r>
          </a:p>
          <a:p>
            <a:r>
              <a:rPr lang="en-US" dirty="0"/>
              <a:t>October 5, 2009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Tonight’s presentation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How are utility and SDC rates set?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Step 1: determine 20-year project list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Step 2: break out existing (utility rate) and growth (SDC) projects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Step 3: perform financial analysis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Step 4: set rates</a:t>
            </a:r>
          </a:p>
          <a:p>
            <a:pPr>
              <a:lnSpc>
                <a:spcPct val="105000"/>
              </a:lnSpc>
            </a:pPr>
            <a:r>
              <a:rPr lang="en-US" dirty="0"/>
              <a:t>Current utility bill comparison</a:t>
            </a:r>
          </a:p>
          <a:p>
            <a:pPr>
              <a:lnSpc>
                <a:spcPct val="105000"/>
              </a:lnSpc>
            </a:pPr>
            <a:r>
              <a:rPr lang="en-US" dirty="0"/>
              <a:t>Average rate increases using 8 CCF comparison</a:t>
            </a:r>
          </a:p>
          <a:p>
            <a:pPr>
              <a:lnSpc>
                <a:spcPct val="105000"/>
              </a:lnSpc>
            </a:pPr>
            <a:r>
              <a:rPr lang="en-US" dirty="0"/>
              <a:t>Utility bill comparison using potential rate increases</a:t>
            </a:r>
          </a:p>
          <a:p>
            <a:pPr>
              <a:lnSpc>
                <a:spcPct val="105000"/>
              </a:lnSpc>
            </a:pPr>
            <a:r>
              <a:rPr lang="en-US" dirty="0"/>
              <a:t>SDC rate comparison</a:t>
            </a:r>
          </a:p>
          <a:p>
            <a:pPr>
              <a:lnSpc>
                <a:spcPct val="105000"/>
              </a:lnSpc>
            </a:pPr>
            <a:r>
              <a:rPr lang="en-US" dirty="0"/>
              <a:t>Next discussion areas</a:t>
            </a:r>
          </a:p>
          <a:p>
            <a:pPr>
              <a:lnSpc>
                <a:spcPct val="105000"/>
              </a:lnSpc>
            </a:pPr>
            <a:r>
              <a:rPr lang="en-US" dirty="0"/>
              <a:t>Questions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determine 20-year project list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1910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2000" dirty="0"/>
              <a:t>Adopted Water Master Plan estimates needed projects over a 20 year span</a:t>
            </a:r>
          </a:p>
          <a:p>
            <a:pPr lvl="1">
              <a:lnSpc>
                <a:spcPct val="105000"/>
              </a:lnSpc>
            </a:pPr>
            <a:r>
              <a:rPr lang="en-US" sz="1800" dirty="0"/>
              <a:t>Adopted Plan estimates $33 million for future projects in 2008 dollars</a:t>
            </a:r>
          </a:p>
          <a:p>
            <a:pPr lvl="2">
              <a:lnSpc>
                <a:spcPct val="105000"/>
              </a:lnSpc>
            </a:pPr>
            <a:r>
              <a:rPr lang="en-US" sz="1600" dirty="0"/>
              <a:t>2004 Master Plan estimated $24 million for future projects in 2004 dollars</a:t>
            </a:r>
          </a:p>
          <a:p>
            <a:pPr lvl="2">
              <a:lnSpc>
                <a:spcPct val="105000"/>
              </a:lnSpc>
            </a:pPr>
            <a:r>
              <a:rPr lang="en-US" sz="1600" dirty="0"/>
              <a:t>2004 Master Plan equates to $30 million for future projects in 2008 dollars</a:t>
            </a:r>
          </a:p>
          <a:p>
            <a:pPr lvl="3">
              <a:lnSpc>
                <a:spcPct val="105000"/>
              </a:lnSpc>
            </a:pPr>
            <a:r>
              <a:rPr lang="en-US" sz="1600" dirty="0"/>
              <a:t>Why the $3 million variance in 2008 dollars?</a:t>
            </a:r>
          </a:p>
          <a:p>
            <a:pPr lvl="4">
              <a:lnSpc>
                <a:spcPct val="105000"/>
              </a:lnSpc>
            </a:pPr>
            <a:r>
              <a:rPr lang="en-US" sz="1600" dirty="0"/>
              <a:t>Inflation</a:t>
            </a:r>
          </a:p>
          <a:p>
            <a:pPr lvl="4">
              <a:lnSpc>
                <a:spcPct val="105000"/>
              </a:lnSpc>
            </a:pPr>
            <a:r>
              <a:rPr lang="en-US" sz="1600" dirty="0"/>
              <a:t>Deferred maintenance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break out existing and growth projects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2000" dirty="0"/>
              <a:t>Adopted Water Master Plan estimates $33 million for future projects:</a:t>
            </a:r>
          </a:p>
          <a:p>
            <a:pPr lvl="1"/>
            <a:r>
              <a:rPr lang="en-US" sz="1600" dirty="0"/>
              <a:t>$21 million in projects relate to existing infrastructure needs </a:t>
            </a:r>
          </a:p>
          <a:p>
            <a:pPr lvl="2"/>
            <a:r>
              <a:rPr lang="en-US" dirty="0"/>
              <a:t>Example:  updating existing system; water line replacement</a:t>
            </a:r>
          </a:p>
          <a:p>
            <a:pPr lvl="1"/>
            <a:r>
              <a:rPr lang="en-US" sz="1600" dirty="0"/>
              <a:t>$12 million in projects relate to future needs, or “growth”</a:t>
            </a:r>
          </a:p>
          <a:p>
            <a:pPr lvl="2"/>
            <a:r>
              <a:rPr lang="en-US" dirty="0"/>
              <a:t>Example:  capacity increasing; water line expansion</a:t>
            </a:r>
          </a:p>
          <a:p>
            <a:pPr lvl="2">
              <a:buFontTx/>
              <a:buNone/>
            </a:pPr>
            <a:endParaRPr lang="en-US" dirty="0"/>
          </a:p>
        </p:txBody>
      </p:sp>
      <p:graphicFrame>
        <p:nvGraphicFramePr>
          <p:cNvPr id="6173" name="Organization Chart 29"/>
          <p:cNvGraphicFramePr>
            <a:graphicFrameLocks/>
          </p:cNvGraphicFramePr>
          <p:nvPr>
            <p:ph sz="half" idx="2"/>
          </p:nvPr>
        </p:nvGraphicFramePr>
        <p:xfrm>
          <a:off x="457200" y="3938588"/>
          <a:ext cx="8229600" cy="2187575"/>
        </p:xfrm>
        <a:graphic>
          <a:graphicData uri="http://schemas.openxmlformats.org/drawingml/2006/compatibility">
            <com:legacyDrawing xmlns:com="http://schemas.openxmlformats.org/drawingml/2006/compatibility" spid="_x0000_s10752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>
                                            <p:subSp spid="_x0000_s10752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>
                                            <p:subSp spid="_x0000_s10752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>
                                            <p:subSp spid="_x0000_s10752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6173" grpId="0" bld="breadthByNode"/>
    </p:bld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68321F"/>
      </a:dk2>
      <a:lt2>
        <a:srgbClr val="808080"/>
      </a:lt2>
      <a:accent1>
        <a:srgbClr val="67642F"/>
      </a:accent1>
      <a:accent2>
        <a:srgbClr val="949B51"/>
      </a:accent2>
      <a:accent3>
        <a:srgbClr val="FFFFFF"/>
      </a:accent3>
      <a:accent4>
        <a:srgbClr val="000000"/>
      </a:accent4>
      <a:accent5>
        <a:srgbClr val="B8B8AD"/>
      </a:accent5>
      <a:accent6>
        <a:srgbClr val="868C49"/>
      </a:accent6>
      <a:hlink>
        <a:srgbClr val="B2AA7E"/>
      </a:hlink>
      <a:folHlink>
        <a:srgbClr val="CC00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8321F"/>
        </a:dk2>
        <a:lt2>
          <a:srgbClr val="808080"/>
        </a:lt2>
        <a:accent1>
          <a:srgbClr val="67642F"/>
        </a:accent1>
        <a:accent2>
          <a:srgbClr val="949B51"/>
        </a:accent2>
        <a:accent3>
          <a:srgbClr val="FFFFFF"/>
        </a:accent3>
        <a:accent4>
          <a:srgbClr val="000000"/>
        </a:accent4>
        <a:accent5>
          <a:srgbClr val="B8B8AD"/>
        </a:accent5>
        <a:accent6>
          <a:srgbClr val="868C49"/>
        </a:accent6>
        <a:hlink>
          <a:srgbClr val="B2AA7E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851</Words>
  <Application>Microsoft Office PowerPoint</Application>
  <PresentationFormat>On-screen Show (4:3)</PresentationFormat>
  <Paragraphs>130</Paragraphs>
  <Slides>20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Cambria</vt:lpstr>
      <vt:lpstr>Default Design</vt:lpstr>
      <vt:lpstr>Microsoft Word Document</vt:lpstr>
      <vt:lpstr>Water Rates (Utility versus SDCs)</vt:lpstr>
      <vt:lpstr>Step 1 – Determine 20-Year Project List</vt:lpstr>
      <vt:lpstr>Step 2 – Divide List between SDC (Growth) and Existing</vt:lpstr>
      <vt:lpstr>Step 3 – Perform Financial Analysis</vt:lpstr>
      <vt:lpstr>Step 4 – Set SDC Rates to pay for Growth Projects    and Set Utility Rates to pay for Current Projects</vt:lpstr>
      <vt:lpstr>Water Rates  Utility Rates &amp; SDCs</vt:lpstr>
      <vt:lpstr>Tonight’s presentation</vt:lpstr>
      <vt:lpstr>Step 1: determine 20-year project list</vt:lpstr>
      <vt:lpstr>Step 2: break out existing and growth projects</vt:lpstr>
      <vt:lpstr>Step 3: perform financial analysis</vt:lpstr>
      <vt:lpstr>Growth Paid for by Developer SDCs</vt:lpstr>
      <vt:lpstr>Investment in West Linn’s Water System</vt:lpstr>
      <vt:lpstr>Ripped From the Headlines </vt:lpstr>
      <vt:lpstr>Repairs Completed Last Week</vt:lpstr>
      <vt:lpstr>Broadway Fix Was Time Consuming and Costly</vt:lpstr>
      <vt:lpstr>Aging &amp; Unsafe System</vt:lpstr>
      <vt:lpstr>Feedback from the School District</vt:lpstr>
      <vt:lpstr>Ask the Voters?</vt:lpstr>
      <vt:lpstr>Three Tier or One Tier?</vt:lpstr>
      <vt:lpstr>Questions?</vt:lpstr>
    </vt:vector>
  </TitlesOfParts>
  <Company>alcheme creative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Julie.Bonaduce</dc:creator>
  <cp:lastModifiedBy>rseals</cp:lastModifiedBy>
  <cp:revision>73</cp:revision>
  <dcterms:created xsi:type="dcterms:W3CDTF">2008-09-02T16:02:58Z</dcterms:created>
  <dcterms:modified xsi:type="dcterms:W3CDTF">2010-07-06T23:37:51Z</dcterms:modified>
</cp:coreProperties>
</file>