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ommentAuthors.xml" ContentType="application/vnd.openxmlformats-officedocument.presentationml.commentAuthors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282" r:id="rId2"/>
    <p:sldId id="1283" r:id="rId3"/>
    <p:sldId id="1285" r:id="rId4"/>
    <p:sldId id="1284" r:id="rId5"/>
    <p:sldId id="1291" r:id="rId6"/>
    <p:sldId id="1292" r:id="rId7"/>
    <p:sldId id="1293" r:id="rId8"/>
    <p:sldId id="1294" r:id="rId9"/>
    <p:sldId id="1296" r:id="rId10"/>
    <p:sldId id="1297" r:id="rId11"/>
    <p:sldId id="1299" r:id="rId12"/>
    <p:sldId id="1290" r:id="rId13"/>
  </p:sldIdLst>
  <p:sldSz cx="9144000" cy="6858000" type="screen4x3"/>
  <p:notesSz cx="7010400" cy="92233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slie Taylor" initials="LT" lastIdx="71" clrIdx="0"/>
  <p:cmAuthor id="1" name="smidghall" initials="s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5B5B5"/>
    <a:srgbClr val="3F5D00"/>
    <a:srgbClr val="6CC7CF"/>
    <a:srgbClr val="596650"/>
    <a:srgbClr val="DDDDDD"/>
    <a:srgbClr val="464646"/>
    <a:srgbClr val="358DA5"/>
    <a:srgbClr val="336699"/>
    <a:srgbClr val="8064A2"/>
    <a:srgbClr val="F7964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10" autoAdjust="0"/>
    <p:restoredTop sz="85080" autoAdjust="0"/>
  </p:normalViewPr>
  <p:slideViewPr>
    <p:cSldViewPr>
      <p:cViewPr>
        <p:scale>
          <a:sx n="70" d="100"/>
          <a:sy n="70" d="100"/>
        </p:scale>
        <p:origin x="-1290" y="-408"/>
      </p:cViewPr>
      <p:guideLst>
        <p:guide orient="horz" pos="3840"/>
        <p:guide pos="36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56"/>
    </p:cViewPr>
  </p:sorterViewPr>
  <p:notesViewPr>
    <p:cSldViewPr>
      <p:cViewPr>
        <p:scale>
          <a:sx n="80" d="100"/>
          <a:sy n="80" d="100"/>
        </p:scale>
        <p:origin x="-1350" y="270"/>
      </p:cViewPr>
      <p:guideLst>
        <p:guide orient="horz" pos="2905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Office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Office_Excel_Worksheet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Rating of West Linn</a:t>
            </a:r>
          </a:p>
          <a:p>
            <a:pPr>
              <a:defRPr/>
            </a:pPr>
            <a:r>
              <a:rPr lang="en-US" dirty="0"/>
              <a:t>Top Box (8+9+10) </a:t>
            </a:r>
          </a:p>
        </c:rich>
      </c:tx>
      <c:layout>
        <c:manualLayout>
          <c:xMode val="edge"/>
          <c:yMode val="edge"/>
          <c:x val="0.31526415633689364"/>
          <c:y val="0"/>
        </c:manualLayout>
      </c:layout>
    </c:title>
    <c:plotArea>
      <c:layout>
        <c:manualLayout>
          <c:layoutTarget val="inner"/>
          <c:xMode val="edge"/>
          <c:yMode val="edge"/>
          <c:x val="0.10591262029746282"/>
          <c:y val="0.22530045130497312"/>
          <c:w val="0.86862441673957835"/>
          <c:h val="0.6500447600299964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1"/>
            <c:spPr>
              <a:solidFill>
                <a:schemeClr val="accent4"/>
              </a:solidFill>
            </c:spPr>
          </c:dPt>
          <c:dPt>
            <c:idx val="2"/>
            <c:spPr>
              <a:solidFill>
                <a:schemeClr val="accent4"/>
              </a:solidFill>
            </c:spPr>
          </c:dPt>
          <c:dPt>
            <c:idx val="3"/>
            <c:spPr>
              <a:solidFill>
                <a:schemeClr val="accent4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2012</c:v>
                </c:pt>
                <c:pt idx="2">
                  <c:v>2010</c:v>
                </c:pt>
                <c:pt idx="3">
                  <c:v>2008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0.85000000000000064</c:v>
                </c:pt>
                <c:pt idx="1">
                  <c:v>0.85000000000000064</c:v>
                </c:pt>
                <c:pt idx="2">
                  <c:v>0.8</c:v>
                </c:pt>
                <c:pt idx="3">
                  <c:v>0.78</c:v>
                </c:pt>
              </c:numCache>
            </c:numRef>
          </c:val>
        </c:ser>
        <c:axId val="34460416"/>
        <c:axId val="34461952"/>
      </c:barChart>
      <c:catAx>
        <c:axId val="344604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4461952"/>
        <c:crosses val="autoZero"/>
        <c:auto val="1"/>
        <c:lblAlgn val="ctr"/>
        <c:lblOffset val="100"/>
      </c:catAx>
      <c:valAx>
        <c:axId val="34461952"/>
        <c:scaling>
          <c:orientation val="minMax"/>
          <c:max val="1"/>
          <c:min val="0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4460416"/>
        <c:crosses val="autoZero"/>
        <c:crossBetween val="between"/>
        <c:majorUnit val="0.2"/>
      </c:valAx>
    </c:plotArea>
    <c:plotVisOnly val="1"/>
    <c:dispBlanksAs val="gap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Satisfaction </a:t>
            </a:r>
            <a:r>
              <a:rPr lang="en-US" sz="1800" dirty="0"/>
              <a:t>Rating for City Communications</a:t>
            </a:r>
          </a:p>
        </c:rich>
      </c:tx>
      <c:layout>
        <c:manualLayout>
          <c:xMode val="edge"/>
          <c:yMode val="edge"/>
          <c:x val="0.16092039276340464"/>
          <c:y val="1.5168750558377238E-2"/>
        </c:manualLayout>
      </c:layout>
    </c:title>
    <c:plotArea>
      <c:layout>
        <c:manualLayout>
          <c:layoutTarget val="inner"/>
          <c:xMode val="edge"/>
          <c:yMode val="edge"/>
          <c:x val="0.46358408323959527"/>
          <c:y val="0.21604982803175549"/>
          <c:w val="0.39320173519976753"/>
          <c:h val="0.674060117485316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chemeClr val="tx2"/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Pt>
            <c:idx val="2"/>
            <c:spPr>
              <a:solidFill>
                <a:schemeClr val="accent2"/>
              </a:solidFill>
            </c:spPr>
          </c:dPt>
          <c:dPt>
            <c:idx val="3"/>
            <c:spPr>
              <a:solidFill>
                <a:schemeClr val="accent3"/>
              </a:soli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5.2382709973753334E-2"/>
                  <c:y val="1.6950780151534632E-3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561934966462541E-2"/>
                  <c:y val="-2.1077365329333894E-2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853158980127505E-2"/>
                  <c:y val="-1.5168750558377127E-2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984380858642671E-2"/>
                  <c:y val="6.0655891996585004E-3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7555539932508427E-3"/>
                  <c:y val="-2.5794520044010873E-2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  <c:showCatName val="1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Very satisfied</c:v>
                </c:pt>
                <c:pt idx="1">
                  <c:v>Somewhat satisfied</c:v>
                </c:pt>
                <c:pt idx="2">
                  <c:v>Not too satisfied</c:v>
                </c:pt>
                <c:pt idx="3">
                  <c:v>Not at all satisfied</c:v>
                </c:pt>
                <c:pt idx="4">
                  <c:v>DK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0.18000000000000024</c:v>
                </c:pt>
                <c:pt idx="1">
                  <c:v>0.58000000000000007</c:v>
                </c:pt>
                <c:pt idx="2">
                  <c:v>0.11</c:v>
                </c:pt>
                <c:pt idx="3">
                  <c:v>7.0000000000000021E-2</c:v>
                </c:pt>
                <c:pt idx="4">
                  <c:v>6.0000000000000032E-2</c:v>
                </c:pt>
              </c:numCache>
            </c:numRef>
          </c:val>
        </c:ser>
        <c:firstSliceAng val="292"/>
      </c:pieChart>
    </c:plotArea>
    <c:plotVisOnly val="1"/>
    <c:dispBlanksAs val="zero"/>
  </c:chart>
  <c:spPr>
    <a:ln>
      <a:noFill/>
    </a:ln>
  </c:spPr>
  <c:txPr>
    <a:bodyPr/>
    <a:lstStyle/>
    <a:p>
      <a:pPr>
        <a:defRPr sz="1600"/>
      </a:pPr>
      <a:endParaRPr lang="en-US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Grading </a:t>
            </a:r>
            <a:r>
              <a:rPr lang="en-US" sz="1600" baseline="0" dirty="0" smtClean="0"/>
              <a:t>Aspects of </a:t>
            </a:r>
            <a:r>
              <a:rPr lang="en-US" sz="1600" dirty="0" smtClean="0"/>
              <a:t>City </a:t>
            </a:r>
            <a:r>
              <a:rPr lang="en-US" sz="1600" dirty="0"/>
              <a:t>Communications</a:t>
            </a:r>
          </a:p>
        </c:rich>
      </c:tx>
      <c:layout>
        <c:manualLayout>
          <c:xMode val="edge"/>
          <c:yMode val="edge"/>
          <c:x val="0.20980374612264388"/>
          <c:y val="0"/>
        </c:manualLayout>
      </c:layout>
    </c:title>
    <c:plotArea>
      <c:layout>
        <c:manualLayout>
          <c:layoutTarget val="inner"/>
          <c:xMode val="edge"/>
          <c:yMode val="edge"/>
          <c:x val="0.49753969016068172"/>
          <c:y val="6.7087489063867009E-2"/>
          <c:w val="0.45995518852826328"/>
          <c:h val="0.81571937882764656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tx2"/>
            </a:solidFill>
          </c:spPr>
          <c:dLbls>
            <c:dLbl>
              <c:idx val="0"/>
              <c:layout>
                <c:manualLayout>
                  <c:x val="6.0975609756097563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195121951219513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19512195121944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Explaining what decisions can be influenced by the public</c:v>
                </c:pt>
                <c:pt idx="1">
                  <c:v>Explaining how community feedback will be used in decision-making</c:v>
                </c:pt>
                <c:pt idx="2">
                  <c:v>Listening to community input</c:v>
                </c:pt>
                <c:pt idx="3">
                  <c:v>Explaining the goals of events, programs, and community meetings</c:v>
                </c:pt>
                <c:pt idx="4">
                  <c:v>Providing opportunities for community members to share their input</c:v>
                </c:pt>
                <c:pt idx="5">
                  <c:v>Advertising events, programs, and community meetings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6.0000000000000032E-2</c:v>
                </c:pt>
                <c:pt idx="1">
                  <c:v>4.0000000000000022E-2</c:v>
                </c:pt>
                <c:pt idx="2">
                  <c:v>0.12000000000000002</c:v>
                </c:pt>
                <c:pt idx="3">
                  <c:v>0.13</c:v>
                </c:pt>
                <c:pt idx="4">
                  <c:v>0.15000000000000024</c:v>
                </c:pt>
                <c:pt idx="5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Explaining what decisions can be influenced by the public</c:v>
                </c:pt>
                <c:pt idx="1">
                  <c:v>Explaining how community feedback will be used in decision-making</c:v>
                </c:pt>
                <c:pt idx="2">
                  <c:v>Listening to community input</c:v>
                </c:pt>
                <c:pt idx="3">
                  <c:v>Explaining the goals of events, programs, and community meetings</c:v>
                </c:pt>
                <c:pt idx="4">
                  <c:v>Providing opportunities for community members to share their input</c:v>
                </c:pt>
                <c:pt idx="5">
                  <c:v>Advertising events, programs, and community meetings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0.42000000000000032</c:v>
                </c:pt>
                <c:pt idx="1">
                  <c:v>0.51</c:v>
                </c:pt>
                <c:pt idx="2">
                  <c:v>0.47000000000000008</c:v>
                </c:pt>
                <c:pt idx="3">
                  <c:v>0.52</c:v>
                </c:pt>
                <c:pt idx="4">
                  <c:v>0.55000000000000004</c:v>
                </c:pt>
                <c:pt idx="5">
                  <c:v>0.51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2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Explaining what decisions can be influenced by the public</c:v>
                </c:pt>
                <c:pt idx="1">
                  <c:v>Explaining how community feedback will be used in decision-making</c:v>
                </c:pt>
                <c:pt idx="2">
                  <c:v>Listening to community input</c:v>
                </c:pt>
                <c:pt idx="3">
                  <c:v>Explaining the goals of events, programs, and community meetings</c:v>
                </c:pt>
                <c:pt idx="4">
                  <c:v>Providing opportunities for community members to share their input</c:v>
                </c:pt>
                <c:pt idx="5">
                  <c:v>Advertising events, programs, and community meetings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0.27</c:v>
                </c:pt>
                <c:pt idx="1">
                  <c:v>0.25</c:v>
                </c:pt>
                <c:pt idx="2">
                  <c:v>0.19</c:v>
                </c:pt>
                <c:pt idx="3">
                  <c:v>0.2</c:v>
                </c:pt>
                <c:pt idx="4">
                  <c:v>0.17</c:v>
                </c:pt>
                <c:pt idx="5">
                  <c:v>0.18000000000000024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poor</c:v>
                </c:pt>
              </c:strCache>
            </c:strRef>
          </c:tx>
          <c:spPr>
            <a:solidFill>
              <a:schemeClr val="accent3"/>
            </a:solidFill>
          </c:spPr>
          <c:dLbls>
            <c:dLbl>
              <c:idx val="1"/>
              <c:layout>
                <c:manualLayout>
                  <c:x val="-6.5466448445172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Explaining what decisions can be influenced by the public</c:v>
                </c:pt>
                <c:pt idx="1">
                  <c:v>Explaining how community feedback will be used in decision-making</c:v>
                </c:pt>
                <c:pt idx="2">
                  <c:v>Listening to community input</c:v>
                </c:pt>
                <c:pt idx="3">
                  <c:v>Explaining the goals of events, programs, and community meetings</c:v>
                </c:pt>
                <c:pt idx="4">
                  <c:v>Providing opportunities for community members to share their input</c:v>
                </c:pt>
                <c:pt idx="5">
                  <c:v>Advertising events, programs, and community meetings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0.11</c:v>
                </c:pt>
                <c:pt idx="1">
                  <c:v>0.1</c:v>
                </c:pt>
                <c:pt idx="2">
                  <c:v>7.0000000000000021E-2</c:v>
                </c:pt>
                <c:pt idx="3">
                  <c:v>3.0000000000000002E-2</c:v>
                </c:pt>
                <c:pt idx="4">
                  <c:v>0.05</c:v>
                </c:pt>
                <c:pt idx="5">
                  <c:v>2.0000000000000011E-2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dLbls>
            <c:dLbl>
              <c:idx val="4"/>
              <c:layout>
                <c:manualLayout>
                  <c:x val="1.2195121951219513E-2"/>
                  <c:y val="2.9239428305500669E-1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Explaining what decisions can be influenced by the public</c:v>
                </c:pt>
                <c:pt idx="1">
                  <c:v>Explaining how community feedback will be used in decision-making</c:v>
                </c:pt>
                <c:pt idx="2">
                  <c:v>Listening to community input</c:v>
                </c:pt>
                <c:pt idx="3">
                  <c:v>Explaining the goals of events, programs, and community meetings</c:v>
                </c:pt>
                <c:pt idx="4">
                  <c:v>Providing opportunities for community members to share their input</c:v>
                </c:pt>
                <c:pt idx="5">
                  <c:v>Advertising events, programs, and community meetings</c:v>
                </c:pt>
              </c:strCache>
            </c:strRef>
          </c:cat>
          <c:val>
            <c:numRef>
              <c:f>Sheet1!$F$2:$F$7</c:f>
              <c:numCache>
                <c:formatCode>0%</c:formatCode>
                <c:ptCount val="6"/>
                <c:pt idx="0">
                  <c:v>0.13</c:v>
                </c:pt>
                <c:pt idx="1">
                  <c:v>0.1</c:v>
                </c:pt>
                <c:pt idx="2">
                  <c:v>0.15000000000000024</c:v>
                </c:pt>
                <c:pt idx="3">
                  <c:v>0.11</c:v>
                </c:pt>
                <c:pt idx="4">
                  <c:v>8.0000000000000043E-2</c:v>
                </c:pt>
                <c:pt idx="5">
                  <c:v>3.0000000000000002E-2</c:v>
                </c:pt>
              </c:numCache>
            </c:numRef>
          </c:val>
        </c:ser>
        <c:gapWidth val="100"/>
        <c:overlap val="100"/>
        <c:axId val="39042048"/>
        <c:axId val="39457536"/>
      </c:barChart>
      <c:catAx>
        <c:axId val="39042048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9457536"/>
        <c:crosses val="autoZero"/>
        <c:auto val="1"/>
        <c:lblAlgn val="ctr"/>
        <c:lblOffset val="100"/>
      </c:catAx>
      <c:valAx>
        <c:axId val="39457536"/>
        <c:scaling>
          <c:orientation val="minMax"/>
          <c:max val="1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904204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1.7243978352263503E-2"/>
          <c:y val="0.93928120827001893"/>
          <c:w val="0.9821439853204188"/>
          <c:h val="6.0718735915586519E-2"/>
        </c:manualLayout>
      </c:layout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</c:chart>
  <c:spPr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Visited the City's Website in Last 12 Months?</a:t>
            </a:r>
          </a:p>
        </c:rich>
      </c:tx>
      <c:layout>
        <c:manualLayout>
          <c:xMode val="edge"/>
          <c:yMode val="edge"/>
          <c:x val="0.16281014873140873"/>
          <c:y val="1.904761904761906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chemeClr val="tx2"/>
              </a:solidFill>
            </c:spPr>
          </c:dPt>
          <c:dPt>
            <c:idx val="1"/>
            <c:spPr>
              <a:solidFill>
                <a:schemeClr val="accent3"/>
              </a:solidFill>
            </c:spPr>
          </c:dPt>
          <c:dLbls>
            <c:dLbl>
              <c:idx val="0"/>
              <c:layout>
                <c:manualLayout>
                  <c:x val="-6.4250205664590415E-2"/>
                  <c:y val="-7.1746531683539561E-2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6311356602812704E-2"/>
                  <c:y val="-7.5991251093613266E-2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8980295373526076E-2"/>
                  <c:y val="0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  <c:showCatName val="1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DK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0.64000000000000135</c:v>
                </c:pt>
                <c:pt idx="1">
                  <c:v>0.36000000000000032</c:v>
                </c:pt>
                <c:pt idx="2">
                  <c:v>0</c:v>
                </c:pt>
              </c:numCache>
            </c:numRef>
          </c:val>
        </c:ser>
        <c:firstSliceAng val="151"/>
      </c:pieChart>
    </c:plotArea>
    <c:plotVisOnly val="1"/>
    <c:dispBlanksAs val="zero"/>
  </c:chart>
  <c:txPr>
    <a:bodyPr/>
    <a:lstStyle/>
    <a:p>
      <a:pPr>
        <a:defRPr sz="1600"/>
      </a:pPr>
      <a:endParaRPr lang="en-US"/>
    </a:p>
  </c:txPr>
  <c:externalData r:id="rId2"/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Rating </a:t>
            </a:r>
            <a:r>
              <a:rPr lang="en-US" sz="1800" dirty="0"/>
              <a:t>of City of West Linn Website</a:t>
            </a:r>
          </a:p>
        </c:rich>
      </c:tx>
      <c:layout>
        <c:manualLayout>
          <c:xMode val="edge"/>
          <c:yMode val="edge"/>
          <c:x val="0.20627865347623059"/>
          <c:y val="0"/>
        </c:manualLayout>
      </c:layout>
    </c:title>
    <c:plotArea>
      <c:layout>
        <c:manualLayout>
          <c:layoutTarget val="inner"/>
          <c:xMode val="edge"/>
          <c:yMode val="edge"/>
          <c:x val="0.19370206328375617"/>
          <c:y val="0.10423952393881807"/>
          <c:w val="0.74631525226013606"/>
          <c:h val="0.78581772106072922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1"/>
            <c:spPr>
              <a:solidFill>
                <a:schemeClr val="accent3"/>
              </a:solidFill>
            </c:spPr>
          </c:dPt>
          <c:dPt>
            <c:idx val="2"/>
            <c:spPr>
              <a:solidFill>
                <a:schemeClr val="accent2"/>
              </a:solidFill>
            </c:spPr>
          </c:dPt>
          <c:dPt>
            <c:idx val="4"/>
            <c:spPr>
              <a:solidFill>
                <a:schemeClr val="tx2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Don't know</c:v>
                </c:pt>
                <c:pt idx="1">
                  <c:v>Very poor</c:v>
                </c:pt>
                <c:pt idx="2">
                  <c:v>Poor</c:v>
                </c:pt>
                <c:pt idx="3">
                  <c:v>Good</c:v>
                </c:pt>
                <c:pt idx="4">
                  <c:v>Very good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0.05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0.71000000000000063</c:v>
                </c:pt>
                <c:pt idx="4">
                  <c:v>0.18000000000000024</c:v>
                </c:pt>
              </c:numCache>
            </c:numRef>
          </c:val>
        </c:ser>
        <c:gapWidth val="80"/>
        <c:axId val="40667008"/>
        <c:axId val="40668544"/>
      </c:barChart>
      <c:catAx>
        <c:axId val="40667008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0668544"/>
        <c:crosses val="autoZero"/>
        <c:auto val="1"/>
        <c:lblAlgn val="ctr"/>
        <c:lblOffset val="100"/>
      </c:catAx>
      <c:valAx>
        <c:axId val="40668544"/>
        <c:scaling>
          <c:orientation val="minMax"/>
          <c:max val="1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0667008"/>
        <c:crosses val="autoZero"/>
        <c:crossBetween val="between"/>
        <c:majorUnit val="0.2"/>
      </c:valAx>
    </c:plotArea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Top Methods </a:t>
            </a:r>
            <a:r>
              <a:rPr lang="en-US" sz="1800" dirty="0"/>
              <a:t>Used to Inform </a:t>
            </a:r>
            <a:r>
              <a:rPr lang="en-US" sz="1800" dirty="0" smtClean="0"/>
              <a:t>Citizens (0-10</a:t>
            </a:r>
            <a:r>
              <a:rPr lang="en-US" sz="1800" baseline="0" dirty="0" smtClean="0"/>
              <a:t> Scale)</a:t>
            </a:r>
            <a:endParaRPr lang="en-US" sz="1800" dirty="0"/>
          </a:p>
        </c:rich>
      </c:tx>
      <c:layout>
        <c:manualLayout>
          <c:xMode val="edge"/>
          <c:yMode val="edge"/>
          <c:x val="0.10311619033731896"/>
          <c:y val="0"/>
        </c:manualLayout>
      </c:layout>
    </c:title>
    <c:plotArea>
      <c:layout>
        <c:manualLayout>
          <c:layoutTarget val="inner"/>
          <c:xMode val="edge"/>
          <c:yMode val="edge"/>
          <c:x val="0.47686939288595276"/>
          <c:y val="9.6292943139192719E-2"/>
          <c:w val="0.41631309346862122"/>
          <c:h val="0.80933150562657441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4"/>
            <c:spPr>
              <a:solidFill>
                <a:schemeClr val="accent5"/>
              </a:solidFill>
            </c:spPr>
          </c:dPt>
          <c:dPt>
            <c:idx val="5"/>
            <c:spPr>
              <a:solidFill>
                <a:schemeClr val="accent5"/>
              </a:solidFill>
            </c:spPr>
          </c:dPt>
          <c:dPt>
            <c:idx val="6"/>
            <c:spPr>
              <a:solidFill>
                <a:schemeClr val="accent5"/>
              </a:solidFill>
            </c:spPr>
          </c:dPt>
          <c:dPt>
            <c:idx val="7"/>
            <c:spPr>
              <a:solidFill>
                <a:schemeClr val="accent5"/>
              </a:solidFill>
            </c:spPr>
          </c:dPt>
          <c:dPt>
            <c:idx val="12"/>
            <c:spPr>
              <a:solidFill>
                <a:schemeClr val="accent4"/>
              </a:solidFill>
            </c:spPr>
          </c:dPt>
          <c:dPt>
            <c:idx val="13"/>
            <c:spPr>
              <a:solidFill>
                <a:schemeClr val="accent4"/>
              </a:solidFill>
            </c:spPr>
          </c:dPt>
          <c:dPt>
            <c:idx val="14"/>
            <c:spPr>
              <a:solidFill>
                <a:schemeClr val="accent4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Utility bill inserts</c:v>
                </c:pt>
                <c:pt idx="1">
                  <c:v>City newsletter mailed to every address in city</c:v>
                </c:pt>
                <c:pt idx="2">
                  <c:v>Open houses or public meetings</c:v>
                </c:pt>
                <c:pt idx="3">
                  <c:v>Neighborhood Associations</c:v>
                </c:pt>
                <c:pt idx="4">
                  <c:v>Newspaper articles</c:v>
                </c:pt>
                <c:pt idx="5">
                  <c:v>City website</c:v>
                </c:pt>
                <c:pt idx="6">
                  <c:v>Email notices to residents who sign up with City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5.6</c:v>
                </c:pt>
                <c:pt idx="1">
                  <c:v>5.9</c:v>
                </c:pt>
                <c:pt idx="2" formatCode="0.0">
                  <c:v>6</c:v>
                </c:pt>
                <c:pt idx="3" formatCode="0.0">
                  <c:v>6</c:v>
                </c:pt>
                <c:pt idx="4">
                  <c:v>6.3</c:v>
                </c:pt>
                <c:pt idx="5">
                  <c:v>6.9</c:v>
                </c:pt>
                <c:pt idx="6">
                  <c:v>7.2</c:v>
                </c:pt>
              </c:numCache>
            </c:numRef>
          </c:val>
        </c:ser>
        <c:gapWidth val="90"/>
        <c:axId val="41304448"/>
        <c:axId val="41305984"/>
      </c:barChart>
      <c:catAx>
        <c:axId val="41304448"/>
        <c:scaling>
          <c:orientation val="minMax"/>
        </c:scaling>
        <c:axPos val="l"/>
        <c:numFmt formatCode="General" sourceLinked="0"/>
        <c:tickLblPos val="nextTo"/>
        <c:crossAx val="41305984"/>
        <c:crosses val="autoZero"/>
        <c:auto val="1"/>
        <c:lblAlgn val="ctr"/>
        <c:lblOffset val="100"/>
      </c:catAx>
      <c:valAx>
        <c:axId val="41305984"/>
        <c:scaling>
          <c:orientation val="minMax"/>
          <c:max val="10"/>
        </c:scaling>
        <c:axPos val="b"/>
        <c:majorGridlines/>
        <c:numFmt formatCode="#,##0.0" sourceLinked="0"/>
        <c:tickLblPos val="nextTo"/>
        <c:crossAx val="41304448"/>
        <c:crosses val="autoZero"/>
        <c:crossBetween val="between"/>
        <c:majorUnit val="2"/>
      </c:valAx>
    </c:plotArea>
    <c:plotVisOnly val="1"/>
    <c:dispBlanksAs val="gap"/>
  </c:chart>
  <c:spPr>
    <a:ln>
      <a:noFill/>
    </a:ln>
  </c:spPr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2"/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US" sz="1800" dirty="0" smtClean="0"/>
              <a:t>Social </a:t>
            </a:r>
            <a:r>
              <a:rPr lang="en-US" sz="1800" dirty="0"/>
              <a:t>Media </a:t>
            </a:r>
            <a:r>
              <a:rPr lang="en-US" sz="1800" dirty="0" smtClean="0"/>
              <a:t>Use and</a:t>
            </a:r>
            <a:r>
              <a:rPr lang="en-US" sz="1800" baseline="0" dirty="0" smtClean="0"/>
              <a:t> Connection with the City</a:t>
            </a:r>
            <a:endParaRPr lang="en-US" sz="1800" dirty="0"/>
          </a:p>
        </c:rich>
      </c:tx>
      <c:layout>
        <c:manualLayout>
          <c:xMode val="edge"/>
          <c:yMode val="edge"/>
          <c:x val="0.11082398791060206"/>
          <c:y val="1.7241379310344827E-2"/>
        </c:manualLayout>
      </c:layout>
    </c:title>
    <c:plotArea>
      <c:layout>
        <c:manualLayout>
          <c:layoutTarget val="inner"/>
          <c:xMode val="edge"/>
          <c:yMode val="edge"/>
          <c:x val="9.1201881014873143E-2"/>
          <c:y val="0.13747574429185797"/>
          <c:w val="0.8833351560221635"/>
          <c:h val="0.6383548284912661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Do you use social media? (N=300)</c:v>
                </c:pt>
                <c:pt idx="1">
                  <c:v>Are you connected with the City on social media? (N=192)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0.64000000000000046</c:v>
                </c:pt>
                <c:pt idx="1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/>
            </a:solidFill>
          </c:spPr>
          <c:dLbls>
            <c:dLbl>
              <c:idx val="1"/>
              <c:layout>
                <c:manualLayout>
                  <c:x val="-1.8518518518518537E-3"/>
                  <c:y val="1.5151515151515162E-2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Do you use social media? (N=300)</c:v>
                </c:pt>
                <c:pt idx="1">
                  <c:v>Are you connected with the City on social media? (N=192)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0.3500000000000002</c:v>
                </c:pt>
                <c:pt idx="1">
                  <c:v>0.71000000000000041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Do you use social media? (N=300)</c:v>
                </c:pt>
                <c:pt idx="1">
                  <c:v>Are you connected with the City on social media? (N=192)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1.0000000000000005E-2</c:v>
                </c:pt>
                <c:pt idx="1">
                  <c:v>3.0000000000000002E-2</c:v>
                </c:pt>
              </c:numCache>
            </c:numRef>
          </c:val>
        </c:ser>
        <c:axId val="41128320"/>
        <c:axId val="41129856"/>
      </c:barChart>
      <c:catAx>
        <c:axId val="4112832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1129856"/>
        <c:crosses val="autoZero"/>
        <c:auto val="1"/>
        <c:lblAlgn val="ctr"/>
        <c:lblOffset val="100"/>
      </c:catAx>
      <c:valAx>
        <c:axId val="41129856"/>
        <c:scaling>
          <c:orientation val="minMax"/>
          <c:max val="1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4112832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92525554760200435"/>
          <c:w val="0.98796415599565157"/>
          <c:h val="7.1561367329083858E-2"/>
        </c:manualLayout>
      </c:layout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</c:chart>
  <c:spPr>
    <a:ln>
      <a:noFill/>
    </a:ln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Public </a:t>
            </a:r>
            <a:r>
              <a:rPr lang="en-US" sz="1600" dirty="0"/>
              <a:t>Meeting Attendance in Last 12 </a:t>
            </a:r>
            <a:r>
              <a:rPr lang="en-US" sz="1600" dirty="0" smtClean="0"/>
              <a:t>Months</a:t>
            </a:r>
          </a:p>
          <a:p>
            <a:pPr>
              <a:defRPr sz="1600"/>
            </a:pPr>
            <a:r>
              <a:rPr lang="en-US" sz="1600" dirty="0" smtClean="0"/>
              <a:t>(City Council, Neighborhood</a:t>
            </a:r>
            <a:r>
              <a:rPr lang="en-US" sz="1600" baseline="0" dirty="0" smtClean="0"/>
              <a:t> Association, etc.)</a:t>
            </a:r>
            <a:endParaRPr lang="en-US" sz="1600" dirty="0"/>
          </a:p>
        </c:rich>
      </c:tx>
      <c:layout>
        <c:manualLayout>
          <c:xMode val="edge"/>
          <c:yMode val="edge"/>
          <c:x val="0.34466688743346346"/>
          <c:y val="0"/>
        </c:manualLayout>
      </c:layout>
    </c:title>
    <c:plotArea>
      <c:layout>
        <c:manualLayout>
          <c:layoutTarget val="inner"/>
          <c:xMode val="edge"/>
          <c:yMode val="edge"/>
          <c:x val="0.47675632251576028"/>
          <c:y val="0.17783372473177692"/>
          <c:w val="0.37475831146106736"/>
          <c:h val="0.7681878555216186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</c:spPr>
          </c:dPt>
          <c:dPt>
            <c:idx val="2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-3.0024879702537182E-2"/>
                  <c:y val="-9.2984747013384703E-2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6346784776904E-2"/>
                  <c:y val="-5.8467602581705833E-3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4955982064741911E-2"/>
                  <c:y val="1.7328812546118569E-2"/>
                </c:manualLayout>
              </c:layout>
              <c:showVal val="1"/>
              <c:showCatName val="1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  <c:showCatName val="1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DK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0.23</c:v>
                </c:pt>
                <c:pt idx="1">
                  <c:v>0.77000000000000135</c:v>
                </c:pt>
                <c:pt idx="2">
                  <c:v>1.0000000000000005E-2</c:v>
                </c:pt>
              </c:numCache>
            </c:numRef>
          </c:val>
        </c:ser>
        <c:firstSliceAng val="240"/>
      </c:pie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0.00893</cdr:x>
      <cdr:y>0.18089</cdr:y>
    </cdr:from>
    <cdr:to>
      <cdr:x>0.26786</cdr:x>
      <cdr:y>0.9818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12" y="757248"/>
          <a:ext cx="2209788" cy="3352789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en-US" sz="1400" b="1" dirty="0">
            <a:solidFill>
              <a:srgbClr val="C00000"/>
            </a:solidFill>
          </a:endParaRP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Very/Somewhat Satisfied:</a:t>
          </a:r>
        </a:p>
        <a:p xmlns:a="http://schemas.openxmlformats.org/drawingml/2006/main">
          <a:pPr algn="ctr"/>
          <a:endParaRPr lang="en-US" sz="1600" b="1" dirty="0">
            <a:solidFill>
              <a:srgbClr val="C00000"/>
            </a:solidFill>
          </a:endParaRP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Age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18-34: 87%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35-54: 80%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55+: 65%</a:t>
          </a:r>
        </a:p>
        <a:p xmlns:a="http://schemas.openxmlformats.org/drawingml/2006/main">
          <a:pPr algn="ctr"/>
          <a:endParaRPr lang="en-US" sz="1600" b="1" dirty="0">
            <a:solidFill>
              <a:srgbClr val="C00000"/>
            </a:solidFill>
          </a:endParaRP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Ethnicity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Non-White: 87%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White: 74%</a:t>
          </a:r>
        </a:p>
        <a:p xmlns:a="http://schemas.openxmlformats.org/drawingml/2006/main">
          <a:pPr algn="ctr"/>
          <a:r>
            <a:rPr lang="en-US" sz="1100" dirty="0" smtClean="0"/>
            <a:t> 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0.00926</cdr:x>
      <cdr:y>0.91204</cdr:y>
    </cdr:from>
    <cdr:to>
      <cdr:x>0.34433</cdr:x>
      <cdr:y>1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50800" y="3811058"/>
          <a:ext cx="1838325" cy="221192"/>
        </a:xfrm>
        <a:prstGeom xmlns:a="http://schemas.openxmlformats.org/drawingml/2006/main" prst="rect">
          <a:avLst/>
        </a:prstGeom>
      </cdr:spPr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0.90339</cdr:x>
      <cdr:y>0.03239</cdr:y>
    </cdr:from>
    <cdr:to>
      <cdr:x>1</cdr:x>
      <cdr:y>0.90688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7434541" y="152400"/>
          <a:ext cx="795059" cy="411480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100" b="1" dirty="0">
              <a:solidFill>
                <a:schemeClr val="tx1"/>
              </a:solidFill>
            </a:rPr>
            <a:t>Top Box</a:t>
          </a:r>
        </a:p>
        <a:p xmlns:a="http://schemas.openxmlformats.org/drawingml/2006/main">
          <a:pPr algn="ctr"/>
          <a:r>
            <a:rPr lang="en-US" sz="1000" b="1" dirty="0">
              <a:solidFill>
                <a:schemeClr val="tx1"/>
              </a:solidFill>
            </a:rPr>
            <a:t>(8+9+10)</a:t>
          </a:r>
        </a:p>
        <a:p xmlns:a="http://schemas.openxmlformats.org/drawingml/2006/main">
          <a:pPr algn="ctr"/>
          <a:endParaRPr lang="en-US" sz="6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en-US" sz="1100" b="1" dirty="0">
              <a:solidFill>
                <a:schemeClr val="tx1"/>
              </a:solidFill>
            </a:rPr>
            <a:t>53%</a:t>
          </a:r>
        </a:p>
        <a:p xmlns:a="http://schemas.openxmlformats.org/drawingml/2006/main">
          <a:pPr algn="ctr"/>
          <a:endParaRPr lang="en-US" sz="1100" b="1" dirty="0" smtClean="0">
            <a:solidFill>
              <a:schemeClr val="tx1"/>
            </a:solidFill>
          </a:endParaRPr>
        </a:p>
        <a:p xmlns:a="http://schemas.openxmlformats.org/drawingml/2006/main">
          <a:pPr algn="ctr"/>
          <a:endParaRPr lang="en-US" b="1" dirty="0">
            <a:solidFill>
              <a:schemeClr val="tx1"/>
            </a:solidFill>
          </a:endParaRPr>
        </a:p>
        <a:p xmlns:a="http://schemas.openxmlformats.org/drawingml/2006/main">
          <a:pPr algn="ctr"/>
          <a:endParaRPr lang="en-US" sz="5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en-US" sz="1100" b="1" dirty="0">
              <a:solidFill>
                <a:schemeClr val="tx1"/>
              </a:solidFill>
            </a:rPr>
            <a:t>46%</a:t>
          </a:r>
        </a:p>
        <a:p xmlns:a="http://schemas.openxmlformats.org/drawingml/2006/main">
          <a:pPr algn="ctr"/>
          <a:endParaRPr lang="en-US" sz="1100" b="1" dirty="0" smtClean="0">
            <a:solidFill>
              <a:schemeClr val="tx1"/>
            </a:solidFill>
          </a:endParaRPr>
        </a:p>
        <a:p xmlns:a="http://schemas.openxmlformats.org/drawingml/2006/main">
          <a:pPr algn="ctr"/>
          <a:endParaRPr lang="en-US" sz="12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en-US" sz="1100" b="1" dirty="0">
              <a:solidFill>
                <a:schemeClr val="tx1"/>
              </a:solidFill>
            </a:rPr>
            <a:t>34%</a:t>
          </a:r>
        </a:p>
        <a:p xmlns:a="http://schemas.openxmlformats.org/drawingml/2006/main">
          <a:pPr algn="ctr"/>
          <a:endParaRPr lang="en-US" sz="1400" b="1" dirty="0" smtClean="0">
            <a:solidFill>
              <a:schemeClr val="tx1"/>
            </a:solidFill>
          </a:endParaRPr>
        </a:p>
        <a:p xmlns:a="http://schemas.openxmlformats.org/drawingml/2006/main">
          <a:pPr algn="ctr"/>
          <a:endParaRPr lang="en-US" sz="12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en-US" sz="1100" b="1" dirty="0">
              <a:solidFill>
                <a:schemeClr val="tx1"/>
              </a:solidFill>
            </a:rPr>
            <a:t>29%</a:t>
          </a:r>
        </a:p>
        <a:p xmlns:a="http://schemas.openxmlformats.org/drawingml/2006/main">
          <a:pPr algn="ctr"/>
          <a:endParaRPr lang="en-US" sz="1300" b="1" dirty="0" smtClean="0">
            <a:solidFill>
              <a:schemeClr val="tx1"/>
            </a:solidFill>
          </a:endParaRPr>
        </a:p>
        <a:p xmlns:a="http://schemas.openxmlformats.org/drawingml/2006/main">
          <a:pPr algn="ctr"/>
          <a:endParaRPr lang="en-US" sz="12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en-US" sz="1100" b="1" dirty="0">
              <a:solidFill>
                <a:schemeClr val="tx1"/>
              </a:solidFill>
            </a:rPr>
            <a:t>28%</a:t>
          </a:r>
        </a:p>
        <a:p xmlns:a="http://schemas.openxmlformats.org/drawingml/2006/main">
          <a:pPr algn="ctr"/>
          <a:endParaRPr lang="en-US" sz="1100" b="1" dirty="0" smtClean="0">
            <a:solidFill>
              <a:schemeClr val="tx1"/>
            </a:solidFill>
          </a:endParaRPr>
        </a:p>
        <a:p xmlns:a="http://schemas.openxmlformats.org/drawingml/2006/main">
          <a:pPr algn="ctr"/>
          <a:endParaRPr lang="en-US" sz="14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en-US" sz="1100" b="1" dirty="0">
              <a:solidFill>
                <a:schemeClr val="tx1"/>
              </a:solidFill>
            </a:rPr>
            <a:t>38%</a:t>
          </a:r>
        </a:p>
        <a:p xmlns:a="http://schemas.openxmlformats.org/drawingml/2006/main">
          <a:pPr algn="ctr"/>
          <a:endParaRPr lang="en-US" sz="1200" b="1" dirty="0" smtClean="0">
            <a:solidFill>
              <a:schemeClr val="tx1"/>
            </a:solidFill>
          </a:endParaRPr>
        </a:p>
        <a:p xmlns:a="http://schemas.openxmlformats.org/drawingml/2006/main">
          <a:pPr algn="ctr"/>
          <a:endParaRPr lang="en-US" sz="12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en-US" sz="1100" b="1" dirty="0">
              <a:solidFill>
                <a:schemeClr val="tx1"/>
              </a:solidFill>
            </a:rPr>
            <a:t>35%</a:t>
          </a:r>
        </a:p>
        <a:p xmlns:a="http://schemas.openxmlformats.org/drawingml/2006/main">
          <a:pPr algn="ctr"/>
          <a:endParaRPr lang="en-US" sz="1400" b="1" dirty="0">
            <a:solidFill>
              <a:schemeClr val="tx1"/>
            </a:solidFill>
          </a:endParaRPr>
        </a:p>
        <a:p xmlns:a="http://schemas.openxmlformats.org/drawingml/2006/main">
          <a:pPr algn="ctr"/>
          <a:endParaRPr lang="en-US" sz="1100" b="1" dirty="0"/>
        </a:p>
        <a:p xmlns:a="http://schemas.openxmlformats.org/drawingml/2006/main">
          <a:pPr algn="ctr"/>
          <a:endParaRPr lang="en-US" sz="11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0.09434</cdr:y>
    </cdr:from>
    <cdr:to>
      <cdr:x>0.26168</cdr:x>
      <cdr:y>0.84211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09757"/>
          <a:ext cx="2133600" cy="3247843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Highest Attendance Rate: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Ages 55+: 31%</a:t>
          </a:r>
        </a:p>
        <a:p xmlns:a="http://schemas.openxmlformats.org/drawingml/2006/main">
          <a:endParaRPr lang="en-US" sz="1600" b="1" dirty="0" smtClean="0">
            <a:solidFill>
              <a:srgbClr val="C00000"/>
            </a:solidFill>
          </a:endParaRPr>
        </a:p>
        <a:p xmlns:a="http://schemas.openxmlformats.org/drawingml/2006/main">
          <a:pPr algn="ctr"/>
          <a:endParaRPr lang="en-US" sz="1600" b="1" dirty="0" smtClean="0">
            <a:solidFill>
              <a:srgbClr val="C00000"/>
            </a:solidFill>
          </a:endParaRP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Experience Rating:</a:t>
          </a:r>
          <a:endParaRPr lang="en-US" sz="1600" b="1" dirty="0">
            <a:solidFill>
              <a:srgbClr val="C00000"/>
            </a:solidFill>
          </a:endParaRP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Very/Somewhat 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rgbClr val="C00000"/>
              </a:solidFill>
            </a:rPr>
            <a:t>Positive Experience: 63%</a:t>
          </a:r>
          <a:endParaRPr lang="en-US" sz="16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0.25234</cdr:x>
      <cdr:y>0.31579</cdr:y>
    </cdr:from>
    <cdr:to>
      <cdr:x>0.35514</cdr:x>
      <cdr:y>0.38596</cdr:y>
    </cdr:to>
    <cdr:sp macro="" textlink="">
      <cdr:nvSpPr>
        <cdr:cNvPr id="15" name="Straight Arrow Connector 14"/>
        <cdr:cNvSpPr/>
      </cdr:nvSpPr>
      <cdr:spPr bwMode="auto">
        <a:xfrm xmlns:a="http://schemas.openxmlformats.org/drawingml/2006/main">
          <a:off x="2057400" y="1371600"/>
          <a:ext cx="838200" cy="304800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65" tIns="47332" rIns="94665" bIns="47332" numCol="1" anchor="t" anchorCtr="0" compatLnSpc="1">
            <a:prstTxWarp prst="textNoShape">
              <a:avLst/>
            </a:prstTxWarp>
          </a:bodyPr>
          <a:lstStyle>
            <a:lvl1pPr algn="l" defTabSz="946007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1" y="0"/>
            <a:ext cx="3037840" cy="46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65" tIns="47332" rIns="94665" bIns="47332" numCol="1" anchor="t" anchorCtr="0" compatLnSpc="1">
            <a:prstTxWarp prst="textNoShape">
              <a:avLst/>
            </a:prstTxWarp>
          </a:bodyPr>
          <a:lstStyle>
            <a:lvl1pPr algn="r" defTabSz="946007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1893"/>
            <a:ext cx="3037840" cy="46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65" tIns="47332" rIns="94665" bIns="47332" numCol="1" anchor="b" anchorCtr="0" compatLnSpc="1">
            <a:prstTxWarp prst="textNoShape">
              <a:avLst/>
            </a:prstTxWarp>
          </a:bodyPr>
          <a:lstStyle>
            <a:lvl1pPr algn="l" defTabSz="946007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1" y="8761893"/>
            <a:ext cx="3037840" cy="46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65" tIns="47332" rIns="94665" bIns="47332" numCol="1" anchor="b" anchorCtr="0" compatLnSpc="1">
            <a:prstTxWarp prst="textNoShape">
              <a:avLst/>
            </a:prstTxWarp>
          </a:bodyPr>
          <a:lstStyle>
            <a:lvl1pPr algn="r" defTabSz="946007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C448F9F-4337-4985-A93E-4EDCF4A439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48231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65" tIns="47332" rIns="94665" bIns="47332" numCol="1" anchor="t" anchorCtr="0" compatLnSpc="1">
            <a:prstTxWarp prst="textNoShape">
              <a:avLst/>
            </a:prstTxWarp>
          </a:bodyPr>
          <a:lstStyle>
            <a:lvl1pPr algn="l" defTabSz="946007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1" y="0"/>
            <a:ext cx="3037840" cy="46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65" tIns="47332" rIns="94665" bIns="47332" numCol="1" anchor="t" anchorCtr="0" compatLnSpc="1">
            <a:prstTxWarp prst="textNoShape">
              <a:avLst/>
            </a:prstTxWarp>
          </a:bodyPr>
          <a:lstStyle>
            <a:lvl1pPr algn="r" defTabSz="946007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2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381736"/>
            <a:ext cx="5140960" cy="4150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65" tIns="47332" rIns="94665" bIns="473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1893"/>
            <a:ext cx="3037840" cy="46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65" tIns="47332" rIns="94665" bIns="47332" numCol="1" anchor="b" anchorCtr="0" compatLnSpc="1">
            <a:prstTxWarp prst="textNoShape">
              <a:avLst/>
            </a:prstTxWarp>
          </a:bodyPr>
          <a:lstStyle>
            <a:lvl1pPr algn="l" defTabSz="946007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1" y="8761893"/>
            <a:ext cx="3037840" cy="46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65" tIns="47332" rIns="94665" bIns="47332" numCol="1" anchor="b" anchorCtr="0" compatLnSpc="1">
            <a:prstTxWarp prst="textNoShape">
              <a:avLst/>
            </a:prstTxWarp>
          </a:bodyPr>
          <a:lstStyle>
            <a:lvl1pPr algn="r" defTabSz="946007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141C596-8D64-408F-8500-67E24F906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170381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41C596-8D64-408F-8500-67E24F9067D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u="sng" dirty="0" smtClean="0">
                <a:latin typeface="Calibri" pitchFamily="34" charset="0"/>
                <a:cs typeface="Calibri" pitchFamily="34" charset="0"/>
              </a:rPr>
              <a:t>Demographic</a:t>
            </a:r>
            <a:r>
              <a:rPr lang="en-US" b="0" u="sng" baseline="0" dirty="0" smtClean="0">
                <a:latin typeface="Calibri" pitchFamily="34" charset="0"/>
                <a:cs typeface="Calibri" pitchFamily="34" charset="0"/>
              </a:rPr>
              <a:t> Differences</a:t>
            </a:r>
            <a:r>
              <a:rPr lang="en-US" b="0" u="none" baseline="0" dirty="0" smtClean="0">
                <a:latin typeface="Calibri" pitchFamily="34" charset="0"/>
                <a:cs typeface="Calibri" pitchFamily="34" charset="0"/>
              </a:rPr>
              <a:t>: Mean scores were 7.5 or higher across all demographic subgroups. </a:t>
            </a:r>
            <a:endParaRPr lang="en-US" b="0" u="sng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Q1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N=300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41C596-8D64-408F-8500-67E24F9067D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u="sng" dirty="0" smtClean="0">
                <a:latin typeface="Calibri" pitchFamily="34" charset="0"/>
                <a:cs typeface="Calibri" pitchFamily="34" charset="0"/>
              </a:rPr>
              <a:t>Demographic</a:t>
            </a:r>
            <a:r>
              <a:rPr lang="en-US" b="0" u="sng" baseline="0" dirty="0" smtClean="0">
                <a:latin typeface="Calibri" pitchFamily="34" charset="0"/>
                <a:cs typeface="Calibri" pitchFamily="34" charset="0"/>
              </a:rPr>
              <a:t> Differences</a:t>
            </a:r>
            <a:r>
              <a:rPr lang="en-US" b="0" u="none" baseline="0" dirty="0" smtClean="0">
                <a:latin typeface="Calibri" pitchFamily="34" charset="0"/>
                <a:cs typeface="Calibri" pitchFamily="34" charset="0"/>
              </a:rPr>
              <a:t>: Younger residents rated the City’s communications efforts more positively than their older counterparts, a trend that would continue throughout the survey. </a:t>
            </a:r>
            <a:endParaRPr lang="en-US" b="0" u="sng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Q2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N=300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41C596-8D64-408F-8500-67E24F9067D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Q3-8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N=300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41C596-8D64-408F-8500-67E24F9067D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Note:</a:t>
            </a:r>
            <a:r>
              <a:rPr lang="en-US" b="0" baseline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In the 2012 West</a:t>
            </a:r>
            <a:r>
              <a:rPr lang="en-US" b="0" baseline="0" dirty="0" smtClean="0">
                <a:latin typeface="Calibri" pitchFamily="34" charset="0"/>
                <a:cs typeface="Calibri" pitchFamily="34" charset="0"/>
              </a:rPr>
              <a:t> Linn Community Survey, </a:t>
            </a:r>
            <a:r>
              <a:rPr lang="en-US" b="0" i="1" baseline="0" dirty="0" smtClean="0">
                <a:latin typeface="Calibri" pitchFamily="34" charset="0"/>
                <a:cs typeface="Calibri" pitchFamily="34" charset="0"/>
              </a:rPr>
              <a:t>West Linn Tidings </a:t>
            </a:r>
            <a:r>
              <a:rPr lang="en-US" b="0" i="0" baseline="0" dirty="0" smtClean="0">
                <a:latin typeface="Calibri" pitchFamily="34" charset="0"/>
                <a:cs typeface="Calibri" pitchFamily="34" charset="0"/>
              </a:rPr>
              <a:t>was the top-rated source of information, while the </a:t>
            </a:r>
            <a:r>
              <a:rPr lang="en-US" b="0" i="1" baseline="0" dirty="0" smtClean="0">
                <a:latin typeface="Calibri" pitchFamily="34" charset="0"/>
                <a:cs typeface="Calibri" pitchFamily="34" charset="0"/>
              </a:rPr>
              <a:t>City Website </a:t>
            </a:r>
            <a:r>
              <a:rPr lang="en-US" b="0" i="0" baseline="0" dirty="0" smtClean="0">
                <a:latin typeface="Calibri" pitchFamily="34" charset="0"/>
                <a:cs typeface="Calibri" pitchFamily="34" charset="0"/>
              </a:rPr>
              <a:t>was rated fifth. </a:t>
            </a:r>
            <a:endParaRPr lang="en-US" b="0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Q9/Q13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N=300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41C596-8D64-408F-8500-67E24F9067D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u="sng" dirty="0" smtClean="0">
                <a:latin typeface="Calibri" pitchFamily="34" charset="0"/>
                <a:cs typeface="Calibri" pitchFamily="34" charset="0"/>
              </a:rPr>
              <a:t>Demographic Differences</a:t>
            </a:r>
            <a:r>
              <a:rPr lang="en-US" b="0" u="none" dirty="0" smtClean="0">
                <a:latin typeface="Calibri" pitchFamily="34" charset="0"/>
                <a:cs typeface="Calibri" pitchFamily="34" charset="0"/>
              </a:rPr>
              <a:t>: Notably high positive</a:t>
            </a:r>
            <a:r>
              <a:rPr lang="en-US" b="0" u="none" baseline="0" dirty="0" smtClean="0">
                <a:latin typeface="Calibri" pitchFamily="34" charset="0"/>
                <a:cs typeface="Calibri" pitchFamily="34" charset="0"/>
              </a:rPr>
              <a:t> scores were provided by those ages 18-34 (100%). Overall positive ratings decreased with age (18-34: 100%; 35-54: 90%; 55+: 82%). </a:t>
            </a:r>
            <a:endParaRPr lang="en-US" b="0" u="sng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Q11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N=191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41C596-8D64-408F-8500-67E24F9067D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u="none" dirty="0" smtClean="0">
                <a:latin typeface="Calibri" pitchFamily="34" charset="0"/>
                <a:cs typeface="Calibri" pitchFamily="34" charset="0"/>
              </a:rPr>
              <a:t>Note:</a:t>
            </a:r>
            <a:r>
              <a:rPr lang="en-US" b="0" u="none" baseline="0" dirty="0" smtClean="0">
                <a:latin typeface="Calibri" pitchFamily="34" charset="0"/>
                <a:cs typeface="Calibri" pitchFamily="34" charset="0"/>
              </a:rPr>
              <a:t> On a later question (Q34), nearly one-half of residents (45%) could not name their neighborhood association. </a:t>
            </a:r>
            <a:endParaRPr lang="en-US" b="0" u="none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u="sng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u="sng" dirty="0" smtClean="0">
                <a:latin typeface="Calibri" pitchFamily="34" charset="0"/>
                <a:cs typeface="Calibri" pitchFamily="34" charset="0"/>
              </a:rPr>
              <a:t>Demographic</a:t>
            </a:r>
            <a:r>
              <a:rPr lang="en-US" b="0" u="sng" baseline="0" dirty="0" smtClean="0">
                <a:latin typeface="Calibri" pitchFamily="34" charset="0"/>
                <a:cs typeface="Calibri" pitchFamily="34" charset="0"/>
              </a:rPr>
              <a:t> Differences</a:t>
            </a:r>
            <a:r>
              <a:rPr lang="en-US" b="0" u="none" baseline="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b="0" i="1" u="none" baseline="0" dirty="0" smtClean="0">
                <a:latin typeface="Calibri" pitchFamily="34" charset="0"/>
                <a:cs typeface="Calibri" pitchFamily="34" charset="0"/>
              </a:rPr>
              <a:t>Email notices to residents who sign up with the City  </a:t>
            </a:r>
            <a:r>
              <a:rPr lang="en-US" b="0" i="0" u="none" baseline="0" dirty="0" smtClean="0">
                <a:latin typeface="Calibri" pitchFamily="34" charset="0"/>
                <a:cs typeface="Calibri" pitchFamily="34" charset="0"/>
              </a:rPr>
              <a:t>received the highest means scores provided by </a:t>
            </a:r>
            <a:r>
              <a:rPr lang="en-US" b="0" i="0" u="sng" baseline="0" dirty="0" smtClean="0">
                <a:latin typeface="Calibri" pitchFamily="34" charset="0"/>
                <a:cs typeface="Calibri" pitchFamily="34" charset="0"/>
              </a:rPr>
              <a:t>all age groups</a:t>
            </a:r>
            <a:r>
              <a:rPr lang="en-US" b="0" i="0" u="none" baseline="0" dirty="0" smtClean="0">
                <a:latin typeface="Calibri" pitchFamily="34" charset="0"/>
                <a:cs typeface="Calibri" pitchFamily="34" charset="0"/>
              </a:rPr>
              <a:t> for all 15 communication methods. </a:t>
            </a:r>
            <a:endParaRPr lang="en-US" b="0" u="sng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Q14-28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N=300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41C596-8D64-408F-8500-67E24F9067D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Note: Of those residents who said they</a:t>
            </a:r>
            <a:r>
              <a:rPr lang="en-US" b="0" baseline="0" dirty="0" smtClean="0">
                <a:latin typeface="Calibri" pitchFamily="34" charset="0"/>
                <a:cs typeface="Calibri" pitchFamily="34" charset="0"/>
              </a:rPr>
              <a:t> use social media, 26% said they were connected with the City, which equates to 17% of the total West Linn 18+ population (50/300). Of those who said they use social media but are not connected with the City, one of the top reasons for not being connected was </a:t>
            </a:r>
            <a:r>
              <a:rPr lang="en-US" sz="1200" b="0" i="0" baseline="0" dirty="0" smtClean="0">
                <a:solidFill>
                  <a:srgbClr val="464646"/>
                </a:solidFill>
                <a:latin typeface="Verdana"/>
                <a:ea typeface="Verdana"/>
                <a:cs typeface="Times New Roman"/>
              </a:rPr>
              <a:t>that they weren’t </a:t>
            </a:r>
            <a:r>
              <a:rPr lang="en-US" sz="1200" i="1" dirty="0" smtClean="0">
                <a:solidFill>
                  <a:srgbClr val="464646"/>
                </a:solidFill>
                <a:latin typeface="Verdana"/>
                <a:ea typeface="Verdana"/>
                <a:cs typeface="Times New Roman"/>
              </a:rPr>
              <a:t>aware of the city’s social media status</a:t>
            </a:r>
            <a:r>
              <a:rPr lang="en-US" sz="1200" dirty="0" smtClean="0">
                <a:solidFill>
                  <a:srgbClr val="464646"/>
                </a:solidFill>
                <a:latin typeface="Verdana"/>
                <a:ea typeface="Verdana"/>
                <a:cs typeface="Times New Roman"/>
              </a:rPr>
              <a:t> (24%). This is</a:t>
            </a:r>
            <a:r>
              <a:rPr lang="en-US" sz="1200" baseline="0" dirty="0" smtClean="0">
                <a:solidFill>
                  <a:srgbClr val="464646"/>
                </a:solidFill>
                <a:latin typeface="Verdana"/>
                <a:ea typeface="Verdana"/>
                <a:cs typeface="Times New Roman"/>
              </a:rPr>
              <a:t> an area of potential communications outreach for the City. </a:t>
            </a:r>
            <a:endParaRPr lang="en-US" sz="1100" dirty="0" smtClean="0">
              <a:solidFill>
                <a:srgbClr val="464646"/>
              </a:solidFill>
              <a:latin typeface="Verdana"/>
              <a:ea typeface="Verdana"/>
              <a:cs typeface="Times New Roman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Q29/30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N=300/N=192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41C596-8D64-408F-8500-67E24F9067D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u="sng" dirty="0" smtClean="0">
                <a:latin typeface="Calibri" pitchFamily="34" charset="0"/>
                <a:cs typeface="Calibri" pitchFamily="34" charset="0"/>
              </a:rPr>
              <a:t>Demographic</a:t>
            </a:r>
            <a:r>
              <a:rPr lang="en-US" b="0" u="sng" baseline="0" dirty="0" smtClean="0">
                <a:latin typeface="Calibri" pitchFamily="34" charset="0"/>
                <a:cs typeface="Calibri" pitchFamily="34" charset="0"/>
              </a:rPr>
              <a:t> Differences</a:t>
            </a:r>
            <a:r>
              <a:rPr lang="en-US" b="0" u="none" baseline="0" dirty="0" smtClean="0">
                <a:latin typeface="Calibri" pitchFamily="34" charset="0"/>
                <a:cs typeface="Calibri" pitchFamily="34" charset="0"/>
              </a:rPr>
              <a:t>: Those ages 55+ were the only demographic group that had attended at a rate at or above 30% (31%).</a:t>
            </a:r>
            <a:endParaRPr lang="en-US" b="0" u="sng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Q32/Q33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N=300/N=68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41C596-8D64-408F-8500-67E24F9067D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0" y="0"/>
            <a:ext cx="9144000" cy="1676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4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304800" y="1981200"/>
            <a:ext cx="8534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  <a:lvl2pPr>
              <a:defRPr baseline="0"/>
            </a:lvl2pPr>
          </a:lstStyle>
          <a:p>
            <a:pPr lvl="0" algn="l"/>
            <a:r>
              <a:rPr lang="en-US" sz="2400" b="0" dirty="0" smtClean="0">
                <a:solidFill>
                  <a:schemeClr val="tx1"/>
                </a:solidFill>
                <a:latin typeface="+mj-lt"/>
                <a:cs typeface="Verdana"/>
              </a:rPr>
              <a:t>Click to edit Master text styles</a:t>
            </a:r>
          </a:p>
          <a:p>
            <a:pPr lvl="1" algn="l"/>
            <a:r>
              <a:rPr lang="en-US" sz="2000" b="0" dirty="0" smtClean="0">
                <a:solidFill>
                  <a:schemeClr val="tx1"/>
                </a:solidFill>
                <a:latin typeface="Verdana"/>
                <a:cs typeface="Verdana"/>
              </a:rPr>
              <a:t>	• Second level</a:t>
            </a:r>
          </a:p>
          <a:p>
            <a:pPr lvl="2" algn="l"/>
            <a:r>
              <a:rPr lang="en-US" sz="1800" b="0" dirty="0" smtClean="0">
                <a:solidFill>
                  <a:schemeClr val="tx1"/>
                </a:solidFill>
                <a:latin typeface="Verdana"/>
                <a:cs typeface="Verdana"/>
              </a:rPr>
              <a:t>		Third level</a:t>
            </a:r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Feb.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H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3400" y="5715000"/>
            <a:ext cx="2590800" cy="68244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359343" y="-1"/>
            <a:ext cx="8439217" cy="1676401"/>
            <a:chOff x="359343" y="-1"/>
            <a:chExt cx="8439217" cy="1676401"/>
          </a:xfrm>
        </p:grpSpPr>
        <p:pic>
          <p:nvPicPr>
            <p:cNvPr id="2" name="Picture 8" descr="CommunityPlanning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86854" y="-1"/>
              <a:ext cx="1411706" cy="1676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" name="Picture 9" descr="Educatio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9343" y="0"/>
              <a:ext cx="1323474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12" descr="Health&amp;Wellness.JPG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36520" y="0"/>
              <a:ext cx="1411705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13" descr="RenewableEnergy.JPG"/>
            <p:cNvPicPr>
              <a:picLocks noChangeAspect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162574" y="-1"/>
              <a:ext cx="1411706" cy="1676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5" descr="public.png"/>
            <p:cNvPicPr>
              <a:picLocks noChangeAspect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859463" y="0"/>
              <a:ext cx="1499937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148446" y="0"/>
              <a:ext cx="1323474" cy="167640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pic>
          <p:nvPicPr>
            <p:cNvPr id="8" name="Picture 7" descr="ForesetManagement.JPG"/>
            <p:cNvPicPr>
              <a:picLocks noChangeAspect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864360" y="-1"/>
              <a:ext cx="1235243" cy="1676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7" descr="BallotMeasures.JPG"/>
            <p:cNvPicPr>
              <a:picLocks noChangeAspect="1"/>
            </p:cNvPicPr>
            <p:nvPr userDrawn="1"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109311" y="0"/>
              <a:ext cx="1147011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11" descr="DHM_logo.jp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533400" y="5715000"/>
            <a:ext cx="2590800" cy="68244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81200"/>
            <a:ext cx="8534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Dec. 2013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6" r:id="rId1"/>
    <p:sldLayoutId id="2147484708" r:id="rId2"/>
    <p:sldLayoutId id="2147484710" r:id="rId3"/>
    <p:sldLayoutId id="2147484711" r:id="rId4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jpeg"/><Relationship Id="rId10" Type="http://schemas.openxmlformats.org/officeDocument/2006/relationships/hyperlink" Target="http://www.dhmresearch.com/" TargetMode="External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3100" y="3124200"/>
            <a:ext cx="525780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dirty="0" smtClean="0">
                <a:solidFill>
                  <a:schemeClr val="tx2"/>
                </a:solidFill>
                <a:latin typeface="Verdana"/>
                <a:cs typeface="Verdana"/>
              </a:rPr>
              <a:t>Community Telephone </a:t>
            </a:r>
            <a:r>
              <a:rPr lang="en-US" sz="2000" b="1" baseline="0" dirty="0" smtClean="0">
                <a:solidFill>
                  <a:schemeClr val="tx2"/>
                </a:solidFill>
                <a:latin typeface="Verdana"/>
                <a:cs typeface="Verdana"/>
              </a:rPr>
              <a:t>Survey</a:t>
            </a:r>
          </a:p>
          <a:p>
            <a:pPr algn="ctr">
              <a:spcAft>
                <a:spcPts val="600"/>
              </a:spcAft>
            </a:pPr>
            <a:r>
              <a:rPr lang="en-US" sz="1800" b="0" baseline="0" dirty="0" smtClean="0">
                <a:solidFill>
                  <a:schemeClr val="tx2"/>
                </a:solidFill>
                <a:latin typeface="Verdana"/>
                <a:cs typeface="Verdana"/>
              </a:rPr>
              <a:t>Public Preferences and Behaviors </a:t>
            </a:r>
          </a:p>
          <a:p>
            <a:pPr algn="ctr">
              <a:spcAft>
                <a:spcPts val="0"/>
              </a:spcAft>
            </a:pPr>
            <a:endParaRPr lang="en-US" sz="1400" b="1" dirty="0" smtClean="0">
              <a:latin typeface="Verdana"/>
              <a:cs typeface="Verdana"/>
            </a:endParaRPr>
          </a:p>
          <a:p>
            <a:pPr algn="ctr">
              <a:spcAft>
                <a:spcPts val="0"/>
              </a:spcAft>
            </a:pPr>
            <a:r>
              <a:rPr lang="en-US" sz="1600" b="1" dirty="0" smtClean="0">
                <a:latin typeface="Verdana"/>
                <a:cs typeface="Verdana"/>
              </a:rPr>
              <a:t>PREPARED</a:t>
            </a:r>
            <a:r>
              <a:rPr lang="en-US" sz="1600" b="1" baseline="0" dirty="0" smtClean="0">
                <a:latin typeface="Verdana"/>
                <a:cs typeface="Verdana"/>
              </a:rPr>
              <a:t> FOR</a:t>
            </a:r>
          </a:p>
          <a:p>
            <a:pPr algn="ctr">
              <a:spcAft>
                <a:spcPts val="600"/>
              </a:spcAft>
            </a:pPr>
            <a:r>
              <a:rPr lang="en-US" sz="1600" b="0" baseline="0" dirty="0" smtClean="0">
                <a:latin typeface="Verdana"/>
                <a:cs typeface="Verdana"/>
              </a:rPr>
              <a:t>City of West Linn</a:t>
            </a:r>
          </a:p>
          <a:p>
            <a:pPr algn="ctr">
              <a:spcAft>
                <a:spcPts val="600"/>
              </a:spcAft>
            </a:pPr>
            <a:r>
              <a:rPr lang="en-US" sz="1600" b="0" baseline="0" dirty="0" smtClean="0">
                <a:latin typeface="Verdana"/>
                <a:cs typeface="Verdana"/>
              </a:rPr>
              <a:t>February 2014</a:t>
            </a:r>
          </a:p>
          <a:p>
            <a:pPr algn="ctr">
              <a:spcAft>
                <a:spcPts val="600"/>
              </a:spcAft>
            </a:pPr>
            <a:endParaRPr lang="en-US" sz="1600" b="0" baseline="0" dirty="0" smtClean="0">
              <a:latin typeface="Verdana"/>
              <a:cs typeface="Verdana"/>
            </a:endParaRPr>
          </a:p>
          <a:p>
            <a:pPr algn="ctr">
              <a:spcAft>
                <a:spcPts val="600"/>
              </a:spcAft>
            </a:pPr>
            <a:r>
              <a:rPr lang="en-US" sz="1600" dirty="0" smtClean="0">
                <a:latin typeface="Verdana"/>
                <a:cs typeface="Verdana"/>
              </a:rPr>
              <a:t>www.dhmresearch.com</a:t>
            </a:r>
            <a:endParaRPr lang="en-US" sz="1600" dirty="0">
              <a:latin typeface="Verdana"/>
              <a:cs typeface="Verdana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9343" y="-1"/>
            <a:ext cx="8439217" cy="1676401"/>
            <a:chOff x="359343" y="-1"/>
            <a:chExt cx="8439217" cy="1676401"/>
          </a:xfrm>
        </p:grpSpPr>
        <p:pic>
          <p:nvPicPr>
            <p:cNvPr id="4" name="Picture 8" descr="CommunityPlanning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86854" y="-1"/>
              <a:ext cx="1411706" cy="1676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9" descr="Educatio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9343" y="0"/>
              <a:ext cx="1323474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2" descr="Health&amp;Wellness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36520" y="0"/>
              <a:ext cx="1411705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3" descr="RenewableEnergy.JP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162574" y="-1"/>
              <a:ext cx="1411706" cy="1676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5" descr="public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859463" y="0"/>
              <a:ext cx="1499937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148446" y="0"/>
              <a:ext cx="1323474" cy="167640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pic>
          <p:nvPicPr>
            <p:cNvPr id="10" name="Picture 9" descr="ForesetManagement.JP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864360" y="-1"/>
              <a:ext cx="1235243" cy="1676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7" descr="BallotMeasures.JPG"/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109311" y="0"/>
              <a:ext cx="1147011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100" dirty="0" smtClean="0">
                <a:latin typeface="Verdana"/>
                <a:cs typeface="Verdana"/>
              </a:rPr>
              <a:t>Two-thirds of West Linn residents use social media</a:t>
            </a:r>
            <a:r>
              <a:rPr lang="en-US" sz="2100" dirty="0">
                <a:cs typeface="Verdana"/>
              </a:rPr>
              <a:t>, similar to </a:t>
            </a:r>
            <a:r>
              <a:rPr lang="en-US" sz="2100" dirty="0" smtClean="0">
                <a:cs typeface="Verdana"/>
              </a:rPr>
              <a:t>2012 (63%). O</a:t>
            </a:r>
            <a:r>
              <a:rPr lang="en-US" sz="2100" dirty="0" smtClean="0">
                <a:latin typeface="Verdana"/>
                <a:cs typeface="Verdana"/>
              </a:rPr>
              <a:t>ne-fourth of those users are connected with the City. </a:t>
            </a:r>
            <a:br>
              <a:rPr lang="en-US" sz="2100" dirty="0" smtClean="0">
                <a:latin typeface="Verdana"/>
                <a:cs typeface="Verdana"/>
              </a:rPr>
            </a:br>
            <a:endParaRPr lang="en-US" sz="2100" dirty="0">
              <a:latin typeface="Verdana"/>
              <a:cs typeface="Verdana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Dec. 2013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2467201356"/>
              </p:ext>
            </p:extLst>
          </p:nvPr>
        </p:nvGraphicFramePr>
        <p:xfrm>
          <a:off x="609600" y="1828800"/>
          <a:ext cx="7543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1066800"/>
          </a:xfrm>
        </p:spPr>
        <p:txBody>
          <a:bodyPr/>
          <a:lstStyle/>
          <a:p>
            <a:pPr lvl="0"/>
            <a:r>
              <a:rPr lang="en-US" sz="2100" dirty="0" smtClean="0">
                <a:latin typeface="Verdana"/>
                <a:cs typeface="Verdana"/>
              </a:rPr>
              <a:t>One-fourth of residents had attended a public meeting in the last year, little changed from 2012, with those who had attended rating their experience positively. </a:t>
            </a:r>
            <a:br>
              <a:rPr lang="en-US" sz="2100" dirty="0" smtClean="0">
                <a:latin typeface="Verdana"/>
                <a:cs typeface="Verdana"/>
              </a:rPr>
            </a:br>
            <a:endParaRPr lang="en-US" sz="2100" dirty="0">
              <a:latin typeface="Verdana"/>
              <a:cs typeface="Verdana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Dec. 2013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766632694"/>
              </p:ext>
            </p:extLst>
          </p:nvPr>
        </p:nvGraphicFramePr>
        <p:xfrm>
          <a:off x="457200" y="2057400"/>
          <a:ext cx="8153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ommunityPlannin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6854" y="-1"/>
            <a:ext cx="1411706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Educatio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343" y="0"/>
            <a:ext cx="132347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Health&amp;Wellnes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36520" y="0"/>
            <a:ext cx="141170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RenewableEnergy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62574" y="-1"/>
            <a:ext cx="1411706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public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9463" y="0"/>
            <a:ext cx="149993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446" y="0"/>
            <a:ext cx="1323474" cy="1676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0" name="Picture 9" descr="ForesetManagement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64360" y="-1"/>
            <a:ext cx="1235243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BallotMeasures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09311" y="0"/>
            <a:ext cx="1147011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219200" y="2811720"/>
            <a:ext cx="66294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400" dirty="0" smtClean="0">
                <a:latin typeface="Verdana"/>
                <a:cs typeface="Verdana"/>
              </a:rPr>
              <a:t>Ari Wubbold </a:t>
            </a:r>
          </a:p>
          <a:p>
            <a:pPr algn="ctr">
              <a:defRPr/>
            </a:pPr>
            <a:r>
              <a:rPr lang="en-US" sz="2400" dirty="0" smtClean="0">
                <a:latin typeface="Verdana"/>
                <a:cs typeface="Verdana"/>
              </a:rPr>
              <a:t>Associate</a:t>
            </a:r>
          </a:p>
          <a:p>
            <a:pPr algn="ctr">
              <a:defRPr/>
            </a:pPr>
            <a:endParaRPr lang="en-US" sz="2400" dirty="0" smtClean="0">
              <a:latin typeface="Verdana"/>
              <a:cs typeface="Verdana"/>
            </a:endParaRPr>
          </a:p>
          <a:p>
            <a:pPr algn="ctr">
              <a:defRPr/>
            </a:pPr>
            <a:r>
              <a:rPr lang="en-US" sz="2400" b="0" dirty="0" smtClean="0">
                <a:latin typeface="Verdana"/>
                <a:cs typeface="Verdana"/>
              </a:rPr>
              <a:t>awubbold@dhmresearch.com</a:t>
            </a:r>
          </a:p>
          <a:p>
            <a:pPr algn="ctr">
              <a:defRPr/>
            </a:pPr>
            <a:r>
              <a:rPr lang="en-US" sz="2400" b="0" dirty="0" smtClean="0">
                <a:latin typeface="Verdana"/>
                <a:cs typeface="Verdana"/>
              </a:rPr>
              <a:t>(503) 220-0575 </a:t>
            </a:r>
          </a:p>
          <a:p>
            <a:pPr algn="ctr">
              <a:defRPr/>
            </a:pPr>
            <a:endParaRPr lang="en-US" sz="2400" b="0" dirty="0" smtClean="0">
              <a:latin typeface="Verdana"/>
              <a:cs typeface="Verdana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sz="1600" dirty="0" smtClean="0">
                <a:solidFill>
                  <a:schemeClr val="tx2"/>
                </a:solidFill>
                <a:cs typeface="Verdana"/>
                <a:hlinkClick r:id="rId10"/>
              </a:rPr>
              <a:t>www.dhmresearch.com</a:t>
            </a:r>
            <a:endParaRPr lang="en-US" sz="1600" dirty="0" smtClean="0">
              <a:solidFill>
                <a:schemeClr val="tx2"/>
              </a:solidFill>
              <a:cs typeface="Calibri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sz="1600" dirty="0" smtClean="0">
                <a:solidFill>
                  <a:schemeClr val="tx2"/>
                </a:solidFill>
                <a:cs typeface="Calibri" pitchFamily="34" charset="0"/>
              </a:rPr>
              <a:t>     @DHMresearch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600" dirty="0" smtClean="0">
                <a:solidFill>
                  <a:schemeClr val="tx2"/>
                </a:solidFill>
                <a:cs typeface="Calibri" pitchFamily="34" charset="0"/>
              </a:rPr>
              <a:t>          	facebook.com/dhmresearch</a:t>
            </a:r>
            <a:endParaRPr lang="en-US" sz="1600" b="1" dirty="0" smtClean="0">
              <a:latin typeface="Verdana"/>
              <a:cs typeface="Verdana"/>
            </a:endParaRPr>
          </a:p>
          <a:p>
            <a:pPr algn="ctr">
              <a:defRPr/>
            </a:pP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0" lvl="1" algn="ctr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3" name="Picture 2" descr="P:\Marketing\twitter 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313" y="5409405"/>
            <a:ext cx="330150" cy="3217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P:\Marketing\facebook-logo-small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747" y="5728012"/>
            <a:ext cx="330150" cy="2837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685800"/>
          </a:xfrm>
        </p:spPr>
        <p:txBody>
          <a:bodyPr/>
          <a:lstStyle/>
          <a:p>
            <a:r>
              <a:rPr lang="en-US" sz="2400" dirty="0" smtClean="0"/>
              <a:t>Survey Methodology</a:t>
            </a:r>
            <a:endParaRPr lang="en-US" sz="2400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04800" y="2057400"/>
            <a:ext cx="8534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  <a:lvl2pPr>
              <a:defRPr baseline="0"/>
            </a:lvl2pPr>
          </a:lstStyle>
          <a:p>
            <a:pPr marL="225425" indent="-225425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Verdana"/>
                <a:cs typeface="Verdana"/>
              </a:rPr>
              <a:t>Telephone survey of 300 residents (ages 18+)</a:t>
            </a:r>
          </a:p>
          <a:p>
            <a:pPr lvl="1" indent="-342900">
              <a:spcAft>
                <a:spcPts val="600"/>
              </a:spcAft>
              <a:buClr>
                <a:schemeClr val="tx2"/>
              </a:buClr>
              <a:buSzPct val="85000"/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Verdana"/>
                <a:cs typeface="Verdana"/>
              </a:rPr>
              <a:t>Separate online survey conducted of City residents (N=357)</a:t>
            </a:r>
            <a:endParaRPr lang="en-US" sz="1800" dirty="0" smtClean="0">
              <a:solidFill>
                <a:schemeClr val="tx1"/>
              </a:solidFill>
              <a:latin typeface="Verdana"/>
              <a:cs typeface="Verdana"/>
            </a:endParaRPr>
          </a:p>
          <a:p>
            <a:pPr marL="225425" indent="-225425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Verdana"/>
                <a:cs typeface="Verdana"/>
              </a:rPr>
              <a:t>Conducted December 13-18, 2013</a:t>
            </a:r>
          </a:p>
          <a:p>
            <a:pPr marL="225425" indent="-225425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dirty="0" smtClean="0">
                <a:latin typeface="Verdana"/>
                <a:cs typeface="Verdana"/>
              </a:rPr>
              <a:t>Past surveys in 2008/2010/2012</a:t>
            </a:r>
            <a:endParaRPr lang="en-US" sz="2000" b="0" dirty="0" smtClean="0">
              <a:solidFill>
                <a:schemeClr val="tx1"/>
              </a:solidFill>
              <a:latin typeface="Verdana"/>
              <a:cs typeface="Verdana"/>
            </a:endParaRPr>
          </a:p>
          <a:p>
            <a:pPr marL="225425" indent="-225425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Verdana"/>
                <a:cs typeface="Verdana"/>
              </a:rPr>
              <a:t>Averaged 15 minutes in length </a:t>
            </a:r>
          </a:p>
          <a:p>
            <a:pPr marL="225425" indent="-225425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b="0" dirty="0" smtClean="0">
                <a:latin typeface="Verdana"/>
                <a:cs typeface="Verdana"/>
              </a:rPr>
              <a:t>Quotas were set for age and gender to ensure representative sample</a:t>
            </a:r>
          </a:p>
          <a:p>
            <a:pPr marL="225425" indent="-225425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Verdana"/>
                <a:cs typeface="Verdana"/>
              </a:rPr>
              <a:t>Quality control measures including callbacks and validations</a:t>
            </a:r>
          </a:p>
          <a:p>
            <a:pPr marL="225425" indent="-225425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dirty="0" smtClean="0">
                <a:latin typeface="Verdana"/>
                <a:cs typeface="Verdana"/>
              </a:rPr>
              <a:t>Land line and cell numbers incorporated</a:t>
            </a:r>
            <a:endParaRPr lang="en-US" sz="2000" b="0" dirty="0" smtClean="0">
              <a:solidFill>
                <a:schemeClr val="tx1"/>
              </a:solidFill>
              <a:latin typeface="Verdana"/>
              <a:cs typeface="Verdana"/>
            </a:endParaRPr>
          </a:p>
          <a:p>
            <a:pPr marL="225425" indent="-225425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Verdana"/>
                <a:cs typeface="Verdana"/>
              </a:rPr>
              <a:t>Margin of error +/- 5.7%, at 95% confidence level </a:t>
            </a:r>
          </a:p>
          <a:p>
            <a:pPr marL="225425" indent="-225425">
              <a:spcAft>
                <a:spcPts val="600"/>
              </a:spcAft>
              <a:buClr>
                <a:schemeClr val="tx2"/>
              </a:buClr>
              <a:buNone/>
            </a:pPr>
            <a:r>
              <a:rPr lang="en-US" sz="1400" dirty="0" smtClean="0">
                <a:latin typeface="Verdana"/>
                <a:cs typeface="Verdana"/>
              </a:rPr>
              <a:t>	</a:t>
            </a:r>
            <a:endParaRPr lang="en-US" sz="1400" b="0" dirty="0" smtClean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Dec. 2013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47800" y="2971800"/>
            <a:ext cx="6248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en-US" sz="3000" dirty="0" smtClean="0">
                <a:solidFill>
                  <a:schemeClr val="tx2"/>
                </a:solidFill>
                <a:latin typeface="Verdana"/>
                <a:cs typeface="Verdana"/>
              </a:rPr>
              <a:t>KEY FINDINGS</a:t>
            </a:r>
            <a:endParaRPr lang="en-US" sz="3000" dirty="0">
              <a:solidFill>
                <a:schemeClr val="tx2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762000"/>
          </a:xfrm>
        </p:spPr>
        <p:txBody>
          <a:bodyPr/>
          <a:lstStyle/>
          <a:p>
            <a:pPr lvl="0"/>
            <a:r>
              <a:rPr lang="en-US" sz="2100" dirty="0" smtClean="0">
                <a:latin typeface="Verdana"/>
                <a:cs typeface="Verdana"/>
              </a:rPr>
              <a:t>Residents continue to feel that the City of West Linn is a good place to live: mean of 8.4 on a 0-10 scale. </a:t>
            </a:r>
            <a:br>
              <a:rPr lang="en-US" sz="2100" dirty="0" smtClean="0">
                <a:latin typeface="Verdana"/>
                <a:cs typeface="Verdana"/>
              </a:rPr>
            </a:br>
            <a:endParaRPr lang="en-US" sz="2100" dirty="0">
              <a:latin typeface="Verdana"/>
              <a:cs typeface="Verdana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Dec. 2013</a:t>
            </a:r>
            <a:endParaRPr lang="en-US" dirty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="" xmlns:p14="http://schemas.microsoft.com/office/powerpoint/2010/main" val="3279140277"/>
              </p:ext>
            </p:extLst>
          </p:nvPr>
        </p:nvGraphicFramePr>
        <p:xfrm>
          <a:off x="533400" y="1905000"/>
          <a:ext cx="7696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42077" y="2133600"/>
            <a:ext cx="21336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Mean Score 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on 0-10 Scale: 8.4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100" dirty="0" smtClean="0">
                <a:latin typeface="Verdana"/>
                <a:cs typeface="Verdana"/>
              </a:rPr>
              <a:t>Residents feel that the City of West Linn does a quality job communicating with the public: 76% were very/somewhat satisfied. </a:t>
            </a:r>
            <a:br>
              <a:rPr lang="en-US" sz="2100" dirty="0" smtClean="0">
                <a:latin typeface="Verdana"/>
                <a:cs typeface="Verdana"/>
              </a:rPr>
            </a:br>
            <a:endParaRPr lang="en-US" sz="2100" dirty="0">
              <a:latin typeface="Verdana"/>
              <a:cs typeface="Verdana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Dec. 2013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2944268248"/>
              </p:ext>
            </p:extLst>
          </p:nvPr>
        </p:nvGraphicFramePr>
        <p:xfrm>
          <a:off x="228600" y="1909762"/>
          <a:ext cx="8534400" cy="4186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371600"/>
          </a:xfrm>
        </p:spPr>
        <p:txBody>
          <a:bodyPr/>
          <a:lstStyle/>
          <a:p>
            <a:pPr lvl="0"/>
            <a:r>
              <a:rPr lang="en-US" sz="2100" dirty="0" smtClean="0">
                <a:latin typeface="Verdana"/>
                <a:cs typeface="Verdana"/>
              </a:rPr>
              <a:t>A majority of residents rated the City positively on a number of aspects of its communications efforts, particularly advertising events and providing opportunities for public input. </a:t>
            </a:r>
            <a:br>
              <a:rPr lang="en-US" sz="2100" dirty="0" smtClean="0">
                <a:latin typeface="Verdana"/>
                <a:cs typeface="Verdana"/>
              </a:rPr>
            </a:br>
            <a:endParaRPr lang="en-US" sz="2100" dirty="0">
              <a:latin typeface="Verdana"/>
              <a:cs typeface="Verdana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Dec. 2013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1971133683"/>
              </p:ext>
            </p:extLst>
          </p:nvPr>
        </p:nvGraphicFramePr>
        <p:xfrm>
          <a:off x="228600" y="1828800"/>
          <a:ext cx="8610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86800" cy="1066800"/>
          </a:xfrm>
        </p:spPr>
        <p:txBody>
          <a:bodyPr/>
          <a:lstStyle/>
          <a:p>
            <a:pPr lvl="0"/>
            <a:r>
              <a:rPr lang="en-US" sz="2100" dirty="0" smtClean="0">
                <a:latin typeface="Verdana"/>
                <a:cs typeface="Verdana"/>
              </a:rPr>
              <a:t>Visitation of the City’s website is high among residents. This is also the top source that residents use to get information about the City, a shift from 2012. </a:t>
            </a:r>
            <a:br>
              <a:rPr lang="en-US" sz="2100" dirty="0" smtClean="0">
                <a:latin typeface="Verdana"/>
                <a:cs typeface="Verdana"/>
              </a:rPr>
            </a:br>
            <a:endParaRPr lang="en-US" sz="2100" dirty="0">
              <a:latin typeface="Verdana"/>
              <a:cs typeface="Verdana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Dec. 2013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357333279"/>
              </p:ext>
            </p:extLst>
          </p:nvPr>
        </p:nvGraphicFramePr>
        <p:xfrm>
          <a:off x="228600" y="2064648"/>
          <a:ext cx="5105400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62599" y="2590800"/>
            <a:ext cx="3421039" cy="3123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Clr>
                <a:srgbClr val="007F82"/>
              </a:buClr>
            </a:pPr>
            <a:r>
              <a:rPr lang="en-US" sz="1600" dirty="0" smtClean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What sources do you use to get information about the City (open)? </a:t>
            </a:r>
          </a:p>
          <a:p>
            <a:pPr marL="228600" lvl="0" indent="-228600">
              <a:spcBef>
                <a:spcPts val="600"/>
              </a:spcBef>
              <a:buClr>
                <a:srgbClr val="007F82"/>
              </a:buClr>
              <a:buFontTx/>
              <a:buChar char="•"/>
            </a:pPr>
            <a:r>
              <a:rPr lang="en-US" sz="1600" i="1" dirty="0" smtClean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City </a:t>
            </a:r>
            <a:r>
              <a:rPr lang="en-US" sz="1600" i="1" dirty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website </a:t>
            </a:r>
            <a:r>
              <a:rPr lang="en-US" sz="1600" dirty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(39%)</a:t>
            </a:r>
            <a:endParaRPr lang="en-US" sz="1600" dirty="0">
              <a:solidFill>
                <a:srgbClr val="464646"/>
              </a:solidFill>
              <a:latin typeface="Verdana"/>
              <a:cs typeface="Arial" pitchFamily="34" charset="0"/>
            </a:endParaRPr>
          </a:p>
          <a:p>
            <a:pPr marL="228600" lvl="0" indent="-228600" eaLnBrk="0" hangingPunct="0">
              <a:spcBef>
                <a:spcPts val="600"/>
              </a:spcBef>
              <a:buClr>
                <a:srgbClr val="007F82"/>
              </a:buClr>
              <a:buFontTx/>
              <a:buChar char="•"/>
            </a:pPr>
            <a:r>
              <a:rPr lang="en-US" sz="1600" i="1" dirty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West Linn Tidings </a:t>
            </a:r>
            <a:r>
              <a:rPr lang="en-US" sz="1600" dirty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(26%)</a:t>
            </a:r>
            <a:endParaRPr lang="en-US" sz="1600" dirty="0">
              <a:solidFill>
                <a:srgbClr val="464646"/>
              </a:solidFill>
              <a:latin typeface="Verdana"/>
              <a:cs typeface="Arial" pitchFamily="34" charset="0"/>
            </a:endParaRPr>
          </a:p>
          <a:p>
            <a:pPr marL="228600" lvl="0" indent="-228600" eaLnBrk="0" hangingPunct="0">
              <a:spcBef>
                <a:spcPts val="600"/>
              </a:spcBef>
              <a:buClr>
                <a:srgbClr val="007F82"/>
              </a:buClr>
              <a:buFontTx/>
              <a:buChar char="•"/>
            </a:pPr>
            <a:r>
              <a:rPr lang="en-US" sz="1600" i="1" dirty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Newspaper ads </a:t>
            </a:r>
            <a:r>
              <a:rPr lang="en-US" sz="1600" dirty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(23%)</a:t>
            </a:r>
            <a:endParaRPr lang="en-US" sz="1600" dirty="0">
              <a:solidFill>
                <a:srgbClr val="464646"/>
              </a:solidFill>
              <a:latin typeface="Verdana"/>
              <a:cs typeface="Arial" pitchFamily="34" charset="0"/>
            </a:endParaRPr>
          </a:p>
          <a:p>
            <a:pPr marL="228600" lvl="0" indent="-228600" eaLnBrk="0" hangingPunct="0">
              <a:spcBef>
                <a:spcPts val="600"/>
              </a:spcBef>
              <a:buClr>
                <a:srgbClr val="007F82"/>
              </a:buClr>
              <a:buFontTx/>
              <a:buChar char="•"/>
            </a:pPr>
            <a:r>
              <a:rPr lang="en-US" sz="1600" i="1" dirty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City paper newsletter (included with utility bill) </a:t>
            </a:r>
            <a:r>
              <a:rPr lang="en-US" sz="1600" dirty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(12%)</a:t>
            </a:r>
            <a:endParaRPr lang="en-US" sz="1600" dirty="0">
              <a:solidFill>
                <a:srgbClr val="464646"/>
              </a:solidFill>
              <a:latin typeface="Verdana"/>
              <a:cs typeface="Arial" pitchFamily="34" charset="0"/>
            </a:endParaRPr>
          </a:p>
          <a:p>
            <a:pPr marL="228600" lvl="0" indent="-228600" eaLnBrk="0" hangingPunct="0">
              <a:spcBef>
                <a:spcPts val="600"/>
              </a:spcBef>
              <a:buClr>
                <a:srgbClr val="007F82"/>
              </a:buClr>
              <a:buFontTx/>
              <a:buChar char="•"/>
            </a:pPr>
            <a:r>
              <a:rPr lang="en-US" sz="1600" i="1" dirty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Word of mouth </a:t>
            </a:r>
            <a:r>
              <a:rPr lang="en-US" sz="1600" dirty="0">
                <a:solidFill>
                  <a:srgbClr val="464646"/>
                </a:solidFill>
                <a:latin typeface="Verdana"/>
                <a:ea typeface="Verdana" pitchFamily="34" charset="0"/>
                <a:cs typeface="Times New Roman" pitchFamily="18" charset="0"/>
              </a:rPr>
              <a:t>(12%)</a:t>
            </a:r>
            <a:endParaRPr lang="en-US" sz="1600" dirty="0">
              <a:solidFill>
                <a:srgbClr val="464646"/>
              </a:solidFill>
              <a:latin typeface="Verdana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100" dirty="0" smtClean="0">
                <a:latin typeface="Verdana"/>
                <a:cs typeface="Verdana"/>
              </a:rPr>
              <a:t>Nine in ten of those who had visited the City’s website rated it positively, with more than 80% of </a:t>
            </a:r>
            <a:r>
              <a:rPr lang="en-US" sz="2100" u="sng" dirty="0" smtClean="0">
                <a:latin typeface="Verdana"/>
                <a:cs typeface="Verdana"/>
              </a:rPr>
              <a:t>all</a:t>
            </a:r>
            <a:r>
              <a:rPr lang="en-US" sz="2100" dirty="0" smtClean="0">
                <a:latin typeface="Verdana"/>
                <a:cs typeface="Verdana"/>
              </a:rPr>
              <a:t> demographic groups saying it was very good or good. </a:t>
            </a:r>
            <a:br>
              <a:rPr lang="en-US" sz="2100" dirty="0" smtClean="0">
                <a:latin typeface="Verdana"/>
                <a:cs typeface="Verdana"/>
              </a:rPr>
            </a:br>
            <a:endParaRPr lang="en-US" sz="2100" dirty="0">
              <a:latin typeface="Verdana"/>
              <a:cs typeface="Verdana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Dec. 2013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330612998"/>
              </p:ext>
            </p:extLst>
          </p:nvPr>
        </p:nvGraphicFramePr>
        <p:xfrm>
          <a:off x="533400" y="1905000"/>
          <a:ext cx="8153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447800"/>
          </a:xfrm>
        </p:spPr>
        <p:txBody>
          <a:bodyPr/>
          <a:lstStyle/>
          <a:p>
            <a:pPr lvl="0"/>
            <a:r>
              <a:rPr lang="en-US" sz="2100" dirty="0" smtClean="0">
                <a:latin typeface="Verdana"/>
                <a:cs typeface="Verdana"/>
              </a:rPr>
              <a:t>When prioritizing a  list of 15 methods for communicating with the public that the City could allocate time and money for, residents preferred </a:t>
            </a:r>
            <a:r>
              <a:rPr lang="en-US" sz="2100" u="sng" dirty="0" smtClean="0">
                <a:latin typeface="Verdana"/>
                <a:cs typeface="Verdana"/>
              </a:rPr>
              <a:t>requested email notices </a:t>
            </a:r>
            <a:r>
              <a:rPr lang="en-US" sz="2100" dirty="0" smtClean="0">
                <a:latin typeface="Verdana"/>
                <a:cs typeface="Verdana"/>
              </a:rPr>
              <a:t>and the </a:t>
            </a:r>
            <a:r>
              <a:rPr lang="en-US" sz="2100" u="sng" dirty="0" smtClean="0">
                <a:latin typeface="Verdana"/>
                <a:cs typeface="Verdana"/>
              </a:rPr>
              <a:t>City website</a:t>
            </a:r>
            <a:r>
              <a:rPr lang="en-US" sz="2100" dirty="0" smtClean="0">
                <a:latin typeface="Verdana"/>
                <a:cs typeface="Verdana"/>
              </a:rPr>
              <a:t>.</a:t>
            </a:r>
            <a:br>
              <a:rPr lang="en-US" sz="2100" dirty="0" smtClean="0">
                <a:latin typeface="Verdana"/>
                <a:cs typeface="Verdana"/>
              </a:rPr>
            </a:br>
            <a:endParaRPr lang="en-US" sz="2100" dirty="0">
              <a:latin typeface="Verdana"/>
              <a:cs typeface="Verdana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00" b="0">
                <a:solidFill>
                  <a:srgbClr val="90909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02736B-8EEF-45C6-BBCF-FF6D4633ED0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400799"/>
            <a:ext cx="312420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tx1">
                    <a:lumMod val="60000"/>
                    <a:lumOff val="40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DHM Research | City of West Linn, Dec. 2013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="" xmlns:p14="http://schemas.microsoft.com/office/powerpoint/2010/main" val="3232270690"/>
              </p:ext>
            </p:extLst>
          </p:nvPr>
        </p:nvGraphicFramePr>
        <p:xfrm>
          <a:off x="457200" y="1905000"/>
          <a:ext cx="8229600" cy="470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HM">
      <a:dk1>
        <a:srgbClr val="464646"/>
      </a:dk1>
      <a:lt1>
        <a:srgbClr val="FFFFFF"/>
      </a:lt1>
      <a:dk2>
        <a:srgbClr val="007F82"/>
      </a:dk2>
      <a:lt2>
        <a:srgbClr val="6ACED1"/>
      </a:lt2>
      <a:accent1>
        <a:srgbClr val="5B4723"/>
      </a:accent1>
      <a:accent2>
        <a:srgbClr val="7FBA00"/>
      </a:accent2>
      <a:accent3>
        <a:srgbClr val="EA4F00"/>
      </a:accent3>
      <a:accent4>
        <a:srgbClr val="FC7F3F"/>
      </a:accent4>
      <a:accent5>
        <a:srgbClr val="D6CCAF"/>
      </a:accent5>
      <a:accent6>
        <a:srgbClr val="FFFFFF"/>
      </a:accent6>
      <a:hlink>
        <a:srgbClr val="007F82"/>
      </a:hlink>
      <a:folHlink>
        <a:srgbClr val="B2B2B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HM Template">
    <a:dk1>
      <a:srgbClr val="464646"/>
    </a:dk1>
    <a:lt1>
      <a:sysClr val="window" lastClr="FFFFFF"/>
    </a:lt1>
    <a:dk2>
      <a:srgbClr val="5A8500"/>
    </a:dk2>
    <a:lt2>
      <a:srgbClr val="FFFFFF"/>
    </a:lt2>
    <a:accent1>
      <a:srgbClr val="72A900"/>
    </a:accent1>
    <a:accent2>
      <a:srgbClr val="FF9159"/>
    </a:accent2>
    <a:accent3>
      <a:srgbClr val="EA4F00"/>
    </a:accent3>
    <a:accent4>
      <a:srgbClr val="007F82"/>
    </a:accent4>
    <a:accent5>
      <a:srgbClr val="4CCED1"/>
    </a:accent5>
    <a:accent6>
      <a:srgbClr val="D4BC90"/>
    </a:accent6>
    <a:hlink>
      <a:srgbClr val="0000FF"/>
    </a:hlink>
    <a:folHlink>
      <a:srgbClr val="800080"/>
    </a:folHlink>
  </a:clrScheme>
  <a:fontScheme name="Aspect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HM Template">
    <a:dk1>
      <a:srgbClr val="464646"/>
    </a:dk1>
    <a:lt1>
      <a:sysClr val="window" lastClr="FFFFFF"/>
    </a:lt1>
    <a:dk2>
      <a:srgbClr val="5A8500"/>
    </a:dk2>
    <a:lt2>
      <a:srgbClr val="FFFFFF"/>
    </a:lt2>
    <a:accent1>
      <a:srgbClr val="72A900"/>
    </a:accent1>
    <a:accent2>
      <a:srgbClr val="FF9159"/>
    </a:accent2>
    <a:accent3>
      <a:srgbClr val="EA4F00"/>
    </a:accent3>
    <a:accent4>
      <a:srgbClr val="007F82"/>
    </a:accent4>
    <a:accent5>
      <a:srgbClr val="4CCED1"/>
    </a:accent5>
    <a:accent6>
      <a:srgbClr val="D4BC90"/>
    </a:accent6>
    <a:hlink>
      <a:srgbClr val="0000FF"/>
    </a:hlink>
    <a:folHlink>
      <a:srgbClr val="800080"/>
    </a:folHlink>
  </a:clrScheme>
  <a:fontScheme name="Aspect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HM Template">
    <a:dk1>
      <a:srgbClr val="464646"/>
    </a:dk1>
    <a:lt1>
      <a:sysClr val="window" lastClr="FFFFFF"/>
    </a:lt1>
    <a:dk2>
      <a:srgbClr val="5A8500"/>
    </a:dk2>
    <a:lt2>
      <a:srgbClr val="FFFFFF"/>
    </a:lt2>
    <a:accent1>
      <a:srgbClr val="72A900"/>
    </a:accent1>
    <a:accent2>
      <a:srgbClr val="FF9159"/>
    </a:accent2>
    <a:accent3>
      <a:srgbClr val="EA4F00"/>
    </a:accent3>
    <a:accent4>
      <a:srgbClr val="007F82"/>
    </a:accent4>
    <a:accent5>
      <a:srgbClr val="4CCED1"/>
    </a:accent5>
    <a:accent6>
      <a:srgbClr val="D4BC90"/>
    </a:accent6>
    <a:hlink>
      <a:srgbClr val="0000FF"/>
    </a:hlink>
    <a:folHlink>
      <a:srgbClr val="800080"/>
    </a:folHlink>
  </a:clrScheme>
  <a:fontScheme name="Aspect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DHM Template">
    <a:dk1>
      <a:srgbClr val="464646"/>
    </a:dk1>
    <a:lt1>
      <a:sysClr val="window" lastClr="FFFFFF"/>
    </a:lt1>
    <a:dk2>
      <a:srgbClr val="5A8500"/>
    </a:dk2>
    <a:lt2>
      <a:srgbClr val="FFFFFF"/>
    </a:lt2>
    <a:accent1>
      <a:srgbClr val="72A900"/>
    </a:accent1>
    <a:accent2>
      <a:srgbClr val="FF9159"/>
    </a:accent2>
    <a:accent3>
      <a:srgbClr val="EA4F00"/>
    </a:accent3>
    <a:accent4>
      <a:srgbClr val="007F82"/>
    </a:accent4>
    <a:accent5>
      <a:srgbClr val="4CCED1"/>
    </a:accent5>
    <a:accent6>
      <a:srgbClr val="D4BC90"/>
    </a:accent6>
    <a:hlink>
      <a:srgbClr val="0000FF"/>
    </a:hlink>
    <a:folHlink>
      <a:srgbClr val="800080"/>
    </a:folHlink>
  </a:clrScheme>
  <a:fontScheme name="Aspect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DHM Template">
    <a:dk1>
      <a:srgbClr val="464646"/>
    </a:dk1>
    <a:lt1>
      <a:sysClr val="window" lastClr="FFFFFF"/>
    </a:lt1>
    <a:dk2>
      <a:srgbClr val="5A8500"/>
    </a:dk2>
    <a:lt2>
      <a:srgbClr val="FFFFFF"/>
    </a:lt2>
    <a:accent1>
      <a:srgbClr val="72A900"/>
    </a:accent1>
    <a:accent2>
      <a:srgbClr val="FF9159"/>
    </a:accent2>
    <a:accent3>
      <a:srgbClr val="EA4F00"/>
    </a:accent3>
    <a:accent4>
      <a:srgbClr val="007F82"/>
    </a:accent4>
    <a:accent5>
      <a:srgbClr val="4CCED1"/>
    </a:accent5>
    <a:accent6>
      <a:srgbClr val="D4BC90"/>
    </a:accent6>
    <a:hlink>
      <a:srgbClr val="0000FF"/>
    </a:hlink>
    <a:folHlink>
      <a:srgbClr val="800080"/>
    </a:folHlink>
  </a:clrScheme>
  <a:fontScheme name="Aspect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DHM Template">
    <a:dk1>
      <a:srgbClr val="464646"/>
    </a:dk1>
    <a:lt1>
      <a:sysClr val="window" lastClr="FFFFFF"/>
    </a:lt1>
    <a:dk2>
      <a:srgbClr val="5A8500"/>
    </a:dk2>
    <a:lt2>
      <a:srgbClr val="FFFFFF"/>
    </a:lt2>
    <a:accent1>
      <a:srgbClr val="72A900"/>
    </a:accent1>
    <a:accent2>
      <a:srgbClr val="FF9159"/>
    </a:accent2>
    <a:accent3>
      <a:srgbClr val="EA4F00"/>
    </a:accent3>
    <a:accent4>
      <a:srgbClr val="007F82"/>
    </a:accent4>
    <a:accent5>
      <a:srgbClr val="4CCED1"/>
    </a:accent5>
    <a:accent6>
      <a:srgbClr val="D4BC90"/>
    </a:accent6>
    <a:hlink>
      <a:srgbClr val="0000FF"/>
    </a:hlink>
    <a:folHlink>
      <a:srgbClr val="800080"/>
    </a:folHlink>
  </a:clrScheme>
  <a:fontScheme name="Aspect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DHM Template">
    <a:dk1>
      <a:srgbClr val="464646"/>
    </a:dk1>
    <a:lt1>
      <a:sysClr val="window" lastClr="FFFFFF"/>
    </a:lt1>
    <a:dk2>
      <a:srgbClr val="5A8500"/>
    </a:dk2>
    <a:lt2>
      <a:srgbClr val="FFFFFF"/>
    </a:lt2>
    <a:accent1>
      <a:srgbClr val="72A900"/>
    </a:accent1>
    <a:accent2>
      <a:srgbClr val="FF9159"/>
    </a:accent2>
    <a:accent3>
      <a:srgbClr val="EA4F00"/>
    </a:accent3>
    <a:accent4>
      <a:srgbClr val="007F82"/>
    </a:accent4>
    <a:accent5>
      <a:srgbClr val="4CCED1"/>
    </a:accent5>
    <a:accent6>
      <a:srgbClr val="D4BC90"/>
    </a:accent6>
    <a:hlink>
      <a:srgbClr val="0000FF"/>
    </a:hlink>
    <a:folHlink>
      <a:srgbClr val="800080"/>
    </a:folHlink>
  </a:clrScheme>
  <a:fontScheme name="Aspect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DHM Template">
    <a:dk1>
      <a:srgbClr val="464646"/>
    </a:dk1>
    <a:lt1>
      <a:sysClr val="window" lastClr="FFFFFF"/>
    </a:lt1>
    <a:dk2>
      <a:srgbClr val="5A8500"/>
    </a:dk2>
    <a:lt2>
      <a:srgbClr val="FFFFFF"/>
    </a:lt2>
    <a:accent1>
      <a:srgbClr val="72A900"/>
    </a:accent1>
    <a:accent2>
      <a:srgbClr val="FF9159"/>
    </a:accent2>
    <a:accent3>
      <a:srgbClr val="EA4F00"/>
    </a:accent3>
    <a:accent4>
      <a:srgbClr val="007F82"/>
    </a:accent4>
    <a:accent5>
      <a:srgbClr val="4CCED1"/>
    </a:accent5>
    <a:accent6>
      <a:srgbClr val="D4BC90"/>
    </a:accent6>
    <a:hlink>
      <a:srgbClr val="0000FF"/>
    </a:hlink>
    <a:folHlink>
      <a:srgbClr val="800080"/>
    </a:folHlink>
  </a:clrScheme>
  <a:fontScheme name="Aspect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39124</TotalTime>
  <Words>945</Words>
  <Application>Microsoft Office PowerPoint</Application>
  <PresentationFormat>On-screen Show (4:3)</PresentationFormat>
  <Paragraphs>174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Survey Methodology</vt:lpstr>
      <vt:lpstr>Slide 3</vt:lpstr>
      <vt:lpstr>Residents continue to feel that the City of West Linn is a good place to live: mean of 8.4 on a 0-10 scale.  </vt:lpstr>
      <vt:lpstr>Residents feel that the City of West Linn does a quality job communicating with the public: 76% were very/somewhat satisfied.  </vt:lpstr>
      <vt:lpstr>A majority of residents rated the City positively on a number of aspects of its communications efforts, particularly advertising events and providing opportunities for public input.  </vt:lpstr>
      <vt:lpstr>Visitation of the City’s website is high among residents. This is also the top source that residents use to get information about the City, a shift from 2012.  </vt:lpstr>
      <vt:lpstr>Nine in ten of those who had visited the City’s website rated it positively, with more than 80% of all demographic groups saying it was very good or good.  </vt:lpstr>
      <vt:lpstr>When prioritizing a  list of 15 methods for communicating with the public that the City could allocate time and money for, residents preferred requested email notices and the City website. </vt:lpstr>
      <vt:lpstr>Two-thirds of West Linn residents use social media, similar to 2012 (63%). One-fourth of those users are connected with the City.  </vt:lpstr>
      <vt:lpstr>One-fourth of residents had attended a public meeting in the last year, little changed from 2012, with those who had attended rating their experience positively.  </vt:lpstr>
      <vt:lpstr>Slide 12</vt:lpstr>
    </vt:vector>
  </TitlesOfParts>
  <Company>Marketing Fusion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Allison</dc:creator>
  <cp:lastModifiedBy>awubbold</cp:lastModifiedBy>
  <cp:revision>6285</cp:revision>
  <cp:lastPrinted>2011-03-31T17:40:05Z</cp:lastPrinted>
  <dcterms:created xsi:type="dcterms:W3CDTF">2011-04-13T23:16:17Z</dcterms:created>
  <dcterms:modified xsi:type="dcterms:W3CDTF">2014-02-25T00:14:13Z</dcterms:modified>
</cp:coreProperties>
</file>